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6" r:id="rId4"/>
    <p:sldMasterId id="2147483748" r:id="rId5"/>
  </p:sldMasterIdLst>
  <p:notesMasterIdLst>
    <p:notesMasterId r:id="rId18"/>
  </p:notesMasterIdLst>
  <p:sldIdLst>
    <p:sldId id="305" r:id="rId6"/>
    <p:sldId id="313" r:id="rId7"/>
    <p:sldId id="257" r:id="rId8"/>
    <p:sldId id="831" r:id="rId9"/>
    <p:sldId id="838" r:id="rId10"/>
    <p:sldId id="842" r:id="rId11"/>
    <p:sldId id="835" r:id="rId12"/>
    <p:sldId id="836" r:id="rId13"/>
    <p:sldId id="841" r:id="rId14"/>
    <p:sldId id="285" r:id="rId15"/>
    <p:sldId id="839" r:id="rId16"/>
    <p:sldId id="840" r:id="rId17"/>
  </p:sldIdLst>
  <p:sldSz cx="9144000" cy="6858000" type="screen4x3"/>
  <p:notesSz cx="6735763" cy="9799638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7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8" autoAdjust="0"/>
    <p:restoredTop sz="89249" autoAdjust="0"/>
  </p:normalViewPr>
  <p:slideViewPr>
    <p:cSldViewPr>
      <p:cViewPr varScale="1">
        <p:scale>
          <a:sx n="98" d="100"/>
          <a:sy n="98" d="100"/>
        </p:scale>
        <p:origin x="184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8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85431BC-630F-421E-8D52-B6AB00F673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474C0F6-6DE0-41EF-9BC7-CD2FCC25E83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05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1E28449-18CD-478E-AB8E-9FD5BD4847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35013"/>
            <a:ext cx="4900613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9956DECD-091E-4D3F-924E-959AD8E49F5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54550"/>
            <a:ext cx="5389563" cy="4410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noProof="0"/>
              <a:t>Click to edit Master text styles</a:t>
            </a:r>
          </a:p>
          <a:p>
            <a:pPr lvl="1"/>
            <a:r>
              <a:rPr lang="bg-BG" noProof="0"/>
              <a:t>Second level</a:t>
            </a:r>
          </a:p>
          <a:p>
            <a:pPr lvl="2"/>
            <a:r>
              <a:rPr lang="bg-BG" noProof="0"/>
              <a:t>Third level</a:t>
            </a:r>
          </a:p>
          <a:p>
            <a:pPr lvl="3"/>
            <a:r>
              <a:rPr lang="bg-BG" noProof="0"/>
              <a:t>Fourth level</a:t>
            </a:r>
          </a:p>
          <a:p>
            <a:pPr lvl="4"/>
            <a:r>
              <a:rPr lang="bg-BG" noProof="0"/>
              <a:t>Fifth level</a:t>
            </a:r>
          </a:p>
        </p:txBody>
      </p:sp>
      <p:sp>
        <p:nvSpPr>
          <p:cNvPr id="50182" name="Rectangle 6">
            <a:extLst>
              <a:ext uri="{FF2B5EF4-FFF2-40B4-BE49-F238E27FC236}">
                <a16:creationId xmlns:a16="http://schemas.microsoft.com/office/drawing/2014/main" id="{0032281A-675A-4F04-B3DD-4C180D7E19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07513"/>
            <a:ext cx="2919413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D3F362A6-CC5D-456E-B9C1-EC4E77479C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07513"/>
            <a:ext cx="2919412" cy="4905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74A4085-FAD8-47C0-8D3E-09ADBEB53BE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09526E74-1B4B-48BB-8865-198D1FD8CA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190725-A664-45ED-A6EA-10A98EA48A4A}" type="slidenum">
              <a:rPr lang="bg-BG" altLang="bg-BG" sz="1200"/>
              <a:pPr/>
              <a:t>1</a:t>
            </a:fld>
            <a:endParaRPr lang="bg-BG" altLang="bg-BG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DBC506A-C14E-4B6F-9A88-1CCE6B9A32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E18119B5-7A13-4303-8E5C-D2FA041014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bg-BG" altLang="bg-BG" noProof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1D413AB-365E-4A6D-987A-6EDFCDB774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C295C0-6C76-419D-9D1B-0DF31CDD3399}" type="slidenum">
              <a:rPr lang="bg-BG" altLang="bg-BG" sz="1200"/>
              <a:pPr/>
              <a:t>2</a:t>
            </a:fld>
            <a:endParaRPr lang="bg-BG" altLang="bg-BG" sz="12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E82133CB-C478-423E-89D4-4DE2F1C854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11411AE-00E9-4807-92B2-BA6DC25A6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bg-BG" altLang="bg-BG" noProof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22BBE08-B988-4E66-BDCD-0F6D5D9424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031460-B363-467D-83C2-2B2759D8D289}" type="slidenum">
              <a:rPr lang="bg-BG" altLang="bg-BG" sz="1200"/>
              <a:pPr/>
              <a:t>3</a:t>
            </a:fld>
            <a:endParaRPr lang="bg-BG" altLang="bg-BG" sz="12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F298BDA-9E94-42EF-9E69-AE9AAC3937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175FFE6-15F2-4FFC-ACFB-A0F9241E3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bg-BG" altLang="bg-BG" sz="1200" b="1" noProof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D1C8-1852-6A03-6D54-8AB16B5C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18D10-7584-D3E7-7A98-0A11B0856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B677C-88EB-8C28-E1F4-F0F5AE0AD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77A4B-78FE-A0BE-0C91-3CFA3D658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4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472157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E0486-F81C-72E5-288C-9E1F935C3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28A9A0-FEA4-125B-3045-AF2495CA5E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D99C1-AE99-B27A-A7A8-F6013835F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5EC1F-7C72-41B1-9AAC-1121BED6C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5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377958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B3BB5-EF3C-209F-2653-91CC9C89D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8A5471-88B7-41C0-E935-B1B01764E1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19B614-D745-BF22-3227-67E639280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8D843-538E-00C7-FECC-81723511C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6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854527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D1C8-1852-6A03-6D54-8AB16B5C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18D10-7584-D3E7-7A98-0A11B0856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B677C-88EB-8C28-E1F4-F0F5AE0AD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77A4B-78FE-A0BE-0C91-3CFA3D658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7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077574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6D1C8-1852-6A03-6D54-8AB16B5C8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18D10-7584-D3E7-7A98-0A11B0856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7B677C-88EB-8C28-E1F4-F0F5AE0AD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77A4B-78FE-A0BE-0C91-3CFA3D658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8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2077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5B490-CE9F-50BA-ECBE-AD73448AF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61494B-DC37-5495-0050-F957E86E8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24F47B-478B-377C-A355-3838E0D0C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E410A-C256-D1C6-0F1E-3FA8F68E3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9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957138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10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020932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40C9C-5AA4-3E15-F597-0AB081E3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E5C1E-55C0-4A2E-E194-CD50E7E19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8BB844-4101-77FD-FCA8-9D85D3DAE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366B5F-E001-D809-EFEE-1034F62F2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4A4085-FAD8-47C0-8D3E-09ADBEB53BE3}" type="slidenum">
              <a:rPr lang="bg-BG" altLang="bg-BG" smtClean="0"/>
              <a:pPr>
                <a:defRPr/>
              </a:pPr>
              <a:t>11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945878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4E34C-5444-B587-0DF4-4072AB611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35E5FF80-C5E8-8EE1-FC2F-6DF09BC91B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D190725-A664-45ED-A6EA-10A98EA48A4A}" type="slidenum">
              <a:rPr lang="bg-BG" altLang="bg-BG" sz="1200"/>
              <a:pPr/>
              <a:t>12</a:t>
            </a:fld>
            <a:endParaRPr lang="bg-BG" altLang="bg-BG" sz="12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5C01216F-B256-BCB1-CBF4-26778819A2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3BC3DD9-CEB1-2244-BF67-D4AEDA993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bg-BG" altLang="bg-BG" noProof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561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F2EB74-105A-4531-8C89-CDEEDD9C77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19DCD-354B-484A-A5CF-DBAF4AE842BE}" type="datetime1">
              <a:rPr lang="bg-BG" smtClean="0"/>
              <a:t>11.10.2026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FAA72D8-1E8D-4D93-8650-838EB67154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AFAC0F-4E3A-4A21-A811-8DF01708F0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AB575-FECC-46E9-AFDE-E553F4A4D82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031557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750731-ABFD-4143-8557-AA1EC400C4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41850-1763-443D-B56A-859F0E1D7DE5}" type="datetime1">
              <a:rPr lang="bg-BG" smtClean="0"/>
              <a:t>11.10.2026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752F7D-77A1-4CF6-8BD1-40A84FCFA5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6BC925-28F7-404D-A613-1885711F97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B0E8E-C8BA-43F9-AA3E-591588E5206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637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1C15E2-5EA3-4822-9A5B-87B3A92584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430601-2AF3-49B6-9A3F-7B84CB2F4C8C}" type="datetime1">
              <a:rPr lang="bg-BG" smtClean="0"/>
              <a:t>11.10.2026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C66C9A-84BF-4F28-8E6D-3DAB564A5D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2C2367-6411-442D-AE59-D79BD93125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8D87F-E527-4C25-A566-5AA1EB59B93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07150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4E2D95-849C-4140-B32A-13E7AA8B24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62724-3F37-488C-AB2F-3A0CFD3090C7}" type="datetime1">
              <a:rPr lang="bg-BG" smtClean="0"/>
              <a:t>11.10.2026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B99B2-3CB5-4D0B-B8FD-999054DE3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864DEC-16BA-4B5E-8D2F-DEC47EBFC8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3B4B1-3328-48A1-8A81-817C992D765E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44208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F50E17A-EBA8-437E-9AB0-E6395C919C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57D1B-8F58-4C7B-9958-5262DE6A5B90}" type="datetime1">
              <a:rPr lang="bg-BG" smtClean="0"/>
              <a:t>11.10.2026 г.</a:t>
            </a:fld>
            <a:endParaRPr lang="bg-BG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49A57A5-EAFD-40E6-A44F-30D240AE48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6CD0BC3-5D53-4F62-8077-9D8CE14254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2A083-84D4-4502-8F42-ED376261259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39048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8BCF1CC-9FED-4C39-A28D-8AA3E1847B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67270-6955-4EAB-8533-A92EDA8BE6E9}" type="datetime1">
              <a:rPr lang="bg-BG" smtClean="0"/>
              <a:t>11.10.2026 г.</a:t>
            </a:fld>
            <a:endParaRPr lang="bg-BG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03A7AB6-AED0-42CE-83A2-C0D0A1D832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2886D8-2C67-4DA7-B4D9-FCFAAAD4CB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50F0E-80ED-4F7F-ABE3-A4F5AAC9C8A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478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A22BEB-DA0E-4A46-898B-D71F63F624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D258D-2338-4961-8012-97406883EB35}" type="datetime1">
              <a:rPr lang="bg-BG" smtClean="0"/>
              <a:t>11.10.2026 г.</a:t>
            </a:fld>
            <a:endParaRPr lang="bg-BG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72FB44-198E-4A0E-8552-61D63D7BE1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5081AD6-CB10-4A17-B49A-5A5B2C09A2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6FA56-E8D4-4F9E-9891-D7A91BC511E3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158916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786A36-F812-4DD9-B8F4-DC1E5365A3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D2335-E244-4CD0-8383-20ABF3AB4A1B}" type="datetime1">
              <a:rPr lang="bg-BG" smtClean="0"/>
              <a:t>11.10.2026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314C59-6886-4DD5-8939-03811FA50B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4D453-3C64-4BE4-BDA6-8621FB4566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D8D20-1223-4781-B735-AD199A1FDE7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63076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C094F0-1F37-411B-9EB5-E2C0B0172A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F20C-2CFF-4AC9-8662-E0CFA3C78AD7}" type="datetime1">
              <a:rPr lang="bg-BG" smtClean="0"/>
              <a:t>11.10.2026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B171E0-F7C0-4D7F-9DD6-111BA7FDB2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567017-333B-413E-99D5-FD94BE26C5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71F8E-D4EA-4316-ABA7-749C3DB191E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402366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542A66-CDB7-4DD1-A96F-5ED34F3244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6C995-9307-4F4A-81AE-6FC5DAB9AA05}" type="datetime1">
              <a:rPr lang="bg-BG" smtClean="0"/>
              <a:t>11.10.2026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99C6EC-BBFA-426E-BC2D-23429CD67C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6C3006-B89D-446F-9714-64FB80647C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61E75-17F4-4636-AC74-135330D92E7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276062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22E8F0-3A84-4938-998B-1D531DCEB9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D2086-A9C0-4763-8E17-ABB2BD6C7FDA}" type="datetime1">
              <a:rPr lang="bg-BG" smtClean="0"/>
              <a:t>11.10.2026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2E5002-127F-4655-8C8A-2FAE243527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4CDA97-7507-4506-BB70-3E6C78E48C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E1D93-063F-4755-B21A-A13D3EADAA3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06670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D2DC778-098F-4200-BF37-7C9F16F465D1}"/>
              </a:ext>
            </a:extLst>
          </p:cNvPr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B6CA3F9E-17CA-4C53-B738-872BF3143B7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142" name="Freeform 4">
                <a:extLst>
                  <a:ext uri="{FF2B5EF4-FFF2-40B4-BE49-F238E27FC236}">
                    <a16:creationId xmlns:a16="http://schemas.microsoft.com/office/drawing/2014/main" id="{EBAAEFC5-B0CD-4B1B-82D3-8A5896C36A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3" name="Freeform 5">
                <a:extLst>
                  <a:ext uri="{FF2B5EF4-FFF2-40B4-BE49-F238E27FC236}">
                    <a16:creationId xmlns:a16="http://schemas.microsoft.com/office/drawing/2014/main" id="{B7538A45-DC47-40DB-BB85-15AE53CF509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4" name="Freeform 6">
                <a:extLst>
                  <a:ext uri="{FF2B5EF4-FFF2-40B4-BE49-F238E27FC236}">
                    <a16:creationId xmlns:a16="http://schemas.microsoft.com/office/drawing/2014/main" id="{57E48718-D4DE-4929-BEE4-81300E708A1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5" name="Freeform 7">
                <a:extLst>
                  <a:ext uri="{FF2B5EF4-FFF2-40B4-BE49-F238E27FC236}">
                    <a16:creationId xmlns:a16="http://schemas.microsoft.com/office/drawing/2014/main" id="{7F92AE22-A4B4-4200-821D-B7B143BB776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6" name="Freeform 8">
                <a:extLst>
                  <a:ext uri="{FF2B5EF4-FFF2-40B4-BE49-F238E27FC236}">
                    <a16:creationId xmlns:a16="http://schemas.microsoft.com/office/drawing/2014/main" id="{CD848BEF-8A58-4001-81ED-6431D9D4FF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7" name="Freeform 9">
                <a:extLst>
                  <a:ext uri="{FF2B5EF4-FFF2-40B4-BE49-F238E27FC236}">
                    <a16:creationId xmlns:a16="http://schemas.microsoft.com/office/drawing/2014/main" id="{8AB69C25-378E-48BB-9503-93EFF766AC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8" name="Freeform 10">
                <a:extLst>
                  <a:ext uri="{FF2B5EF4-FFF2-40B4-BE49-F238E27FC236}">
                    <a16:creationId xmlns:a16="http://schemas.microsoft.com/office/drawing/2014/main" id="{121793A6-3BC1-4A85-96CB-8978E1EFE9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9" name="Freeform 11">
                <a:extLst>
                  <a:ext uri="{FF2B5EF4-FFF2-40B4-BE49-F238E27FC236}">
                    <a16:creationId xmlns:a16="http://schemas.microsoft.com/office/drawing/2014/main" id="{3573DE9B-D2B5-49E7-83F0-25F9DCD6795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0" name="Freeform 12">
                <a:extLst>
                  <a:ext uri="{FF2B5EF4-FFF2-40B4-BE49-F238E27FC236}">
                    <a16:creationId xmlns:a16="http://schemas.microsoft.com/office/drawing/2014/main" id="{BC312834-C08F-4BEE-AD9B-43991E28E0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1" name="Freeform 13">
                <a:extLst>
                  <a:ext uri="{FF2B5EF4-FFF2-40B4-BE49-F238E27FC236}">
                    <a16:creationId xmlns:a16="http://schemas.microsoft.com/office/drawing/2014/main" id="{5B039C05-14CC-4AF9-BCBA-EFE05FF8F1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2" name="Freeform 14">
                <a:extLst>
                  <a:ext uri="{FF2B5EF4-FFF2-40B4-BE49-F238E27FC236}">
                    <a16:creationId xmlns:a16="http://schemas.microsoft.com/office/drawing/2014/main" id="{EF70738E-D589-42FC-811A-0306B7A6FAB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3" name="Freeform 15">
                <a:extLst>
                  <a:ext uri="{FF2B5EF4-FFF2-40B4-BE49-F238E27FC236}">
                    <a16:creationId xmlns:a16="http://schemas.microsoft.com/office/drawing/2014/main" id="{DEFD6927-B959-4F4A-9B7D-096406FB1F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4" name="Freeform 16">
                <a:extLst>
                  <a:ext uri="{FF2B5EF4-FFF2-40B4-BE49-F238E27FC236}">
                    <a16:creationId xmlns:a16="http://schemas.microsoft.com/office/drawing/2014/main" id="{FAD267D5-3446-4C56-92BC-D52752EEC8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1E806793-81EE-4305-818D-2B2C7A95BDF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7" name="Rectangle 18">
                <a:extLst>
                  <a:ext uri="{FF2B5EF4-FFF2-40B4-BE49-F238E27FC236}">
                    <a16:creationId xmlns:a16="http://schemas.microsoft.com/office/drawing/2014/main" id="{24DF930A-42FB-4C66-9377-FED2E353BE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63" y="388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" name="Rectangle 19">
                <a:extLst>
                  <a:ext uri="{FF2B5EF4-FFF2-40B4-BE49-F238E27FC236}">
                    <a16:creationId xmlns:a16="http://schemas.microsoft.com/office/drawing/2014/main" id="{068F576E-7CD8-478B-9890-B132CC79687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" name="Rectangle 20">
                <a:extLst>
                  <a:ext uri="{FF2B5EF4-FFF2-40B4-BE49-F238E27FC236}">
                    <a16:creationId xmlns:a16="http://schemas.microsoft.com/office/drawing/2014/main" id="{19C11941-387B-4C64-8EEA-D9E61AAECC6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798887">
                <a:off x="7" y="387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54E01422-E943-4B8A-A807-84682DCFB0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" name="Rectangle 22">
                <a:extLst>
                  <a:ext uri="{FF2B5EF4-FFF2-40B4-BE49-F238E27FC236}">
                    <a16:creationId xmlns:a16="http://schemas.microsoft.com/office/drawing/2014/main" id="{EFD16931-A94E-4398-96B9-85290FBB8CE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99912">
                <a:off x="18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" name="Rectangle 23">
                <a:extLst>
                  <a:ext uri="{FF2B5EF4-FFF2-40B4-BE49-F238E27FC236}">
                    <a16:creationId xmlns:a16="http://schemas.microsoft.com/office/drawing/2014/main" id="{FAEC5F4E-EF51-4ED9-BF65-CB161A95679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50138">
                <a:off x="153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" name="Rectangle 24">
                <a:extLst>
                  <a:ext uri="{FF2B5EF4-FFF2-40B4-BE49-F238E27FC236}">
                    <a16:creationId xmlns:a16="http://schemas.microsoft.com/office/drawing/2014/main" id="{878506B2-E4AF-40E0-BD5C-DB2F00E982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" name="Rectangle 25">
                <a:extLst>
                  <a:ext uri="{FF2B5EF4-FFF2-40B4-BE49-F238E27FC236}">
                    <a16:creationId xmlns:a16="http://schemas.microsoft.com/office/drawing/2014/main" id="{D4A48001-0FF4-4368-827E-FF540057D8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" name="Rectangle 26">
                <a:extLst>
                  <a:ext uri="{FF2B5EF4-FFF2-40B4-BE49-F238E27FC236}">
                    <a16:creationId xmlns:a16="http://schemas.microsoft.com/office/drawing/2014/main" id="{B52E5F9C-8111-4841-9755-DF14E7FAC8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380717">
                <a:off x="333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6" name="Rectangle 27">
                <a:extLst>
                  <a:ext uri="{FF2B5EF4-FFF2-40B4-BE49-F238E27FC236}">
                    <a16:creationId xmlns:a16="http://schemas.microsoft.com/office/drawing/2014/main" id="{0D5D19BF-9EF4-49B6-9B67-81149B901A6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83200">
                <a:off x="303" y="387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7" name="Rectangle 28">
                <a:extLst>
                  <a:ext uri="{FF2B5EF4-FFF2-40B4-BE49-F238E27FC236}">
                    <a16:creationId xmlns:a16="http://schemas.microsoft.com/office/drawing/2014/main" id="{5ACF6C72-501A-493A-B2C9-17EB9A95AD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737625">
                <a:off x="271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8" name="Rectangle 29">
                <a:extLst>
                  <a:ext uri="{FF2B5EF4-FFF2-40B4-BE49-F238E27FC236}">
                    <a16:creationId xmlns:a16="http://schemas.microsoft.com/office/drawing/2014/main" id="{CB33BD8D-101B-4128-A7CC-C0617BB3DA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715477">
                <a:off x="517" y="382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9" name="Rectangle 30">
                <a:extLst>
                  <a:ext uri="{FF2B5EF4-FFF2-40B4-BE49-F238E27FC236}">
                    <a16:creationId xmlns:a16="http://schemas.microsoft.com/office/drawing/2014/main" id="{F3D8F347-8A48-47F8-9A43-E61AA44E9F7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0" name="Rectangle 31">
                <a:extLst>
                  <a:ext uri="{FF2B5EF4-FFF2-40B4-BE49-F238E27FC236}">
                    <a16:creationId xmlns:a16="http://schemas.microsoft.com/office/drawing/2014/main" id="{DEE7C4D3-7CE7-4A5F-9187-81D27E2A1D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1" name="Rectangle 32">
                <a:extLst>
                  <a:ext uri="{FF2B5EF4-FFF2-40B4-BE49-F238E27FC236}">
                    <a16:creationId xmlns:a16="http://schemas.microsoft.com/office/drawing/2014/main" id="{8414D38A-1D31-42CA-A9BA-D3CE67DF0D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041352">
                <a:off x="427" y="385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2" name="Rectangle 33">
                <a:extLst>
                  <a:ext uri="{FF2B5EF4-FFF2-40B4-BE49-F238E27FC236}">
                    <a16:creationId xmlns:a16="http://schemas.microsoft.com/office/drawing/2014/main" id="{707FA938-9DBB-430E-ADAD-DB837CE1291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3" name="Rectangle 34">
                <a:extLst>
                  <a:ext uri="{FF2B5EF4-FFF2-40B4-BE49-F238E27FC236}">
                    <a16:creationId xmlns:a16="http://schemas.microsoft.com/office/drawing/2014/main" id="{74E910B7-DDEB-494D-8F59-53DEE3D107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4" name="Rectangle 35">
                <a:extLst>
                  <a:ext uri="{FF2B5EF4-FFF2-40B4-BE49-F238E27FC236}">
                    <a16:creationId xmlns:a16="http://schemas.microsoft.com/office/drawing/2014/main" id="{DEA8B66F-CCF8-47FA-A2FB-F1C44E24FF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104184">
                <a:off x="606" y="379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5" name="Rectangle 36">
                <a:extLst>
                  <a:ext uri="{FF2B5EF4-FFF2-40B4-BE49-F238E27FC236}">
                    <a16:creationId xmlns:a16="http://schemas.microsoft.com/office/drawing/2014/main" id="{A7C2D6F7-6C9D-4E4E-9533-104951819B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6" name="Rectangle 37">
                <a:extLst>
                  <a:ext uri="{FF2B5EF4-FFF2-40B4-BE49-F238E27FC236}">
                    <a16:creationId xmlns:a16="http://schemas.microsoft.com/office/drawing/2014/main" id="{83023FA6-A676-4809-9AF0-FE5E8FDB04C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800" y="368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7" name="Rectangle 38">
                <a:extLst>
                  <a:ext uri="{FF2B5EF4-FFF2-40B4-BE49-F238E27FC236}">
                    <a16:creationId xmlns:a16="http://schemas.microsoft.com/office/drawing/2014/main" id="{AC17B716-59C0-42D0-B152-877160D054A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8" name="Rectangle 39">
                <a:extLst>
                  <a:ext uri="{FF2B5EF4-FFF2-40B4-BE49-F238E27FC236}">
                    <a16:creationId xmlns:a16="http://schemas.microsoft.com/office/drawing/2014/main" id="{6665176C-D485-48C4-9A4E-4C60819124D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368036">
                <a:off x="746" y="37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29" name="Rectangle 40">
                <a:extLst>
                  <a:ext uri="{FF2B5EF4-FFF2-40B4-BE49-F238E27FC236}">
                    <a16:creationId xmlns:a16="http://schemas.microsoft.com/office/drawing/2014/main" id="{F2C19FC4-6E91-47F7-B6FC-617F623CC5B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0" name="Rectangle 41">
                <a:extLst>
                  <a:ext uri="{FF2B5EF4-FFF2-40B4-BE49-F238E27FC236}">
                    <a16:creationId xmlns:a16="http://schemas.microsoft.com/office/drawing/2014/main" id="{F31AC97E-908A-4361-95D7-306ED31E3D7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1" name="Rectangle 42">
                <a:extLst>
                  <a:ext uri="{FF2B5EF4-FFF2-40B4-BE49-F238E27FC236}">
                    <a16:creationId xmlns:a16="http://schemas.microsoft.com/office/drawing/2014/main" id="{47B1F711-20A9-4D88-A176-9C3D62B2A1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2" name="Rectangle 43">
                <a:extLst>
                  <a:ext uri="{FF2B5EF4-FFF2-40B4-BE49-F238E27FC236}">
                    <a16:creationId xmlns:a16="http://schemas.microsoft.com/office/drawing/2014/main" id="{06F18A5A-E939-4F4A-81EB-36EB17D9A1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3" name="Rectangle 44">
                <a:extLst>
                  <a:ext uri="{FF2B5EF4-FFF2-40B4-BE49-F238E27FC236}">
                    <a16:creationId xmlns:a16="http://schemas.microsoft.com/office/drawing/2014/main" id="{459FA1E2-1318-4BB9-8751-D2013B52C0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4" name="Rectangle 45">
                <a:extLst>
                  <a:ext uri="{FF2B5EF4-FFF2-40B4-BE49-F238E27FC236}">
                    <a16:creationId xmlns:a16="http://schemas.microsoft.com/office/drawing/2014/main" id="{CCCC78DD-14C1-4573-886C-368C774D875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5" name="Rectangle 46">
                <a:extLst>
                  <a:ext uri="{FF2B5EF4-FFF2-40B4-BE49-F238E27FC236}">
                    <a16:creationId xmlns:a16="http://schemas.microsoft.com/office/drawing/2014/main" id="{FB20F421-5971-4667-9F56-F4E4EE36C92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6" name="Rectangle 47">
                <a:extLst>
                  <a:ext uri="{FF2B5EF4-FFF2-40B4-BE49-F238E27FC236}">
                    <a16:creationId xmlns:a16="http://schemas.microsoft.com/office/drawing/2014/main" id="{8ED009BC-96EE-4147-916E-317650E06C8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7" name="Rectangle 48">
                <a:extLst>
                  <a:ext uri="{FF2B5EF4-FFF2-40B4-BE49-F238E27FC236}">
                    <a16:creationId xmlns:a16="http://schemas.microsoft.com/office/drawing/2014/main" id="{EB4DE384-E015-4CF7-A3A0-195EE4F1B1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8" name="Rectangle 49">
                <a:extLst>
                  <a:ext uri="{FF2B5EF4-FFF2-40B4-BE49-F238E27FC236}">
                    <a16:creationId xmlns:a16="http://schemas.microsoft.com/office/drawing/2014/main" id="{759EDCD9-FBF4-41B9-8228-77526357CA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39" name="Rectangle 50">
                <a:extLst>
                  <a:ext uri="{FF2B5EF4-FFF2-40B4-BE49-F238E27FC236}">
                    <a16:creationId xmlns:a16="http://schemas.microsoft.com/office/drawing/2014/main" id="{D96F6C0B-50A7-423B-B01B-C2C497F4808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0" name="Rectangle 51">
                <a:extLst>
                  <a:ext uri="{FF2B5EF4-FFF2-40B4-BE49-F238E27FC236}">
                    <a16:creationId xmlns:a16="http://schemas.microsoft.com/office/drawing/2014/main" id="{CDBF6457-1EF4-4551-A204-B8AE108129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1" name="Rectangle 52">
                <a:extLst>
                  <a:ext uri="{FF2B5EF4-FFF2-40B4-BE49-F238E27FC236}">
                    <a16:creationId xmlns:a16="http://schemas.microsoft.com/office/drawing/2014/main" id="{33C447B9-A7B6-46B9-8543-40B2D5EE34C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2" name="Rectangle 53">
                <a:extLst>
                  <a:ext uri="{FF2B5EF4-FFF2-40B4-BE49-F238E27FC236}">
                    <a16:creationId xmlns:a16="http://schemas.microsoft.com/office/drawing/2014/main" id="{53803DF1-DD04-4545-8829-5A38F78FD5D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3" name="Rectangle 54">
                <a:extLst>
                  <a:ext uri="{FF2B5EF4-FFF2-40B4-BE49-F238E27FC236}">
                    <a16:creationId xmlns:a16="http://schemas.microsoft.com/office/drawing/2014/main" id="{2D60C6FB-3B68-425A-841D-8B7DA1A436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4" name="Rectangle 55">
                <a:extLst>
                  <a:ext uri="{FF2B5EF4-FFF2-40B4-BE49-F238E27FC236}">
                    <a16:creationId xmlns:a16="http://schemas.microsoft.com/office/drawing/2014/main" id="{C4AE0569-BB9C-4DBD-8978-37B47B9A27E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5" name="Rectangle 56">
                <a:extLst>
                  <a:ext uri="{FF2B5EF4-FFF2-40B4-BE49-F238E27FC236}">
                    <a16:creationId xmlns:a16="http://schemas.microsoft.com/office/drawing/2014/main" id="{A37CDB02-038B-4D68-8E31-EA399B07A5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6" name="Rectangle 57">
                <a:extLst>
                  <a:ext uri="{FF2B5EF4-FFF2-40B4-BE49-F238E27FC236}">
                    <a16:creationId xmlns:a16="http://schemas.microsoft.com/office/drawing/2014/main" id="{717C94BF-264B-4A29-8264-45DEFA00A3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7" name="Rectangle 58">
                <a:extLst>
                  <a:ext uri="{FF2B5EF4-FFF2-40B4-BE49-F238E27FC236}">
                    <a16:creationId xmlns:a16="http://schemas.microsoft.com/office/drawing/2014/main" id="{D3231375-30FA-4730-83D1-BE50B984D8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8" name="Rectangle 59">
                <a:extLst>
                  <a:ext uri="{FF2B5EF4-FFF2-40B4-BE49-F238E27FC236}">
                    <a16:creationId xmlns:a16="http://schemas.microsoft.com/office/drawing/2014/main" id="{18902519-C3C8-4516-A680-2A8579DAB2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49" name="Rectangle 60">
                <a:extLst>
                  <a:ext uri="{FF2B5EF4-FFF2-40B4-BE49-F238E27FC236}">
                    <a16:creationId xmlns:a16="http://schemas.microsoft.com/office/drawing/2014/main" id="{4E7D35BE-7572-4E17-97A1-E7FE47719BA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" name="Rectangle 61">
                <a:extLst>
                  <a:ext uri="{FF2B5EF4-FFF2-40B4-BE49-F238E27FC236}">
                    <a16:creationId xmlns:a16="http://schemas.microsoft.com/office/drawing/2014/main" id="{C2AAF78E-4F22-4841-8CC3-4745B2CE83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1" name="Rectangle 62">
                <a:extLst>
                  <a:ext uri="{FF2B5EF4-FFF2-40B4-BE49-F238E27FC236}">
                    <a16:creationId xmlns:a16="http://schemas.microsoft.com/office/drawing/2014/main" id="{BF379E16-8FE1-4D0E-A15E-26FA48932F8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2" name="Rectangle 63">
                <a:extLst>
                  <a:ext uri="{FF2B5EF4-FFF2-40B4-BE49-F238E27FC236}">
                    <a16:creationId xmlns:a16="http://schemas.microsoft.com/office/drawing/2014/main" id="{9323CE01-D3DF-4E1A-A7A6-98BC4B01935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3" name="Rectangle 64">
                <a:extLst>
                  <a:ext uri="{FF2B5EF4-FFF2-40B4-BE49-F238E27FC236}">
                    <a16:creationId xmlns:a16="http://schemas.microsoft.com/office/drawing/2014/main" id="{C62A95E5-08C6-412D-995B-F6A5E936056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4" name="Rectangle 65">
                <a:extLst>
                  <a:ext uri="{FF2B5EF4-FFF2-40B4-BE49-F238E27FC236}">
                    <a16:creationId xmlns:a16="http://schemas.microsoft.com/office/drawing/2014/main" id="{2E61EE86-15E7-4998-A432-CFED9363666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5" name="Rectangle 66">
                <a:extLst>
                  <a:ext uri="{FF2B5EF4-FFF2-40B4-BE49-F238E27FC236}">
                    <a16:creationId xmlns:a16="http://schemas.microsoft.com/office/drawing/2014/main" id="{58058A81-B4B8-4311-9FC7-E85DAC5441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6" name="Rectangle 67">
                <a:extLst>
                  <a:ext uri="{FF2B5EF4-FFF2-40B4-BE49-F238E27FC236}">
                    <a16:creationId xmlns:a16="http://schemas.microsoft.com/office/drawing/2014/main" id="{2817C364-2A25-4FB2-A4D8-BB7CD2D8D63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7" name="Rectangle 68">
                <a:extLst>
                  <a:ext uri="{FF2B5EF4-FFF2-40B4-BE49-F238E27FC236}">
                    <a16:creationId xmlns:a16="http://schemas.microsoft.com/office/drawing/2014/main" id="{24BEF660-9D1B-4836-8209-4BF3C201A1A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8" name="Rectangle 69">
                <a:extLst>
                  <a:ext uri="{FF2B5EF4-FFF2-40B4-BE49-F238E27FC236}">
                    <a16:creationId xmlns:a16="http://schemas.microsoft.com/office/drawing/2014/main" id="{825FA597-7546-4668-8677-E4E23140EF9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9" name="Rectangle 70">
                <a:extLst>
                  <a:ext uri="{FF2B5EF4-FFF2-40B4-BE49-F238E27FC236}">
                    <a16:creationId xmlns:a16="http://schemas.microsoft.com/office/drawing/2014/main" id="{A6FE3AC3-9472-41C2-AB72-5B8925C36C0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0" name="Rectangle 71">
                <a:extLst>
                  <a:ext uri="{FF2B5EF4-FFF2-40B4-BE49-F238E27FC236}">
                    <a16:creationId xmlns:a16="http://schemas.microsoft.com/office/drawing/2014/main" id="{0F21EA6E-9DBA-4A1D-89BF-D59AD7D7F6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1" name="Rectangle 72">
                <a:extLst>
                  <a:ext uri="{FF2B5EF4-FFF2-40B4-BE49-F238E27FC236}">
                    <a16:creationId xmlns:a16="http://schemas.microsoft.com/office/drawing/2014/main" id="{93DEC4AA-14EB-411E-9633-38865E331E4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2" name="Rectangle 73">
                <a:extLst>
                  <a:ext uri="{FF2B5EF4-FFF2-40B4-BE49-F238E27FC236}">
                    <a16:creationId xmlns:a16="http://schemas.microsoft.com/office/drawing/2014/main" id="{6ED3AB2E-04FB-4888-A0AC-5D18062732D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3" name="Rectangle 74">
                <a:extLst>
                  <a:ext uri="{FF2B5EF4-FFF2-40B4-BE49-F238E27FC236}">
                    <a16:creationId xmlns:a16="http://schemas.microsoft.com/office/drawing/2014/main" id="{0C349BC0-330B-414C-BE97-A9B13C259B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4" name="Rectangle 75">
                <a:extLst>
                  <a:ext uri="{FF2B5EF4-FFF2-40B4-BE49-F238E27FC236}">
                    <a16:creationId xmlns:a16="http://schemas.microsoft.com/office/drawing/2014/main" id="{1DA9CD12-A389-4711-8D1F-E0364F5C2C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5" name="Rectangle 76">
                <a:extLst>
                  <a:ext uri="{FF2B5EF4-FFF2-40B4-BE49-F238E27FC236}">
                    <a16:creationId xmlns:a16="http://schemas.microsoft.com/office/drawing/2014/main" id="{9F3A8E2B-32AD-40F8-B133-7B41F7BD8E0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6" name="Rectangle 77">
                <a:extLst>
                  <a:ext uri="{FF2B5EF4-FFF2-40B4-BE49-F238E27FC236}">
                    <a16:creationId xmlns:a16="http://schemas.microsoft.com/office/drawing/2014/main" id="{B0A0733C-77A2-4E6B-9E8B-5C1D8483785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7" name="Rectangle 78">
                <a:extLst>
                  <a:ext uri="{FF2B5EF4-FFF2-40B4-BE49-F238E27FC236}">
                    <a16:creationId xmlns:a16="http://schemas.microsoft.com/office/drawing/2014/main" id="{F77FF4C1-F49A-43B7-957B-5B088D36A2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8" name="Rectangle 79">
                <a:extLst>
                  <a:ext uri="{FF2B5EF4-FFF2-40B4-BE49-F238E27FC236}">
                    <a16:creationId xmlns:a16="http://schemas.microsoft.com/office/drawing/2014/main" id="{BE273AC4-59A9-433A-9EFE-1006AFCB1D4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69" name="Rectangle 80">
                <a:extLst>
                  <a:ext uri="{FF2B5EF4-FFF2-40B4-BE49-F238E27FC236}">
                    <a16:creationId xmlns:a16="http://schemas.microsoft.com/office/drawing/2014/main" id="{B6E7C008-25AD-4F32-89D9-0AE6B917C62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0" name="Freeform 81">
                <a:extLst>
                  <a:ext uri="{FF2B5EF4-FFF2-40B4-BE49-F238E27FC236}">
                    <a16:creationId xmlns:a16="http://schemas.microsoft.com/office/drawing/2014/main" id="{E79B3AD8-F7B8-456D-A70A-FAB6DCDB679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1" name="Rectangle 82">
                <a:extLst>
                  <a:ext uri="{FF2B5EF4-FFF2-40B4-BE49-F238E27FC236}">
                    <a16:creationId xmlns:a16="http://schemas.microsoft.com/office/drawing/2014/main" id="{D2E5116A-4286-4573-9FC5-EDAF3435AD1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2" name="Rectangle 83">
                <a:extLst>
                  <a:ext uri="{FF2B5EF4-FFF2-40B4-BE49-F238E27FC236}">
                    <a16:creationId xmlns:a16="http://schemas.microsoft.com/office/drawing/2014/main" id="{2ED8D7C3-CE51-44B9-B70D-3186A2DA2AD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3" name="Rectangle 84">
                <a:extLst>
                  <a:ext uri="{FF2B5EF4-FFF2-40B4-BE49-F238E27FC236}">
                    <a16:creationId xmlns:a16="http://schemas.microsoft.com/office/drawing/2014/main" id="{1E46108C-7A08-4BA8-98CD-B36E2C65495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4" name="Rectangle 85">
                <a:extLst>
                  <a:ext uri="{FF2B5EF4-FFF2-40B4-BE49-F238E27FC236}">
                    <a16:creationId xmlns:a16="http://schemas.microsoft.com/office/drawing/2014/main" id="{F8AF6B6A-D650-44C3-9425-3F82BC53C7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5" name="Rectangle 86">
                <a:extLst>
                  <a:ext uri="{FF2B5EF4-FFF2-40B4-BE49-F238E27FC236}">
                    <a16:creationId xmlns:a16="http://schemas.microsoft.com/office/drawing/2014/main" id="{DEFD1D70-0674-48C4-A413-AEAC030B7FE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6" name="Rectangle 87">
                <a:extLst>
                  <a:ext uri="{FF2B5EF4-FFF2-40B4-BE49-F238E27FC236}">
                    <a16:creationId xmlns:a16="http://schemas.microsoft.com/office/drawing/2014/main" id="{3ECDFCE3-A8F1-4C60-8F6E-D78ECDFE2B2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7" name="Rectangle 88">
                <a:extLst>
                  <a:ext uri="{FF2B5EF4-FFF2-40B4-BE49-F238E27FC236}">
                    <a16:creationId xmlns:a16="http://schemas.microsoft.com/office/drawing/2014/main" id="{C5AEBF3B-6AE1-465A-BA13-5EDA600532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8" name="Rectangle 89">
                <a:extLst>
                  <a:ext uri="{FF2B5EF4-FFF2-40B4-BE49-F238E27FC236}">
                    <a16:creationId xmlns:a16="http://schemas.microsoft.com/office/drawing/2014/main" id="{2A37641A-7735-46AD-BE61-AF12EF4BEA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79" name="Rectangle 90">
                <a:extLst>
                  <a:ext uri="{FF2B5EF4-FFF2-40B4-BE49-F238E27FC236}">
                    <a16:creationId xmlns:a16="http://schemas.microsoft.com/office/drawing/2014/main" id="{0C651D95-93B8-4B44-A58C-3951AEEB66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0" name="Rectangle 91">
                <a:extLst>
                  <a:ext uri="{FF2B5EF4-FFF2-40B4-BE49-F238E27FC236}">
                    <a16:creationId xmlns:a16="http://schemas.microsoft.com/office/drawing/2014/main" id="{761778BF-FB33-4E3E-8878-E4D495A3B5D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1" name="Rectangle 92">
                <a:extLst>
                  <a:ext uri="{FF2B5EF4-FFF2-40B4-BE49-F238E27FC236}">
                    <a16:creationId xmlns:a16="http://schemas.microsoft.com/office/drawing/2014/main" id="{E1AC20F3-E839-415C-844A-7FBC89D2EA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2" name="Rectangle 93">
                <a:extLst>
                  <a:ext uri="{FF2B5EF4-FFF2-40B4-BE49-F238E27FC236}">
                    <a16:creationId xmlns:a16="http://schemas.microsoft.com/office/drawing/2014/main" id="{DABC2E22-F889-42F9-84E1-A7D8B6F8C18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3" name="Rectangle 94">
                <a:extLst>
                  <a:ext uri="{FF2B5EF4-FFF2-40B4-BE49-F238E27FC236}">
                    <a16:creationId xmlns:a16="http://schemas.microsoft.com/office/drawing/2014/main" id="{8D51E7C1-7CDC-436C-BD6C-17DE85F536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50359">
                <a:off x="708" y="240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4" name="Rectangle 95">
                <a:extLst>
                  <a:ext uri="{FF2B5EF4-FFF2-40B4-BE49-F238E27FC236}">
                    <a16:creationId xmlns:a16="http://schemas.microsoft.com/office/drawing/2014/main" id="{AD4CCD80-C4ED-4FF9-B6E0-0F4AE0FFA3D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989246">
                <a:off x="738" y="241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5" name="Rectangle 96">
                <a:extLst>
                  <a:ext uri="{FF2B5EF4-FFF2-40B4-BE49-F238E27FC236}">
                    <a16:creationId xmlns:a16="http://schemas.microsoft.com/office/drawing/2014/main" id="{F5B5E672-F55B-40DD-B9B2-D8C59C0A492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6" name="Rectangle 97">
                <a:extLst>
                  <a:ext uri="{FF2B5EF4-FFF2-40B4-BE49-F238E27FC236}">
                    <a16:creationId xmlns:a16="http://schemas.microsoft.com/office/drawing/2014/main" id="{16842B91-7F61-47A8-AB53-DACE69A5542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73370">
                <a:off x="534" y="239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7" name="Rectangle 98">
                <a:extLst>
                  <a:ext uri="{FF2B5EF4-FFF2-40B4-BE49-F238E27FC236}">
                    <a16:creationId xmlns:a16="http://schemas.microsoft.com/office/drawing/2014/main" id="{64DA7DD9-7838-48AB-8F08-D8C35F4CAC5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8" name="Rectangle 99">
                <a:extLst>
                  <a:ext uri="{FF2B5EF4-FFF2-40B4-BE49-F238E27FC236}">
                    <a16:creationId xmlns:a16="http://schemas.microsoft.com/office/drawing/2014/main" id="{75F952A9-0FC8-4E88-B9AF-EB8F732579A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580623">
                <a:off x="595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89" name="Rectangle 100">
                <a:extLst>
                  <a:ext uri="{FF2B5EF4-FFF2-40B4-BE49-F238E27FC236}">
                    <a16:creationId xmlns:a16="http://schemas.microsoft.com/office/drawing/2014/main" id="{7716BDBB-D8B3-4677-B485-5FDEAB179B1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0" name="Rectangle 101">
                <a:extLst>
                  <a:ext uri="{FF2B5EF4-FFF2-40B4-BE49-F238E27FC236}">
                    <a16:creationId xmlns:a16="http://schemas.microsoft.com/office/drawing/2014/main" id="{AE2F8EFE-10D7-40A4-8B4C-5767B6EAB9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1" name="Rectangle 102">
                <a:extLst>
                  <a:ext uri="{FF2B5EF4-FFF2-40B4-BE49-F238E27FC236}">
                    <a16:creationId xmlns:a16="http://schemas.microsoft.com/office/drawing/2014/main" id="{516A38D3-2640-4F11-888C-0F9C630F21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288939">
                <a:off x="419" y="2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2" name="Rectangle 103">
                <a:extLst>
                  <a:ext uri="{FF2B5EF4-FFF2-40B4-BE49-F238E27FC236}">
                    <a16:creationId xmlns:a16="http://schemas.microsoft.com/office/drawing/2014/main" id="{205A86EB-BEB6-4DE1-A44A-F2DF01E34CA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3" name="Rectangle 104">
                <a:extLst>
                  <a:ext uri="{FF2B5EF4-FFF2-40B4-BE49-F238E27FC236}">
                    <a16:creationId xmlns:a16="http://schemas.microsoft.com/office/drawing/2014/main" id="{EA44B7D1-059E-4257-BDA3-8D31D5C12CB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4" name="Rectangle 105">
                <a:extLst>
                  <a:ext uri="{FF2B5EF4-FFF2-40B4-BE49-F238E27FC236}">
                    <a16:creationId xmlns:a16="http://schemas.microsoft.com/office/drawing/2014/main" id="{F440AB64-A293-4227-99E0-44F7DE506FF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5" name="Rectangle 106">
                <a:extLst>
                  <a:ext uri="{FF2B5EF4-FFF2-40B4-BE49-F238E27FC236}">
                    <a16:creationId xmlns:a16="http://schemas.microsoft.com/office/drawing/2014/main" id="{6896ED1E-BE67-444B-832F-4F192E3250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6" name="Rectangle 107">
                <a:extLst>
                  <a:ext uri="{FF2B5EF4-FFF2-40B4-BE49-F238E27FC236}">
                    <a16:creationId xmlns:a16="http://schemas.microsoft.com/office/drawing/2014/main" id="{40ABCC37-06CF-4E65-8D53-4BB6A5F48A2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919570">
                <a:off x="293" y="24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7" name="Rectangle 108">
                <a:extLst>
                  <a:ext uri="{FF2B5EF4-FFF2-40B4-BE49-F238E27FC236}">
                    <a16:creationId xmlns:a16="http://schemas.microsoft.com/office/drawing/2014/main" id="{D551A1B3-0EA2-4918-8FED-B95D9E5BDA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376291">
                <a:off x="6" y="25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8" name="Rectangle 109">
                <a:extLst>
                  <a:ext uri="{FF2B5EF4-FFF2-40B4-BE49-F238E27FC236}">
                    <a16:creationId xmlns:a16="http://schemas.microsoft.com/office/drawing/2014/main" id="{C3D7D022-A500-4F8A-A548-20FF30429B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65" y="2516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9" name="Rectangle 110">
                <a:extLst>
                  <a:ext uri="{FF2B5EF4-FFF2-40B4-BE49-F238E27FC236}">
                    <a16:creationId xmlns:a16="http://schemas.microsoft.com/office/drawing/2014/main" id="{C1A6333B-9BB4-4F1F-B1AE-FEBDB907CF2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0" name="Rectangle 111">
                <a:extLst>
                  <a:ext uri="{FF2B5EF4-FFF2-40B4-BE49-F238E27FC236}">
                    <a16:creationId xmlns:a16="http://schemas.microsoft.com/office/drawing/2014/main" id="{02F3D334-66C3-4798-9E29-F4AE14B772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1" name="Rectangle 112">
                <a:extLst>
                  <a:ext uri="{FF2B5EF4-FFF2-40B4-BE49-F238E27FC236}">
                    <a16:creationId xmlns:a16="http://schemas.microsoft.com/office/drawing/2014/main" id="{F5F7EC52-AC37-4BB6-B26E-B59D2E74DC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2" name="Rectangle 113">
                <a:extLst>
                  <a:ext uri="{FF2B5EF4-FFF2-40B4-BE49-F238E27FC236}">
                    <a16:creationId xmlns:a16="http://schemas.microsoft.com/office/drawing/2014/main" id="{21196616-B6CB-4F06-818E-46F23C0C877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3" name="Rectangle 114">
                <a:extLst>
                  <a:ext uri="{FF2B5EF4-FFF2-40B4-BE49-F238E27FC236}">
                    <a16:creationId xmlns:a16="http://schemas.microsoft.com/office/drawing/2014/main" id="{6BF72079-1A53-4414-87FF-5F507B11520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4" name="Rectangle 115">
                <a:extLst>
                  <a:ext uri="{FF2B5EF4-FFF2-40B4-BE49-F238E27FC236}">
                    <a16:creationId xmlns:a16="http://schemas.microsoft.com/office/drawing/2014/main" id="{F9515994-7D39-479D-A71B-E943A056248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5" name="Rectangle 116">
                <a:extLst>
                  <a:ext uri="{FF2B5EF4-FFF2-40B4-BE49-F238E27FC236}">
                    <a16:creationId xmlns:a16="http://schemas.microsoft.com/office/drawing/2014/main" id="{5AC6C898-EE8B-4271-87A5-CB2317E9D91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6" name="Rectangle 117">
                <a:extLst>
                  <a:ext uri="{FF2B5EF4-FFF2-40B4-BE49-F238E27FC236}">
                    <a16:creationId xmlns:a16="http://schemas.microsoft.com/office/drawing/2014/main" id="{2A969E21-BD17-48DF-BAAC-DDA0709E475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7" name="Rectangle 118">
                <a:extLst>
                  <a:ext uri="{FF2B5EF4-FFF2-40B4-BE49-F238E27FC236}">
                    <a16:creationId xmlns:a16="http://schemas.microsoft.com/office/drawing/2014/main" id="{BF9FAC3B-A24B-4814-9BC1-F2491E8C527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8" name="Rectangle 119">
                <a:extLst>
                  <a:ext uri="{FF2B5EF4-FFF2-40B4-BE49-F238E27FC236}">
                    <a16:creationId xmlns:a16="http://schemas.microsoft.com/office/drawing/2014/main" id="{810A5122-DDF1-4824-A5D3-ED55441D7E9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9" name="Rectangle 120">
                <a:extLst>
                  <a:ext uri="{FF2B5EF4-FFF2-40B4-BE49-F238E27FC236}">
                    <a16:creationId xmlns:a16="http://schemas.microsoft.com/office/drawing/2014/main" id="{1D4CE0C8-B80D-4D23-8102-7854F2C882C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0" name="Rectangle 121">
                <a:extLst>
                  <a:ext uri="{FF2B5EF4-FFF2-40B4-BE49-F238E27FC236}">
                    <a16:creationId xmlns:a16="http://schemas.microsoft.com/office/drawing/2014/main" id="{1AC28287-AF50-44AF-BD52-9EBA2D20A3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1" name="Rectangle 122">
                <a:extLst>
                  <a:ext uri="{FF2B5EF4-FFF2-40B4-BE49-F238E27FC236}">
                    <a16:creationId xmlns:a16="http://schemas.microsoft.com/office/drawing/2014/main" id="{80B89C15-1F3F-46E9-9839-8513A4C3C9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2" name="Rectangle 123">
                <a:extLst>
                  <a:ext uri="{FF2B5EF4-FFF2-40B4-BE49-F238E27FC236}">
                    <a16:creationId xmlns:a16="http://schemas.microsoft.com/office/drawing/2014/main" id="{223B6421-6238-4EC3-942A-475F9FD1230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3" name="Rectangle 124">
                <a:extLst>
                  <a:ext uri="{FF2B5EF4-FFF2-40B4-BE49-F238E27FC236}">
                    <a16:creationId xmlns:a16="http://schemas.microsoft.com/office/drawing/2014/main" id="{E0AC5750-9C76-4A8B-A9D6-AFD159EAC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4" name="Rectangle 125">
                <a:extLst>
                  <a:ext uri="{FF2B5EF4-FFF2-40B4-BE49-F238E27FC236}">
                    <a16:creationId xmlns:a16="http://schemas.microsoft.com/office/drawing/2014/main" id="{BD9F98F0-C627-4C25-B820-74E4A6B74B3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5" name="Rectangle 126">
                <a:extLst>
                  <a:ext uri="{FF2B5EF4-FFF2-40B4-BE49-F238E27FC236}">
                    <a16:creationId xmlns:a16="http://schemas.microsoft.com/office/drawing/2014/main" id="{91551F10-0E6E-437A-A8A1-7E1C7CA8FF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6" name="Rectangle 127">
                <a:extLst>
                  <a:ext uri="{FF2B5EF4-FFF2-40B4-BE49-F238E27FC236}">
                    <a16:creationId xmlns:a16="http://schemas.microsoft.com/office/drawing/2014/main" id="{F0298586-0716-4210-9E95-6D745B6335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7" name="Rectangle 128">
                <a:extLst>
                  <a:ext uri="{FF2B5EF4-FFF2-40B4-BE49-F238E27FC236}">
                    <a16:creationId xmlns:a16="http://schemas.microsoft.com/office/drawing/2014/main" id="{0253DABA-D0E9-4727-AB5E-E8BCB47260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8" name="Rectangle 129">
                <a:extLst>
                  <a:ext uri="{FF2B5EF4-FFF2-40B4-BE49-F238E27FC236}">
                    <a16:creationId xmlns:a16="http://schemas.microsoft.com/office/drawing/2014/main" id="{1E52B3E8-1428-4957-9835-C17E0A9ECE9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9" name="Rectangle 130">
                <a:extLst>
                  <a:ext uri="{FF2B5EF4-FFF2-40B4-BE49-F238E27FC236}">
                    <a16:creationId xmlns:a16="http://schemas.microsoft.com/office/drawing/2014/main" id="{AF2E5FF6-7741-469F-9021-704203B2075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0" name="Rectangle 131">
                <a:extLst>
                  <a:ext uri="{FF2B5EF4-FFF2-40B4-BE49-F238E27FC236}">
                    <a16:creationId xmlns:a16="http://schemas.microsoft.com/office/drawing/2014/main" id="{3CC11AB6-053F-403C-AFDB-61AD1EB821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1" name="Rectangle 132">
                <a:extLst>
                  <a:ext uri="{FF2B5EF4-FFF2-40B4-BE49-F238E27FC236}">
                    <a16:creationId xmlns:a16="http://schemas.microsoft.com/office/drawing/2014/main" id="{2AAF2122-DB15-4254-B129-B4F9BAED7DB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2" name="Rectangle 133">
                <a:extLst>
                  <a:ext uri="{FF2B5EF4-FFF2-40B4-BE49-F238E27FC236}">
                    <a16:creationId xmlns:a16="http://schemas.microsoft.com/office/drawing/2014/main" id="{BF94083B-FDD5-4DD2-B1FA-322E3B74F78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3" name="Rectangle 134">
                <a:extLst>
                  <a:ext uri="{FF2B5EF4-FFF2-40B4-BE49-F238E27FC236}">
                    <a16:creationId xmlns:a16="http://schemas.microsoft.com/office/drawing/2014/main" id="{CAC22FF8-C2C1-4AF7-9788-BF892C6D56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4" name="Rectangle 135">
                <a:extLst>
                  <a:ext uri="{FF2B5EF4-FFF2-40B4-BE49-F238E27FC236}">
                    <a16:creationId xmlns:a16="http://schemas.microsoft.com/office/drawing/2014/main" id="{1878714F-F913-482E-9527-484567745F7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5" name="Rectangle 136">
                <a:extLst>
                  <a:ext uri="{FF2B5EF4-FFF2-40B4-BE49-F238E27FC236}">
                    <a16:creationId xmlns:a16="http://schemas.microsoft.com/office/drawing/2014/main" id="{CEC56D80-4756-4AC1-8A4D-9B76472578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6" name="Rectangle 137">
                <a:extLst>
                  <a:ext uri="{FF2B5EF4-FFF2-40B4-BE49-F238E27FC236}">
                    <a16:creationId xmlns:a16="http://schemas.microsoft.com/office/drawing/2014/main" id="{AFC050D6-A384-49CF-8D01-E5767FFCCDC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7" name="Freeform 138">
                <a:extLst>
                  <a:ext uri="{FF2B5EF4-FFF2-40B4-BE49-F238E27FC236}">
                    <a16:creationId xmlns:a16="http://schemas.microsoft.com/office/drawing/2014/main" id="{06429C2A-FB1F-4256-9C85-026D1F690D2C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8" name="Freeform 139">
                <a:extLst>
                  <a:ext uri="{FF2B5EF4-FFF2-40B4-BE49-F238E27FC236}">
                    <a16:creationId xmlns:a16="http://schemas.microsoft.com/office/drawing/2014/main" id="{A06B8494-7C3F-4C52-BC8C-E17E60446FD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9" name="Freeform 140">
                <a:extLst>
                  <a:ext uri="{FF2B5EF4-FFF2-40B4-BE49-F238E27FC236}">
                    <a16:creationId xmlns:a16="http://schemas.microsoft.com/office/drawing/2014/main" id="{858A72C7-3B5A-4489-94A0-92250554C8A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0" name="Freeform 141">
                <a:extLst>
                  <a:ext uri="{FF2B5EF4-FFF2-40B4-BE49-F238E27FC236}">
                    <a16:creationId xmlns:a16="http://schemas.microsoft.com/office/drawing/2014/main" id="{D11A5B98-E294-4024-A93B-16E8514FC28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1" name="Freeform 142">
                <a:extLst>
                  <a:ext uri="{FF2B5EF4-FFF2-40B4-BE49-F238E27FC236}">
                    <a16:creationId xmlns:a16="http://schemas.microsoft.com/office/drawing/2014/main" id="{CB99D80D-CA20-4C63-AB1C-86445B93AEC0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2" name="Freeform 143">
                <a:extLst>
                  <a:ext uri="{FF2B5EF4-FFF2-40B4-BE49-F238E27FC236}">
                    <a16:creationId xmlns:a16="http://schemas.microsoft.com/office/drawing/2014/main" id="{45855A56-1ED4-4653-8121-3CDB2C4AE086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3" name="Freeform 144">
                <a:extLst>
                  <a:ext uri="{FF2B5EF4-FFF2-40B4-BE49-F238E27FC236}">
                    <a16:creationId xmlns:a16="http://schemas.microsoft.com/office/drawing/2014/main" id="{36F36081-170B-45C3-BA9C-002D9C905C3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4" name="Freeform 145">
                <a:extLst>
                  <a:ext uri="{FF2B5EF4-FFF2-40B4-BE49-F238E27FC236}">
                    <a16:creationId xmlns:a16="http://schemas.microsoft.com/office/drawing/2014/main" id="{B7A8312A-8391-4FA1-B7C0-BADA9E94DB9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5" name="Freeform 146">
                <a:extLst>
                  <a:ext uri="{FF2B5EF4-FFF2-40B4-BE49-F238E27FC236}">
                    <a16:creationId xmlns:a16="http://schemas.microsoft.com/office/drawing/2014/main" id="{DA68E3E8-3910-4D16-960F-34C5C337C0C7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6" name="Rectangle 147">
                <a:extLst>
                  <a:ext uri="{FF2B5EF4-FFF2-40B4-BE49-F238E27FC236}">
                    <a16:creationId xmlns:a16="http://schemas.microsoft.com/office/drawing/2014/main" id="{F3A626E0-1B19-42B4-99B6-17141C97C00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7" name="Rectangle 148">
                <a:extLst>
                  <a:ext uri="{FF2B5EF4-FFF2-40B4-BE49-F238E27FC236}">
                    <a16:creationId xmlns:a16="http://schemas.microsoft.com/office/drawing/2014/main" id="{FE76C48D-B985-4316-9946-D59689C5AB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8" name="Freeform 149">
                <a:extLst>
                  <a:ext uri="{FF2B5EF4-FFF2-40B4-BE49-F238E27FC236}">
                    <a16:creationId xmlns:a16="http://schemas.microsoft.com/office/drawing/2014/main" id="{478665A5-DF13-4DB2-9E6F-AED0C3701FE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9" name="Freeform 150">
                <a:extLst>
                  <a:ext uri="{FF2B5EF4-FFF2-40B4-BE49-F238E27FC236}">
                    <a16:creationId xmlns:a16="http://schemas.microsoft.com/office/drawing/2014/main" id="{803257C2-26E3-4F49-B18B-8494B41289B1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0" name="Freeform 151">
                <a:extLst>
                  <a:ext uri="{FF2B5EF4-FFF2-40B4-BE49-F238E27FC236}">
                    <a16:creationId xmlns:a16="http://schemas.microsoft.com/office/drawing/2014/main" id="{DD881343-40BA-4EC4-B9EF-96F5B7217E0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41" name="Oval 152">
                <a:extLst>
                  <a:ext uri="{FF2B5EF4-FFF2-40B4-BE49-F238E27FC236}">
                    <a16:creationId xmlns:a16="http://schemas.microsoft.com/office/drawing/2014/main" id="{EDBDD107-0185-44D3-BD3B-3A122B4D46E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20000"/>
                  </a:spcBef>
                  <a:buClr>
                    <a:schemeClr val="hlink"/>
                  </a:buClr>
                  <a:buSzPct val="80000"/>
                  <a:buFont typeface="Arial" charset="0"/>
                  <a:buNone/>
                  <a:defRPr/>
                </a:pPr>
                <a:endParaRPr lang="bg-B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47257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bg-BG" noProof="0"/>
              <a:t>Click to edit Master title style</a:t>
            </a:r>
          </a:p>
        </p:txBody>
      </p:sp>
      <p:sp>
        <p:nvSpPr>
          <p:cNvPr id="47258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pPr lvl="0"/>
            <a:r>
              <a:rPr lang="bg-BG" noProof="0"/>
              <a:t>Click to edit Master subtitle style</a:t>
            </a:r>
          </a:p>
        </p:txBody>
      </p:sp>
      <p:sp>
        <p:nvSpPr>
          <p:cNvPr id="155" name="Rectangle 155">
            <a:extLst>
              <a:ext uri="{FF2B5EF4-FFF2-40B4-BE49-F238E27FC236}">
                <a16:creationId xmlns:a16="http://schemas.microsoft.com/office/drawing/2014/main" id="{08C3456A-0B2B-427F-9760-12E0DA107996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304B856-499D-44E6-86B5-3B2A2922FEC6}" type="datetime1">
              <a:rPr lang="bg-BG" smtClean="0"/>
              <a:t>11.10.2026 г.</a:t>
            </a:fld>
            <a:endParaRPr lang="bg-BG"/>
          </a:p>
        </p:txBody>
      </p:sp>
      <p:sp>
        <p:nvSpPr>
          <p:cNvPr id="156" name="Rectangle 156">
            <a:extLst>
              <a:ext uri="{FF2B5EF4-FFF2-40B4-BE49-F238E27FC236}">
                <a16:creationId xmlns:a16="http://schemas.microsoft.com/office/drawing/2014/main" id="{18502948-3AF4-48F2-B3AB-17D5AC1EDE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57" name="Rectangle 157">
            <a:extLst>
              <a:ext uri="{FF2B5EF4-FFF2-40B4-BE49-F238E27FC236}">
                <a16:creationId xmlns:a16="http://schemas.microsoft.com/office/drawing/2014/main" id="{BA585ED6-4EF1-4864-BC66-5B6C1055E7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8E3675-D8A7-4885-A250-1604BA63EE9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81577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126785-9146-4F2D-9BF6-5AFE13D50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E6261BC-BBE6-4A3A-AC8F-1F516EEE7C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text styles</a:t>
            </a:r>
          </a:p>
          <a:p>
            <a:pPr lvl="1"/>
            <a:r>
              <a:rPr lang="bg-BG" altLang="bg-BG"/>
              <a:t>Second level</a:t>
            </a:r>
          </a:p>
          <a:p>
            <a:pPr lvl="2"/>
            <a:r>
              <a:rPr lang="bg-BG" altLang="bg-BG"/>
              <a:t>Third level</a:t>
            </a:r>
          </a:p>
          <a:p>
            <a:pPr lvl="3"/>
            <a:r>
              <a:rPr lang="bg-BG" altLang="bg-BG"/>
              <a:t>Fourth level</a:t>
            </a:r>
          </a:p>
          <a:p>
            <a:pPr lvl="4"/>
            <a:r>
              <a:rPr lang="bg-BG" altLang="bg-BG"/>
              <a:t>Fifth level</a:t>
            </a: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8E68BCF8-F61E-402C-B8E7-B41B202DE3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Arial" charset="0"/>
              </a:defRPr>
            </a:lvl1pPr>
          </a:lstStyle>
          <a:p>
            <a:pPr>
              <a:defRPr/>
            </a:pPr>
            <a:fld id="{163486AC-11F2-45AD-963E-1C7C68DFAA36}" type="datetime1">
              <a:rPr lang="bg-BG" smtClean="0"/>
              <a:t>11.10.2026 г.</a:t>
            </a:fld>
            <a:endParaRPr lang="bg-BG"/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12664C0E-654F-427C-AB71-3A9C121D4BF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4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88BF8D44-C36F-4A63-8C1B-8CCC967247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BC627ADE-1309-43CF-8FDD-737B8B5864F8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33" name="Rectangle 153">
            <a:extLst>
              <a:ext uri="{FF2B5EF4-FFF2-40B4-BE49-F238E27FC236}">
                <a16:creationId xmlns:a16="http://schemas.microsoft.com/office/drawing/2014/main" id="{8B3DFEB4-9E6F-4DC9-809F-9925C6AE8D4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/>
              <a:t>Click to edit Master title style</a:t>
            </a:r>
          </a:p>
        </p:txBody>
      </p:sp>
      <p:sp>
        <p:nvSpPr>
          <p:cNvPr id="46237" name="Rectangle 157">
            <a:extLst>
              <a:ext uri="{FF2B5EF4-FFF2-40B4-BE49-F238E27FC236}">
                <a16:creationId xmlns:a16="http://schemas.microsoft.com/office/drawing/2014/main" id="{F16A21B4-AE03-43D5-9414-BBC60280A12D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/>
              <a:t>Click to edit Master text styles</a:t>
            </a:r>
          </a:p>
          <a:p>
            <a:pPr lvl="1"/>
            <a:r>
              <a:rPr lang="bg-BG"/>
              <a:t>Second level</a:t>
            </a:r>
          </a:p>
          <a:p>
            <a:pPr lvl="2"/>
            <a:r>
              <a:rPr lang="bg-BG"/>
              <a:t>Third level</a:t>
            </a:r>
          </a:p>
          <a:p>
            <a:pPr lvl="3"/>
            <a:r>
              <a:rPr lang="bg-BG"/>
              <a:t>Fourth level</a:t>
            </a:r>
          </a:p>
          <a:p>
            <a:pPr lvl="4"/>
            <a:r>
              <a:rPr lang="bg-BG"/>
              <a:t>Fifth level</a:t>
            </a:r>
          </a:p>
        </p:txBody>
      </p:sp>
      <p:sp>
        <p:nvSpPr>
          <p:cNvPr id="309" name="Rectangle 155">
            <a:extLst>
              <a:ext uri="{FF2B5EF4-FFF2-40B4-BE49-F238E27FC236}">
                <a16:creationId xmlns:a16="http://schemas.microsoft.com/office/drawing/2014/main" id="{AEF26845-F257-445D-BCC1-E4197A6817EE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304800" y="6248400"/>
            <a:ext cx="2286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4D9DC85F-887B-40BA-B3D9-D639CDE55880}" type="datetime1">
              <a:rPr lang="bg-BG" smtClean="0"/>
              <a:t>11.10.2026 г.</a:t>
            </a:fld>
            <a:endParaRPr lang="bg-BG"/>
          </a:p>
        </p:txBody>
      </p:sp>
      <p:sp>
        <p:nvSpPr>
          <p:cNvPr id="310" name="Rectangle 156">
            <a:extLst>
              <a:ext uri="{FF2B5EF4-FFF2-40B4-BE49-F238E27FC236}">
                <a16:creationId xmlns:a16="http://schemas.microsoft.com/office/drawing/2014/main" id="{75B8C292-A0F6-4937-B3E2-75C0F63688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ClrTx/>
              <a:buSzTx/>
              <a:buFontTx/>
              <a:buNone/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11" name="Rectangle 157">
            <a:extLst>
              <a:ext uri="{FF2B5EF4-FFF2-40B4-BE49-F238E27FC236}">
                <a16:creationId xmlns:a16="http://schemas.microsoft.com/office/drawing/2014/main" id="{B5D885F3-D7C9-4862-857D-4E7D64EF25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286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C19714D4-C106-46D7-91E1-6BC3B22B3F4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74" r:id="rId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58C9A90B-27DE-4F82-809E-F088D56B311F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954088" y="857250"/>
            <a:ext cx="8229600" cy="339725"/>
          </a:xfrm>
        </p:spPr>
        <p:txBody>
          <a:bodyPr/>
          <a:lstStyle/>
          <a:p>
            <a:pPr eaLnBrk="1" hangingPunct="1">
              <a:defRPr/>
            </a:pPr>
            <a:b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br>
              <a:rPr lang="bg-BG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ФАКУЛТЕТ „НАВИГАЦИОНЕН”</a:t>
            </a:r>
            <a:br>
              <a:rPr lang="bg-BG" sz="16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F9B7019B-00AC-4EC0-9762-8362C860AAB8}"/>
              </a:ext>
            </a:extLst>
          </p:cNvPr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431540" y="1776202"/>
            <a:ext cx="8338827" cy="496516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indent="0" algn="ctr" eaLnBrk="1" hangingPunct="1">
              <a:buFontTx/>
              <a:buNone/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КОНЦЕПТУАЛНА РАМКА НА НАЦИОНАЛНА ПРОТИВОМИННА СИСТЕМА</a:t>
            </a: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     </a:t>
            </a:r>
          </a:p>
          <a:p>
            <a:pPr algn="ctr" eaLnBrk="1" hangingPunct="1">
              <a:buNone/>
              <a:defRPr/>
            </a:pP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капитан II ранг д-р </a:t>
            </a:r>
            <a:r>
              <a:rPr lang="bg-BG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Красимир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АНГЕЛОВ</a:t>
            </a:r>
          </a:p>
          <a:p>
            <a:pPr algn="ctr" eaLnBrk="1" hangingPunct="1">
              <a:buNone/>
              <a:defRPr/>
            </a:pPr>
            <a:r>
              <a:rPr lang="bg-BG" sz="2000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главен асистент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 кат. ОУВФТН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ВЕЛИКО ТЪРНОВО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04B411-DFAB-4BBB-A036-D7923D951E64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914400" y="476250"/>
            <a:ext cx="82296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bg-BG" sz="1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ВИСШЕ ВОЕННОМОРСКО УЧИЛИЩЕ „Н. Й. ВАПЦАРОВ“</a:t>
            </a:r>
            <a:br>
              <a:rPr lang="bg-BG" sz="1600" u="sng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bg-BG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108263D-4A28-4CF1-A96A-C1FA27807297}"/>
              </a:ext>
            </a:extLst>
          </p:cNvPr>
          <p:cNvCxnSpPr>
            <a:cxnSpLocks/>
          </p:cNvCxnSpPr>
          <p:nvPr/>
        </p:nvCxnSpPr>
        <p:spPr>
          <a:xfrm>
            <a:off x="1835150" y="777875"/>
            <a:ext cx="63373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5">
            <a:extLst>
              <a:ext uri="{FF2B5EF4-FFF2-40B4-BE49-F238E27FC236}">
                <a16:creationId xmlns:a16="http://schemas.microsoft.com/office/drawing/2014/main" id="{DB79564B-9D11-45C3-93BB-BFB6EFD5D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100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00038"/>
            <a:ext cx="1093787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23B6333-8073-4285-9740-E266682316DD}"/>
              </a:ext>
            </a:extLst>
          </p:cNvPr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539552" y="764704"/>
            <a:ext cx="8147248" cy="5617046"/>
          </a:xfrm>
        </p:spPr>
        <p:txBody>
          <a:bodyPr/>
          <a:lstStyle/>
          <a:p>
            <a:pPr marL="6350" indent="-635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bg-BG" altLang="bg-BG" sz="2600" dirty="0"/>
              <a:t>		</a:t>
            </a:r>
            <a:r>
              <a:rPr lang="ru-RU" altLang="bg-BG" sz="2600" dirty="0" err="1"/>
              <a:t>Националните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нормативни</a:t>
            </a:r>
            <a:r>
              <a:rPr lang="ru-RU" altLang="bg-BG" sz="2600" dirty="0"/>
              <a:t> и </a:t>
            </a:r>
            <a:r>
              <a:rPr lang="ru-RU" altLang="bg-BG" sz="2600" dirty="0" err="1"/>
              <a:t>доктринални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документи</a:t>
            </a:r>
            <a:r>
              <a:rPr lang="ru-RU" altLang="bg-BG" sz="2600" dirty="0"/>
              <a:t> поставят фокус </a:t>
            </a:r>
            <a:r>
              <a:rPr lang="ru-RU" altLang="bg-BG" sz="2600" dirty="0" err="1"/>
              <a:t>върху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процедурите</a:t>
            </a:r>
            <a:r>
              <a:rPr lang="ru-RU" altLang="bg-BG" sz="2600" dirty="0"/>
              <a:t> за противодействие, </a:t>
            </a:r>
            <a:r>
              <a:rPr lang="ru-RU" altLang="bg-BG" sz="2600" dirty="0" err="1"/>
              <a:t>което</a:t>
            </a:r>
            <a:r>
              <a:rPr lang="ru-RU" altLang="bg-BG" sz="2600" dirty="0"/>
              <a:t> е </a:t>
            </a:r>
            <a:r>
              <a:rPr lang="ru-RU" altLang="bg-BG" sz="2600" dirty="0" err="1"/>
              <a:t>недостатъчно</a:t>
            </a:r>
            <a:r>
              <a:rPr lang="ru-RU" altLang="bg-BG" sz="2600" dirty="0"/>
              <a:t> за </a:t>
            </a:r>
            <a:r>
              <a:rPr lang="ru-RU" altLang="bg-BG" sz="2600" dirty="0" err="1"/>
              <a:t>реалната</a:t>
            </a:r>
            <a:r>
              <a:rPr lang="ru-RU" altLang="bg-BG" sz="2600" dirty="0"/>
              <a:t> оценка на </a:t>
            </a:r>
            <a:r>
              <a:rPr lang="ru-RU" altLang="bg-BG" sz="2600" dirty="0" err="1"/>
              <a:t>устойчивостта</a:t>
            </a:r>
            <a:r>
              <a:rPr lang="ru-RU" altLang="bg-BG" sz="2600" dirty="0"/>
              <a:t> на </a:t>
            </a:r>
            <a:r>
              <a:rPr lang="ru-RU" altLang="bg-BG" sz="2600" dirty="0" err="1"/>
              <a:t>противоминната</a:t>
            </a:r>
            <a:r>
              <a:rPr lang="ru-RU" altLang="bg-BG" sz="2600" dirty="0"/>
              <a:t> система.</a:t>
            </a:r>
          </a:p>
          <a:p>
            <a:pPr marL="6350" indent="-635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ru-RU" altLang="bg-BG" sz="2600" dirty="0"/>
              <a:t>		</a:t>
            </a:r>
            <a:r>
              <a:rPr lang="ru-RU" altLang="bg-BG" sz="2600" dirty="0" err="1"/>
              <a:t>Противоминната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отбрана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рядко</a:t>
            </a:r>
            <a:r>
              <a:rPr lang="ru-RU" altLang="bg-BG" sz="2600" dirty="0"/>
              <a:t> се </a:t>
            </a:r>
            <a:r>
              <a:rPr lang="ru-RU" altLang="bg-BG" sz="2600" dirty="0" err="1"/>
              <a:t>изследва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като</a:t>
            </a:r>
            <a:r>
              <a:rPr lang="ru-RU" altLang="bg-BG" sz="2600" dirty="0"/>
              <a:t> сложна </a:t>
            </a:r>
            <a:r>
              <a:rPr lang="ru-RU" altLang="bg-BG" sz="2600" dirty="0" err="1"/>
              <a:t>изкуствена</a:t>
            </a:r>
            <a:r>
              <a:rPr lang="ru-RU" altLang="bg-BG" sz="2600" dirty="0"/>
              <a:t> система в </a:t>
            </a:r>
            <a:r>
              <a:rPr lang="ru-RU" altLang="bg-BG" sz="2600" dirty="0" err="1"/>
              <a:t>нейната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цялост</a:t>
            </a:r>
            <a:r>
              <a:rPr lang="ru-RU" altLang="bg-BG" sz="2600" dirty="0"/>
              <a:t>, </a:t>
            </a:r>
            <a:r>
              <a:rPr lang="ru-RU" altLang="bg-BG" sz="2600" dirty="0" err="1"/>
              <a:t>включваща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взаимната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обвързаност</a:t>
            </a:r>
            <a:r>
              <a:rPr lang="ru-RU" altLang="bg-BG" sz="2600" dirty="0"/>
              <a:t> между </a:t>
            </a:r>
            <a:r>
              <a:rPr lang="ru-RU" altLang="bg-BG" sz="2600" dirty="0" err="1"/>
              <a:t>ресурси</a:t>
            </a:r>
            <a:r>
              <a:rPr lang="ru-RU" altLang="bg-BG" sz="2600" dirty="0"/>
              <a:t>, </a:t>
            </a:r>
            <a:r>
              <a:rPr lang="ru-RU" altLang="bg-BG" sz="2600" dirty="0" err="1"/>
              <a:t>връзки</a:t>
            </a:r>
            <a:r>
              <a:rPr lang="ru-RU" altLang="bg-BG" sz="2600" dirty="0"/>
              <a:t> и </a:t>
            </a:r>
            <a:r>
              <a:rPr lang="ru-RU" altLang="bg-BG" sz="2600" dirty="0" err="1"/>
              <a:t>процедури</a:t>
            </a:r>
            <a:r>
              <a:rPr lang="ru-RU" altLang="bg-BG" sz="2600" dirty="0"/>
              <a:t>.</a:t>
            </a:r>
          </a:p>
          <a:p>
            <a:pPr marL="6350" indent="-6350" algn="just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ru-RU" altLang="bg-BG" sz="2600" dirty="0"/>
              <a:t>		</a:t>
            </a:r>
            <a:r>
              <a:rPr lang="ru-RU" altLang="bg-BG" sz="2600" dirty="0" err="1"/>
              <a:t>Разработване</a:t>
            </a:r>
            <a:r>
              <a:rPr lang="ru-RU" altLang="bg-BG" sz="2600" dirty="0"/>
              <a:t> на научна рамка, </a:t>
            </a:r>
            <a:r>
              <a:rPr lang="ru-RU" altLang="bg-BG" sz="2600" dirty="0" err="1"/>
              <a:t>която</a:t>
            </a:r>
            <a:r>
              <a:rPr lang="ru-RU" altLang="bg-BG" sz="2600" dirty="0"/>
              <a:t> да </a:t>
            </a:r>
            <a:r>
              <a:rPr lang="ru-RU" altLang="bg-BG" sz="2600" dirty="0" err="1"/>
              <a:t>дефинира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функционалните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връзки</a:t>
            </a:r>
            <a:r>
              <a:rPr lang="ru-RU" altLang="bg-BG" sz="2600" dirty="0"/>
              <a:t> и </a:t>
            </a:r>
            <a:r>
              <a:rPr lang="ru-RU" altLang="bg-BG" sz="2600" dirty="0" err="1"/>
              <a:t>ресурсните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компоненти</a:t>
            </a:r>
            <a:r>
              <a:rPr lang="ru-RU" altLang="bg-BG" sz="2600" dirty="0"/>
              <a:t> за </a:t>
            </a:r>
            <a:r>
              <a:rPr lang="ru-RU" altLang="bg-BG" sz="2600" dirty="0" err="1"/>
              <a:t>гарантиране</a:t>
            </a:r>
            <a:r>
              <a:rPr lang="ru-RU" altLang="bg-BG" sz="2600" dirty="0"/>
              <a:t> на </a:t>
            </a:r>
            <a:r>
              <a:rPr lang="ru-RU" altLang="bg-BG" sz="2600" dirty="0" err="1"/>
              <a:t>адаптивност</a:t>
            </a:r>
            <a:r>
              <a:rPr lang="ru-RU" altLang="bg-BG" sz="2600" dirty="0"/>
              <a:t> и </a:t>
            </a:r>
            <a:r>
              <a:rPr lang="ru-RU" altLang="bg-BG" sz="2600" dirty="0" err="1"/>
              <a:t>устойчивост</a:t>
            </a:r>
            <a:r>
              <a:rPr lang="ru-RU" altLang="bg-BG" sz="2600" dirty="0"/>
              <a:t> на </a:t>
            </a:r>
            <a:r>
              <a:rPr lang="ru-RU" altLang="bg-BG" sz="2600" dirty="0" err="1"/>
              <a:t>системата</a:t>
            </a:r>
            <a:r>
              <a:rPr lang="ru-RU" altLang="bg-BG" sz="2600" dirty="0"/>
              <a:t>.</a:t>
            </a:r>
            <a:endParaRPr lang="bg-BG" altLang="bg-BG" sz="2600" dirty="0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492A005-5101-471F-A8E0-BA2025AB7495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57200" y="116632"/>
            <a:ext cx="8229600" cy="396044"/>
          </a:xfrm>
        </p:spPr>
        <p:txBody>
          <a:bodyPr/>
          <a:lstStyle/>
          <a:p>
            <a:pPr eaLnBrk="1" hangingPunct="1">
              <a:defRPr/>
            </a:pPr>
            <a:r>
              <a:rPr lang="bg-BG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Научен проблем: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BFC9E6E3-EFCA-4457-A28D-54E7076BE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13" y="44624"/>
            <a:ext cx="8461375" cy="576064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B6D1FC9-3D3E-4EA1-8FCD-A77048487CEC}"/>
              </a:ext>
            </a:extLst>
          </p:cNvPr>
          <p:cNvSpPr>
            <a:spLocks noGrp="1"/>
          </p:cNvSpPr>
          <p:nvPr/>
        </p:nvSpPr>
        <p:spPr bwMode="auto">
          <a:xfrm>
            <a:off x="3311525" y="63817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56FC3-0120-DDDC-4C96-0EF0CC5C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912" y="6493703"/>
            <a:ext cx="2133600" cy="332656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2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23B6333-8073-4285-9740-E266682316DD}"/>
              </a:ext>
            </a:extLst>
          </p:cNvPr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503548" y="548680"/>
            <a:ext cx="8208912" cy="5995234"/>
          </a:xfrm>
        </p:spPr>
        <p:txBody>
          <a:bodyPr/>
          <a:lstStyle/>
          <a:p>
            <a:pPr marL="6350" indent="-6350" algn="just" eaLnBrk="1" hangingPunct="1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bg-BG" altLang="bg-BG" sz="2800" dirty="0"/>
              <a:t>		</a:t>
            </a:r>
            <a:r>
              <a:rPr lang="ru-RU" altLang="bg-BG" sz="2600" dirty="0" err="1"/>
              <a:t>Войната</a:t>
            </a:r>
            <a:r>
              <a:rPr lang="ru-RU" altLang="bg-BG" sz="2600" dirty="0"/>
              <a:t> между РФ и Украйна в </a:t>
            </a:r>
            <a:r>
              <a:rPr lang="ru-RU" altLang="bg-BG" sz="2600" dirty="0" err="1"/>
              <a:t>Черноморския</a:t>
            </a:r>
            <a:r>
              <a:rPr lang="ru-RU" altLang="bg-BG" sz="2600" dirty="0"/>
              <a:t> регион и </a:t>
            </a:r>
            <a:r>
              <a:rPr lang="ru-RU" altLang="bg-BG" sz="2600" dirty="0" err="1"/>
              <a:t>конфликтът</a:t>
            </a:r>
            <a:r>
              <a:rPr lang="ru-RU" altLang="bg-BG" sz="2600" dirty="0"/>
              <a:t> между САЩ и Иран в </a:t>
            </a:r>
            <a:r>
              <a:rPr lang="ru-RU" altLang="bg-BG" sz="2600" dirty="0" err="1"/>
              <a:t>Близкия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изток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изведоха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минната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заплаха</a:t>
            </a:r>
            <a:r>
              <a:rPr lang="ru-RU" altLang="bg-BG" sz="2600" dirty="0"/>
              <a:t> на </a:t>
            </a:r>
            <a:r>
              <a:rPr lang="ru-RU" altLang="bg-BG" sz="2600" dirty="0" err="1"/>
              <a:t>преден</a:t>
            </a:r>
            <a:r>
              <a:rPr lang="ru-RU" altLang="bg-BG" sz="2600" dirty="0"/>
              <a:t> план.</a:t>
            </a:r>
          </a:p>
          <a:p>
            <a:pPr marL="6350" indent="-6350" algn="just" eaLnBrk="1" hangingPunct="1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bg-BG" sz="2600" dirty="0"/>
              <a:t>		МЗМ </a:t>
            </a:r>
            <a:r>
              <a:rPr lang="ru-RU" altLang="bg-BG" sz="2600" dirty="0" err="1"/>
              <a:t>имат</a:t>
            </a:r>
            <a:r>
              <a:rPr lang="ru-RU" altLang="bg-BG" sz="2600" dirty="0"/>
              <a:t> </a:t>
            </a:r>
            <a:r>
              <a:rPr lang="ru-RU" altLang="bg-BG" sz="2600" dirty="0" err="1"/>
              <a:t>силно</a:t>
            </a:r>
            <a:r>
              <a:rPr lang="ru-RU" altLang="bg-BG" sz="2600" dirty="0"/>
              <a:t> </a:t>
            </a:r>
            <a:r>
              <a:rPr lang="ru-RU" altLang="bg-BG" sz="2600" dirty="0" err="1"/>
              <a:t>сковаващ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ефект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върху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движението</a:t>
            </a:r>
            <a:r>
              <a:rPr lang="ru-RU" altLang="bg-BG" sz="2600" dirty="0"/>
              <a:t> на </a:t>
            </a:r>
            <a:r>
              <a:rPr lang="ru-RU" altLang="bg-BG" sz="2600" dirty="0" err="1"/>
              <a:t>военни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кораби</a:t>
            </a:r>
            <a:r>
              <a:rPr lang="ru-RU" altLang="bg-BG" sz="2600" dirty="0"/>
              <a:t> и </a:t>
            </a:r>
            <a:r>
              <a:rPr lang="ru-RU" altLang="bg-BG" sz="2600" dirty="0" err="1"/>
              <a:t>търговските</a:t>
            </a:r>
            <a:r>
              <a:rPr lang="ru-RU" altLang="bg-BG" sz="2600" dirty="0"/>
              <a:t> </a:t>
            </a:r>
            <a:r>
              <a:rPr lang="ru-RU" altLang="bg-BG" sz="2600" dirty="0" err="1"/>
              <a:t>транспортни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комуникации</a:t>
            </a:r>
            <a:r>
              <a:rPr lang="ru-RU" altLang="bg-BG" sz="2600" dirty="0"/>
              <a:t>.</a:t>
            </a:r>
          </a:p>
          <a:p>
            <a:pPr marL="6350" indent="-6350" algn="just" eaLnBrk="1" hangingPunct="1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bg-BG" sz="2600" dirty="0"/>
              <a:t>		</a:t>
            </a:r>
            <a:r>
              <a:rPr lang="ru-RU" altLang="bg-BG" sz="2600" dirty="0" err="1"/>
              <a:t>Морската</a:t>
            </a:r>
            <a:r>
              <a:rPr lang="ru-RU" altLang="bg-BG" sz="2600" dirty="0"/>
              <a:t> мина вече не е просто „</a:t>
            </a:r>
            <a:r>
              <a:rPr lang="ru-RU" altLang="bg-BG" sz="2600" dirty="0" err="1"/>
              <a:t>евтино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оръжие</a:t>
            </a:r>
            <a:r>
              <a:rPr lang="ru-RU" altLang="bg-BG" sz="2600" dirty="0"/>
              <a:t> на </a:t>
            </a:r>
            <a:r>
              <a:rPr lang="ru-RU" altLang="bg-BG" sz="2600" dirty="0" err="1"/>
              <a:t>по-слабия</a:t>
            </a:r>
            <a:r>
              <a:rPr lang="ru-RU" altLang="bg-BG" sz="2600" dirty="0"/>
              <a:t> противник“, а средство за </a:t>
            </a:r>
            <a:r>
              <a:rPr lang="ru-RU" altLang="bg-BG" sz="2600" dirty="0" err="1"/>
              <a:t>постигане</a:t>
            </a:r>
            <a:r>
              <a:rPr lang="ru-RU" altLang="bg-BG" sz="2600" dirty="0"/>
              <a:t> на оперативно и </a:t>
            </a:r>
            <a:r>
              <a:rPr lang="ru-RU" altLang="bg-BG" sz="2600" dirty="0" err="1"/>
              <a:t>стратегическо</a:t>
            </a:r>
            <a:r>
              <a:rPr lang="ru-RU" altLang="bg-BG" sz="2600" dirty="0"/>
              <a:t> преимущество.</a:t>
            </a:r>
          </a:p>
          <a:p>
            <a:pPr marL="6350" indent="-6350" algn="just" eaLnBrk="1" hangingPunct="1">
              <a:spcBef>
                <a:spcPts val="60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bg-BG" sz="2600" dirty="0"/>
              <a:t>		</a:t>
            </a:r>
            <a:r>
              <a:rPr lang="ru-RU" altLang="bg-BG" sz="2600" dirty="0" err="1"/>
              <a:t>Нарастващата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нестабилност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изисква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итеративност</a:t>
            </a:r>
            <a:r>
              <a:rPr lang="ru-RU" altLang="bg-BG" sz="2600" dirty="0"/>
              <a:t> и </a:t>
            </a:r>
            <a:r>
              <a:rPr lang="ru-RU" altLang="bg-BG" sz="2600" dirty="0" err="1"/>
              <a:t>непрекъснато</a:t>
            </a:r>
            <a:r>
              <a:rPr lang="ru-RU" altLang="bg-BG" sz="2600" dirty="0"/>
              <a:t> </a:t>
            </a:r>
            <a:r>
              <a:rPr lang="ru-RU" altLang="bg-BG" sz="2600" dirty="0" err="1"/>
              <a:t>оптимизиране</a:t>
            </a:r>
            <a:r>
              <a:rPr lang="ru-RU" altLang="bg-BG" sz="2600" dirty="0"/>
              <a:t> на </a:t>
            </a:r>
            <a:r>
              <a:rPr lang="ru-RU" altLang="bg-BG" sz="2600" dirty="0" err="1"/>
              <a:t>националната</a:t>
            </a:r>
            <a:r>
              <a:rPr lang="ru-RU" altLang="bg-BG" sz="2600" dirty="0"/>
              <a:t> ПМС.</a:t>
            </a:r>
            <a:endParaRPr lang="bg-BG" altLang="bg-BG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492A005-5101-471F-A8E0-BA2025AB7495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59097" y="8620"/>
            <a:ext cx="8605226" cy="476251"/>
          </a:xfrm>
        </p:spPr>
        <p:txBody>
          <a:bodyPr/>
          <a:lstStyle/>
          <a:p>
            <a:pPr eaLnBrk="1" hangingPunct="1">
              <a:defRPr/>
            </a:pPr>
            <a:r>
              <a:rPr lang="bg-BG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Актуалност на разглеждания проблем: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BFC9E6E3-EFCA-4457-A28D-54E7076BE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24" y="8620"/>
            <a:ext cx="8605226" cy="476251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B6D1FC9-3D3E-4EA1-8FCD-A77048487CEC}"/>
              </a:ext>
            </a:extLst>
          </p:cNvPr>
          <p:cNvSpPr>
            <a:spLocks noGrp="1"/>
          </p:cNvSpPr>
          <p:nvPr/>
        </p:nvSpPr>
        <p:spPr bwMode="auto">
          <a:xfrm>
            <a:off x="3311525" y="6555316"/>
            <a:ext cx="2895600" cy="294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45FD3-9E77-18FD-5F3B-6A670C08B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4153" y="6543914"/>
            <a:ext cx="2133600" cy="310091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3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49B12-6A0C-7666-0177-8C7E0387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CAA39741-2367-F127-6CC9-71E3DE11F63B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6F3603C-AD37-876F-DC5B-738B0EBB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4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56650-A4CD-503E-7CCB-24CEF2CC47DF}"/>
              </a:ext>
            </a:extLst>
          </p:cNvPr>
          <p:cNvSpPr txBox="1"/>
          <p:nvPr/>
        </p:nvSpPr>
        <p:spPr>
          <a:xfrm>
            <a:off x="467544" y="1088740"/>
            <a:ext cx="831692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b="1" dirty="0"/>
              <a:t>	</a:t>
            </a:r>
            <a:r>
              <a:rPr lang="ru-RU" sz="2600" b="1" dirty="0" err="1"/>
              <a:t>Настъпателни</a:t>
            </a:r>
            <a:r>
              <a:rPr lang="ru-RU" sz="2600" b="1" dirty="0"/>
              <a:t> </a:t>
            </a:r>
            <a:r>
              <a:rPr lang="ru-RU" sz="2600" b="1" dirty="0" err="1"/>
              <a:t>противоминни</a:t>
            </a:r>
            <a:r>
              <a:rPr lang="ru-RU" sz="2600" b="1" dirty="0"/>
              <a:t> действия: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dirty="0"/>
              <a:t>	</a:t>
            </a:r>
            <a:r>
              <a:rPr lang="ru-RU" sz="2600" dirty="0" err="1"/>
              <a:t>Предотвратяване</a:t>
            </a:r>
            <a:r>
              <a:rPr lang="ru-RU" sz="2600" dirty="0"/>
              <a:t> на </a:t>
            </a:r>
            <a:r>
              <a:rPr lang="ru-RU" sz="2600" dirty="0" err="1"/>
              <a:t>залагането</a:t>
            </a:r>
            <a:r>
              <a:rPr lang="ru-RU" sz="2600" dirty="0"/>
              <a:t> на мини чрез </a:t>
            </a:r>
            <a:r>
              <a:rPr lang="ru-RU" sz="2600" dirty="0" err="1"/>
              <a:t>унищожаване</a:t>
            </a:r>
            <a:r>
              <a:rPr lang="ru-RU" sz="2600" dirty="0"/>
              <a:t> на </a:t>
            </a:r>
            <a:r>
              <a:rPr lang="ru-RU" sz="2600" dirty="0" err="1"/>
              <a:t>противниковите</a:t>
            </a:r>
            <a:r>
              <a:rPr lang="ru-RU" sz="2600" dirty="0"/>
              <a:t> </a:t>
            </a:r>
            <a:r>
              <a:rPr lang="ru-RU" sz="2600" dirty="0" err="1"/>
              <a:t>съоръжения</a:t>
            </a:r>
            <a:r>
              <a:rPr lang="ru-RU" sz="2600" dirty="0"/>
              <a:t> за производство, </a:t>
            </a:r>
            <a:r>
              <a:rPr lang="ru-RU" sz="2600" dirty="0" err="1"/>
              <a:t>складове</a:t>
            </a:r>
            <a:r>
              <a:rPr lang="ru-RU" sz="2600" dirty="0"/>
              <a:t> или </a:t>
            </a:r>
            <a:r>
              <a:rPr lang="ru-RU" sz="2600" dirty="0" err="1"/>
              <a:t>минозаградни</a:t>
            </a:r>
            <a:r>
              <a:rPr lang="ru-RU" sz="2600" dirty="0"/>
              <a:t> </a:t>
            </a:r>
            <a:r>
              <a:rPr lang="ru-RU" sz="2600" dirty="0" err="1"/>
              <a:t>платформи</a:t>
            </a:r>
            <a:r>
              <a:rPr lang="ru-RU" sz="2600" dirty="0"/>
              <a:t> </a:t>
            </a:r>
            <a:r>
              <a:rPr lang="ru-RU" sz="2600" dirty="0" err="1"/>
              <a:t>преди</a:t>
            </a:r>
            <a:r>
              <a:rPr lang="ru-RU" sz="2600" dirty="0"/>
              <a:t> </a:t>
            </a:r>
            <a:r>
              <a:rPr lang="ru-RU" sz="2600" dirty="0" err="1"/>
              <a:t>поставянето</a:t>
            </a:r>
            <a:r>
              <a:rPr lang="ru-RU" sz="2600" dirty="0"/>
              <a:t> на </a:t>
            </a:r>
            <a:r>
              <a:rPr lang="ru-RU" sz="2600" dirty="0" err="1"/>
              <a:t>мините</a:t>
            </a:r>
            <a:r>
              <a:rPr lang="ru-RU" sz="2600" dirty="0"/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b="1" dirty="0"/>
              <a:t>	</a:t>
            </a:r>
            <a:r>
              <a:rPr lang="ru-RU" sz="2600" b="1" dirty="0" err="1"/>
              <a:t>Отбранителни</a:t>
            </a:r>
            <a:r>
              <a:rPr lang="ru-RU" sz="2600" b="1" dirty="0"/>
              <a:t> </a:t>
            </a:r>
            <a:r>
              <a:rPr lang="ru-RU" sz="2600" b="1" dirty="0" err="1"/>
              <a:t>противоминни</a:t>
            </a:r>
            <a:r>
              <a:rPr lang="ru-RU" sz="2600" b="1" dirty="0"/>
              <a:t> действия: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dirty="0"/>
              <a:t>	</a:t>
            </a:r>
            <a:r>
              <a:rPr lang="ru-RU" sz="2600" dirty="0" err="1"/>
              <a:t>Борба</a:t>
            </a:r>
            <a:r>
              <a:rPr lang="ru-RU" sz="2600" dirty="0"/>
              <a:t> с вече </a:t>
            </a:r>
            <a:r>
              <a:rPr lang="ru-RU" sz="2600" dirty="0" err="1"/>
              <a:t>поставени</a:t>
            </a:r>
            <a:r>
              <a:rPr lang="ru-RU" sz="2600" dirty="0"/>
              <a:t> мини по </a:t>
            </a:r>
            <a:r>
              <a:rPr lang="ru-RU" sz="2600" dirty="0" err="1"/>
              <a:t>време</a:t>
            </a:r>
            <a:r>
              <a:rPr lang="ru-RU" sz="2600" dirty="0"/>
              <a:t> на конфликт (за </a:t>
            </a:r>
            <a:r>
              <a:rPr lang="ru-RU" sz="2600" dirty="0" err="1"/>
              <a:t>поддръжка</a:t>
            </a:r>
            <a:r>
              <a:rPr lang="ru-RU" sz="2600" dirty="0"/>
              <a:t> на </a:t>
            </a:r>
            <a:r>
              <a:rPr lang="ru-RU" sz="2600" dirty="0" err="1"/>
              <a:t>морските</a:t>
            </a:r>
            <a:r>
              <a:rPr lang="ru-RU" sz="2600" dirty="0"/>
              <a:t> операции) или след </a:t>
            </a:r>
            <a:r>
              <a:rPr lang="ru-RU" sz="2600" dirty="0" err="1"/>
              <a:t>неговото</a:t>
            </a:r>
            <a:r>
              <a:rPr lang="ru-RU" sz="2600" dirty="0"/>
              <a:t> </a:t>
            </a:r>
            <a:r>
              <a:rPr lang="ru-RU" sz="2600" dirty="0" err="1"/>
              <a:t>приключване</a:t>
            </a:r>
            <a:r>
              <a:rPr lang="ru-RU" sz="2600" dirty="0"/>
              <a:t> (за </a:t>
            </a:r>
            <a:r>
              <a:rPr lang="ru-RU" sz="2600" dirty="0" err="1"/>
              <a:t>елиминиране</a:t>
            </a:r>
            <a:r>
              <a:rPr lang="ru-RU" sz="2600" dirty="0"/>
              <a:t> на риска за </a:t>
            </a:r>
            <a:r>
              <a:rPr lang="ru-RU" sz="2600" dirty="0" err="1"/>
              <a:t>корабоплаването</a:t>
            </a:r>
            <a:r>
              <a:rPr lang="ru-RU" sz="2600" dirty="0"/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dirty="0"/>
              <a:t>	Подразделят се на </a:t>
            </a:r>
            <a:r>
              <a:rPr lang="ru-RU" sz="2600" b="1" dirty="0" err="1"/>
              <a:t>пасивни</a:t>
            </a:r>
            <a:r>
              <a:rPr lang="ru-RU" sz="2600" dirty="0"/>
              <a:t> и </a:t>
            </a:r>
            <a:r>
              <a:rPr lang="ru-RU" sz="2600" b="1" dirty="0" err="1"/>
              <a:t>активни</a:t>
            </a:r>
            <a:r>
              <a:rPr lang="ru-RU" sz="2600" dirty="0"/>
              <a:t> действия.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CD58BD58-2B6F-3F42-D7EC-D1A0F89CCF5F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620"/>
            <a:ext cx="8784646" cy="93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Класификация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противоминните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действия</a:t>
            </a:r>
            <a:endParaRPr lang="bg-BG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5">
            <a:extLst>
              <a:ext uri="{FF2B5EF4-FFF2-40B4-BE49-F238E27FC236}">
                <a16:creationId xmlns:a16="http://schemas.microsoft.com/office/drawing/2014/main" id="{C11577C8-B24E-9ED6-9A64-72F77EC83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36697"/>
            <a:ext cx="8784646" cy="908299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97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8971C-4EB6-CB4E-04F1-AD07CEE66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0D5F623A-E520-4C69-8A94-B3DA70948CEA}"/>
              </a:ext>
            </a:extLst>
          </p:cNvPr>
          <p:cNvSpPr>
            <a:spLocks noGrp="1"/>
          </p:cNvSpPr>
          <p:nvPr/>
        </p:nvSpPr>
        <p:spPr bwMode="auto">
          <a:xfrm>
            <a:off x="3224572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B3D8CBE-043F-D024-0107-262949B37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5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24C88-B1F3-D563-F638-1C9B853B410F}"/>
              </a:ext>
            </a:extLst>
          </p:cNvPr>
          <p:cNvSpPr txBox="1"/>
          <p:nvPr/>
        </p:nvSpPr>
        <p:spPr>
          <a:xfrm>
            <a:off x="289029" y="1052736"/>
            <a:ext cx="8565941" cy="4475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Локализация на </a:t>
            </a:r>
            <a:r>
              <a:rPr lang="ru-RU" sz="2800" b="1" dirty="0" err="1"/>
              <a:t>заплахите</a:t>
            </a:r>
            <a:r>
              <a:rPr lang="ru-RU" sz="2800" b="1" dirty="0"/>
              <a:t>: </a:t>
            </a:r>
            <a:r>
              <a:rPr lang="ru-RU" sz="2800" dirty="0" err="1"/>
              <a:t>Установяване</a:t>
            </a:r>
            <a:r>
              <a:rPr lang="ru-RU" sz="2800" dirty="0"/>
              <a:t> на </a:t>
            </a:r>
            <a:r>
              <a:rPr lang="ru-RU" sz="2800" dirty="0" err="1"/>
              <a:t>задължителни</a:t>
            </a:r>
            <a:r>
              <a:rPr lang="ru-RU" sz="2800" dirty="0"/>
              <a:t> </a:t>
            </a:r>
            <a:r>
              <a:rPr lang="ru-RU" sz="2800" dirty="0" err="1"/>
              <a:t>транзитни</a:t>
            </a:r>
            <a:r>
              <a:rPr lang="ru-RU" sz="2800" dirty="0"/>
              <a:t> </a:t>
            </a:r>
            <a:r>
              <a:rPr lang="ru-RU" sz="2800" dirty="0" err="1"/>
              <a:t>маршрути</a:t>
            </a:r>
            <a:r>
              <a:rPr lang="ru-RU" sz="2800" dirty="0"/>
              <a:t> за </a:t>
            </a:r>
            <a:r>
              <a:rPr lang="ru-RU" sz="2800" dirty="0" err="1"/>
              <a:t>корабите</a:t>
            </a:r>
            <a:r>
              <a:rPr lang="ru-RU" sz="2800" dirty="0"/>
              <a:t> с цел </a:t>
            </a:r>
            <a:r>
              <a:rPr lang="ru-RU" sz="2800" dirty="0" err="1"/>
              <a:t>намаляване</a:t>
            </a:r>
            <a:r>
              <a:rPr lang="ru-RU" sz="2800" dirty="0"/>
              <a:t> на риска и </a:t>
            </a:r>
            <a:r>
              <a:rPr lang="ru-RU" sz="2800" dirty="0" err="1"/>
              <a:t>концентриране</a:t>
            </a:r>
            <a:r>
              <a:rPr lang="ru-RU" sz="2800" dirty="0"/>
              <a:t> на </a:t>
            </a:r>
            <a:r>
              <a:rPr lang="ru-RU" sz="2800" dirty="0" err="1"/>
              <a:t>активните</a:t>
            </a:r>
            <a:r>
              <a:rPr lang="ru-RU" sz="2800" dirty="0"/>
              <a:t> </a:t>
            </a:r>
            <a:r>
              <a:rPr lang="ru-RU" sz="2800" dirty="0" err="1"/>
              <a:t>противоминни</a:t>
            </a:r>
            <a:r>
              <a:rPr lang="ru-RU" sz="2800" dirty="0"/>
              <a:t> усилия.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</a:t>
            </a:r>
            <a:r>
              <a:rPr lang="ru-RU" sz="2800" b="1" dirty="0" err="1"/>
              <a:t>Откриване</a:t>
            </a:r>
            <a:r>
              <a:rPr lang="ru-RU" sz="2800" b="1" dirty="0"/>
              <a:t> и </a:t>
            </a:r>
            <a:r>
              <a:rPr lang="ru-RU" sz="2800" b="1" dirty="0" err="1"/>
              <a:t>избягване</a:t>
            </a:r>
            <a:r>
              <a:rPr lang="ru-RU" sz="2800" b="1" dirty="0"/>
              <a:t>: </a:t>
            </a:r>
            <a:r>
              <a:rPr lang="ru-RU" sz="2800" dirty="0"/>
              <a:t>Използване на </a:t>
            </a:r>
            <a:r>
              <a:rPr lang="ru-RU" sz="2800" dirty="0" err="1"/>
              <a:t>разузнавателна</a:t>
            </a:r>
            <a:r>
              <a:rPr lang="ru-RU" sz="2800" dirty="0"/>
              <a:t> информация и </a:t>
            </a:r>
            <a:r>
              <a:rPr lang="ru-RU" sz="2800" dirty="0" err="1"/>
              <a:t>щатни</a:t>
            </a:r>
            <a:r>
              <a:rPr lang="ru-RU" sz="2800" dirty="0"/>
              <a:t> сили за </a:t>
            </a:r>
            <a:r>
              <a:rPr lang="ru-RU" sz="2800" dirty="0" err="1"/>
              <a:t>пренасочване</a:t>
            </a:r>
            <a:r>
              <a:rPr lang="ru-RU" sz="2800" dirty="0"/>
              <a:t> на </a:t>
            </a:r>
            <a:r>
              <a:rPr lang="ru-RU" sz="2800" dirty="0" err="1"/>
              <a:t>корабоплаването</a:t>
            </a:r>
            <a:r>
              <a:rPr lang="ru-RU" sz="2800" dirty="0"/>
              <a:t> </a:t>
            </a:r>
            <a:r>
              <a:rPr lang="ru-RU" sz="2800" dirty="0" err="1"/>
              <a:t>извън</a:t>
            </a:r>
            <a:r>
              <a:rPr lang="ru-RU" sz="2800" dirty="0"/>
              <a:t> </a:t>
            </a:r>
            <a:r>
              <a:rPr lang="ru-RU" sz="2800" dirty="0" err="1"/>
              <a:t>идентифицираните</a:t>
            </a:r>
            <a:r>
              <a:rPr lang="ru-RU" sz="2800" dirty="0"/>
              <a:t> МЗМ.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380612F-DD83-B3F6-225F-DBA8601E68CB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0628"/>
            <a:ext cx="878464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Пасивни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мерки за защита</a:t>
            </a:r>
            <a:endParaRPr lang="bg-BG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14C8FF89-D866-B4E4-4286-31534C0D9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108705"/>
            <a:ext cx="8784646" cy="475979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29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94E23-F32B-893C-EC4E-507B9227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7AE83247-7BC2-5926-B08A-0CA4C1D85DC2}"/>
              </a:ext>
            </a:extLst>
          </p:cNvPr>
          <p:cNvSpPr>
            <a:spLocks noGrp="1"/>
          </p:cNvSpPr>
          <p:nvPr/>
        </p:nvSpPr>
        <p:spPr bwMode="auto">
          <a:xfrm>
            <a:off x="3224572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9247E82-42B8-A3BF-36D1-4C30F500D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6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7C9504-52E2-827C-246D-779A16286D35}"/>
              </a:ext>
            </a:extLst>
          </p:cNvPr>
          <p:cNvSpPr txBox="1"/>
          <p:nvPr/>
        </p:nvSpPr>
        <p:spPr>
          <a:xfrm>
            <a:off x="323528" y="1072266"/>
            <a:ext cx="8565941" cy="4783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</a:t>
            </a:r>
            <a:r>
              <a:rPr lang="ru-RU" sz="2800" b="1" dirty="0" err="1"/>
              <a:t>Намаляване</a:t>
            </a:r>
            <a:r>
              <a:rPr lang="ru-RU" sz="2800" b="1" dirty="0"/>
              <a:t> на риска (</a:t>
            </a:r>
            <a:r>
              <a:rPr lang="ru-RU" sz="2800" b="1" dirty="0" err="1"/>
              <a:t>корабни</a:t>
            </a:r>
            <a:r>
              <a:rPr lang="ru-RU" sz="2800" b="1" dirty="0"/>
              <a:t> мерки):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i="1" dirty="0"/>
              <a:t>	</a:t>
            </a:r>
            <a:r>
              <a:rPr lang="ru-RU" sz="2800" i="1" dirty="0" err="1"/>
              <a:t>Срещу</a:t>
            </a:r>
            <a:r>
              <a:rPr lang="ru-RU" sz="2800" i="1" dirty="0"/>
              <a:t> </a:t>
            </a:r>
            <a:r>
              <a:rPr lang="ru-RU" sz="2800" i="1" dirty="0" err="1"/>
              <a:t>контактни</a:t>
            </a:r>
            <a:r>
              <a:rPr lang="ru-RU" sz="2800" i="1" dirty="0"/>
              <a:t> мини:</a:t>
            </a:r>
            <a:r>
              <a:rPr lang="ru-RU" sz="2800" dirty="0"/>
              <a:t> </a:t>
            </a:r>
            <a:r>
              <a:rPr lang="ru-RU" sz="2800" dirty="0" err="1"/>
              <a:t>Намаляване</a:t>
            </a:r>
            <a:r>
              <a:rPr lang="ru-RU" sz="2800" dirty="0"/>
              <a:t> на </a:t>
            </a:r>
            <a:r>
              <a:rPr lang="ru-RU" sz="2800" dirty="0" err="1"/>
              <a:t>газенето</a:t>
            </a:r>
            <a:r>
              <a:rPr lang="ru-RU" sz="2800" dirty="0"/>
              <a:t> и </a:t>
            </a:r>
            <a:r>
              <a:rPr lang="ru-RU" sz="2800" dirty="0" err="1"/>
              <a:t>назначаване</a:t>
            </a:r>
            <a:r>
              <a:rPr lang="ru-RU" sz="2800" dirty="0"/>
              <a:t> на </a:t>
            </a:r>
            <a:r>
              <a:rPr lang="ru-RU" sz="2800" dirty="0" err="1"/>
              <a:t>допълнителни</a:t>
            </a:r>
            <a:r>
              <a:rPr lang="ru-RU" sz="2800" dirty="0"/>
              <a:t> наблюдатели.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i="1" dirty="0"/>
              <a:t>	</a:t>
            </a:r>
            <a:r>
              <a:rPr lang="ru-RU" sz="2800" i="1" dirty="0" err="1"/>
              <a:t>Срещу</a:t>
            </a:r>
            <a:r>
              <a:rPr lang="ru-RU" sz="2800" i="1" dirty="0"/>
              <a:t> </a:t>
            </a:r>
            <a:r>
              <a:rPr lang="ru-RU" sz="2800" i="1" dirty="0" err="1"/>
              <a:t>неконтактни</a:t>
            </a:r>
            <a:r>
              <a:rPr lang="ru-RU" sz="2800" i="1" dirty="0"/>
              <a:t> мини</a:t>
            </a:r>
            <a:r>
              <a:rPr lang="ru-RU" sz="2800" dirty="0"/>
              <a:t>: Контрол на </a:t>
            </a:r>
            <a:r>
              <a:rPr lang="ru-RU" sz="2800" dirty="0" err="1"/>
              <a:t>физическите</a:t>
            </a:r>
            <a:r>
              <a:rPr lang="ru-RU" sz="2800" dirty="0"/>
              <a:t> полета – </a:t>
            </a:r>
            <a:r>
              <a:rPr lang="ru-RU" sz="2800" dirty="0" err="1"/>
              <a:t>размагнитване</a:t>
            </a:r>
            <a:r>
              <a:rPr lang="ru-RU" sz="2800" dirty="0"/>
              <a:t>, </a:t>
            </a:r>
            <a:r>
              <a:rPr lang="ru-RU" sz="2800" dirty="0" err="1"/>
              <a:t>обезшумяване</a:t>
            </a:r>
            <a:r>
              <a:rPr lang="ru-RU" sz="2800" dirty="0"/>
              <a:t> и </a:t>
            </a:r>
            <a:r>
              <a:rPr lang="ru-RU" sz="2800" dirty="0" err="1"/>
              <a:t>минимални</a:t>
            </a:r>
            <a:r>
              <a:rPr lang="ru-RU" sz="2800" dirty="0"/>
              <a:t> </a:t>
            </a:r>
            <a:r>
              <a:rPr lang="ru-RU" sz="2800" dirty="0" err="1"/>
              <a:t>ходове</a:t>
            </a:r>
            <a:r>
              <a:rPr lang="ru-RU" sz="2800" dirty="0"/>
              <a:t>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i="1" dirty="0"/>
              <a:t>	Живучест:</a:t>
            </a:r>
            <a:r>
              <a:rPr lang="ru-RU" sz="2800" dirty="0"/>
              <a:t> </a:t>
            </a:r>
            <a:r>
              <a:rPr lang="ru-RU" sz="2800" dirty="0" err="1"/>
              <a:t>Повишаване</a:t>
            </a:r>
            <a:r>
              <a:rPr lang="ru-RU" sz="2800" dirty="0"/>
              <a:t> на </a:t>
            </a:r>
            <a:r>
              <a:rPr lang="ru-RU" sz="2800" dirty="0" err="1"/>
              <a:t>устойчивостта</a:t>
            </a:r>
            <a:r>
              <a:rPr lang="ru-RU" sz="2800" dirty="0"/>
              <a:t> на </a:t>
            </a:r>
            <a:r>
              <a:rPr lang="ru-RU" sz="2800" dirty="0" err="1"/>
              <a:t>кораба</a:t>
            </a:r>
            <a:r>
              <a:rPr lang="ru-RU" sz="2800" dirty="0"/>
              <a:t> при детонация.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5FDD2B6-6F5B-605E-C443-726CA6B8B459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0628"/>
            <a:ext cx="878464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Пасивни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мерки за защита</a:t>
            </a:r>
            <a:endParaRPr lang="bg-BG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51291F35-36D2-8553-DBF2-D41083A88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108705"/>
            <a:ext cx="8784646" cy="475979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864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49B12-6A0C-7666-0177-8C7E0387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CAA39741-2367-F127-6CC9-71E3DE11F63B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6F3603C-AD37-876F-DC5B-738B0EBB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7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56650-A4CD-503E-7CCB-24CEF2CC47DF}"/>
              </a:ext>
            </a:extLst>
          </p:cNvPr>
          <p:cNvSpPr txBox="1"/>
          <p:nvPr/>
        </p:nvSpPr>
        <p:spPr>
          <a:xfrm>
            <a:off x="467544" y="809992"/>
            <a:ext cx="831692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dirty="0"/>
              <a:t>	</a:t>
            </a:r>
            <a:r>
              <a:rPr lang="ru-RU" sz="2600" dirty="0" err="1"/>
              <a:t>Прилагат</a:t>
            </a:r>
            <a:r>
              <a:rPr lang="ru-RU" sz="2600" dirty="0"/>
              <a:t> се, </a:t>
            </a:r>
            <a:r>
              <a:rPr lang="ru-RU" sz="2600" dirty="0" err="1"/>
              <a:t>когато</a:t>
            </a:r>
            <a:r>
              <a:rPr lang="ru-RU" sz="2600" dirty="0"/>
              <a:t> </a:t>
            </a:r>
            <a:r>
              <a:rPr lang="ru-RU" sz="2600" dirty="0" err="1"/>
              <a:t>пасивните</a:t>
            </a:r>
            <a:r>
              <a:rPr lang="ru-RU" sz="2600" dirty="0"/>
              <a:t> мерки не </a:t>
            </a:r>
            <a:r>
              <a:rPr lang="ru-RU" sz="2600" dirty="0" err="1"/>
              <a:t>са</a:t>
            </a:r>
            <a:r>
              <a:rPr lang="ru-RU" sz="2600" dirty="0"/>
              <a:t> </a:t>
            </a:r>
            <a:r>
              <a:rPr lang="ru-RU" sz="2600" dirty="0" err="1"/>
              <a:t>достатъчни</a:t>
            </a:r>
            <a:r>
              <a:rPr lang="ru-RU" sz="2600" dirty="0"/>
              <a:t> – </a:t>
            </a:r>
            <a:r>
              <a:rPr lang="ru-RU" sz="2600" dirty="0" err="1"/>
              <a:t>включват</a:t>
            </a:r>
            <a:r>
              <a:rPr lang="ru-RU" sz="2600" dirty="0"/>
              <a:t> </a:t>
            </a:r>
            <a:r>
              <a:rPr lang="ru-RU" sz="2600" dirty="0" err="1"/>
              <a:t>физическо</a:t>
            </a:r>
            <a:r>
              <a:rPr lang="ru-RU" sz="2600" dirty="0"/>
              <a:t> </a:t>
            </a:r>
            <a:r>
              <a:rPr lang="ru-RU" sz="2600" dirty="0" err="1"/>
              <a:t>въздействие</a:t>
            </a:r>
            <a:r>
              <a:rPr lang="ru-RU" sz="2600" dirty="0"/>
              <a:t> </a:t>
            </a:r>
            <a:r>
              <a:rPr lang="ru-RU" sz="2600" dirty="0" err="1"/>
              <a:t>върху</a:t>
            </a:r>
            <a:r>
              <a:rPr lang="ru-RU" sz="2600" dirty="0"/>
              <a:t> </a:t>
            </a:r>
            <a:r>
              <a:rPr lang="ru-RU" sz="2600" dirty="0" err="1"/>
              <a:t>взривателя</a:t>
            </a:r>
            <a:r>
              <a:rPr lang="ru-RU" sz="2600" dirty="0"/>
              <a:t> или </a:t>
            </a:r>
            <a:r>
              <a:rPr lang="ru-RU" sz="2600" dirty="0" err="1"/>
              <a:t>унищожаване</a:t>
            </a:r>
            <a:r>
              <a:rPr lang="ru-RU" sz="2600" dirty="0"/>
              <a:t> на </a:t>
            </a:r>
            <a:r>
              <a:rPr lang="ru-RU" sz="2600" dirty="0" err="1"/>
              <a:t>мината</a:t>
            </a:r>
            <a:r>
              <a:rPr lang="ru-RU" sz="2600" dirty="0"/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b="1" dirty="0"/>
              <a:t>	</a:t>
            </a:r>
            <a:r>
              <a:rPr lang="ru-RU" sz="2600" b="1" dirty="0" err="1"/>
              <a:t>Основни</a:t>
            </a:r>
            <a:r>
              <a:rPr lang="ru-RU" sz="2600" b="1" dirty="0"/>
              <a:t> техники: </a:t>
            </a:r>
            <a:r>
              <a:rPr lang="ru-RU" sz="2600" dirty="0" err="1"/>
              <a:t>Минно</a:t>
            </a:r>
            <a:r>
              <a:rPr lang="ru-RU" sz="2600" dirty="0"/>
              <a:t> </a:t>
            </a:r>
            <a:r>
              <a:rPr lang="ru-RU" sz="2600" dirty="0" err="1"/>
              <a:t>ловене</a:t>
            </a:r>
            <a:r>
              <a:rPr lang="ru-RU" sz="2600" dirty="0"/>
              <a:t> и </a:t>
            </a:r>
            <a:r>
              <a:rPr lang="ru-RU" sz="2600" dirty="0" err="1"/>
              <a:t>минно</a:t>
            </a:r>
            <a:r>
              <a:rPr lang="ru-RU" sz="2600" dirty="0"/>
              <a:t> </a:t>
            </a:r>
            <a:r>
              <a:rPr lang="ru-RU" sz="2600" dirty="0" err="1"/>
              <a:t>тралене</a:t>
            </a:r>
            <a:r>
              <a:rPr lang="ru-RU" sz="2600" dirty="0"/>
              <a:t>, </a:t>
            </a:r>
            <a:r>
              <a:rPr lang="ru-RU" sz="2600" dirty="0" err="1"/>
              <a:t>изискващи</a:t>
            </a:r>
            <a:r>
              <a:rPr lang="ru-RU" sz="2600" dirty="0"/>
              <a:t> </a:t>
            </a:r>
            <a:r>
              <a:rPr lang="ru-RU" sz="2600" dirty="0" err="1"/>
              <a:t>детайлно</a:t>
            </a:r>
            <a:r>
              <a:rPr lang="ru-RU" sz="2600" dirty="0"/>
              <a:t> </a:t>
            </a:r>
            <a:r>
              <a:rPr lang="ru-RU" sz="2600" dirty="0" err="1"/>
              <a:t>разузнаване</a:t>
            </a:r>
            <a:r>
              <a:rPr lang="ru-RU" sz="2600" dirty="0"/>
              <a:t> и </a:t>
            </a:r>
            <a:r>
              <a:rPr lang="ru-RU" sz="2600" dirty="0" err="1"/>
              <a:t>планиране</a:t>
            </a:r>
            <a:r>
              <a:rPr lang="ru-RU" sz="2600" dirty="0"/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b="1" dirty="0"/>
              <a:t>	Носители: </a:t>
            </a:r>
            <a:r>
              <a:rPr lang="ru-RU" sz="2600" dirty="0" err="1"/>
              <a:t>Противоминни</a:t>
            </a:r>
            <a:r>
              <a:rPr lang="ru-RU" sz="2600" dirty="0"/>
              <a:t> </a:t>
            </a:r>
            <a:r>
              <a:rPr lang="ru-RU" sz="2600" dirty="0" err="1"/>
              <a:t>кораби</a:t>
            </a:r>
            <a:r>
              <a:rPr lang="ru-RU" sz="2600" dirty="0"/>
              <a:t>, </a:t>
            </a:r>
            <a:r>
              <a:rPr lang="ru-RU" sz="2600" dirty="0" err="1"/>
              <a:t>противоминна</a:t>
            </a:r>
            <a:r>
              <a:rPr lang="ru-RU" sz="2600" dirty="0"/>
              <a:t> авиация и </a:t>
            </a:r>
            <a:r>
              <a:rPr lang="ru-RU" sz="2600" dirty="0" err="1"/>
              <a:t>безпилотни</a:t>
            </a:r>
            <a:r>
              <a:rPr lang="ru-RU" sz="2600" dirty="0"/>
              <a:t> </a:t>
            </a:r>
            <a:r>
              <a:rPr lang="ru-RU" sz="2600" dirty="0" err="1"/>
              <a:t>надводни</a:t>
            </a:r>
            <a:r>
              <a:rPr lang="ru-RU" sz="2600" dirty="0"/>
              <a:t>/ </a:t>
            </a:r>
            <a:r>
              <a:rPr lang="ru-RU" sz="2600" dirty="0" err="1"/>
              <a:t>подводни</a:t>
            </a:r>
            <a:r>
              <a:rPr lang="ru-RU" sz="2600" dirty="0"/>
              <a:t> </a:t>
            </a:r>
            <a:r>
              <a:rPr lang="ru-RU" sz="2600" dirty="0" err="1"/>
              <a:t>плавателни</a:t>
            </a:r>
            <a:r>
              <a:rPr lang="ru-RU" sz="2600" dirty="0"/>
              <a:t> средства.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600" b="1" dirty="0"/>
              <a:t>	</a:t>
            </a:r>
            <a:r>
              <a:rPr lang="ru-RU" sz="2600" dirty="0" err="1"/>
              <a:t>Противоминните</a:t>
            </a:r>
            <a:r>
              <a:rPr lang="ru-RU" sz="2600" dirty="0"/>
              <a:t> операции </a:t>
            </a:r>
            <a:r>
              <a:rPr lang="ru-RU" sz="2600" dirty="0" err="1"/>
              <a:t>са</a:t>
            </a:r>
            <a:r>
              <a:rPr lang="ru-RU" sz="2600" dirty="0"/>
              <a:t> </a:t>
            </a:r>
            <a:r>
              <a:rPr lang="ru-RU" sz="2600" dirty="0" err="1"/>
              <a:t>времеемки</a:t>
            </a:r>
            <a:r>
              <a:rPr lang="ru-RU" sz="2600" dirty="0"/>
              <a:t> и </a:t>
            </a:r>
            <a:r>
              <a:rPr lang="ru-RU" sz="2600" dirty="0" err="1"/>
              <a:t>изискват</a:t>
            </a:r>
            <a:r>
              <a:rPr lang="ru-RU" sz="2600" dirty="0"/>
              <a:t> </a:t>
            </a:r>
            <a:r>
              <a:rPr lang="ru-RU" sz="2600" dirty="0" err="1"/>
              <a:t>осигуряване</a:t>
            </a:r>
            <a:r>
              <a:rPr lang="ru-RU" sz="2600" dirty="0"/>
              <a:t> на </a:t>
            </a:r>
            <a:r>
              <a:rPr lang="ru-RU" sz="2600" dirty="0" err="1"/>
              <a:t>надводна</a:t>
            </a:r>
            <a:r>
              <a:rPr lang="ru-RU" sz="2600" dirty="0"/>
              <a:t> и </a:t>
            </a:r>
            <a:r>
              <a:rPr lang="ru-RU" sz="2600" dirty="0" err="1"/>
              <a:t>въздушна</a:t>
            </a:r>
            <a:r>
              <a:rPr lang="ru-RU" sz="2600" dirty="0"/>
              <a:t> защита.</a:t>
            </a:r>
            <a:endParaRPr lang="en-US" sz="2600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21847B0-7603-4A60-A357-A45435E21336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69908" y="8620"/>
            <a:ext cx="8784646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Активни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противоминни</a:t>
            </a: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действия и средства</a:t>
            </a:r>
            <a:endParaRPr lang="bg-BG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CD5E9B18-F811-4308-B0C6-07DA504C2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8621"/>
            <a:ext cx="8784646" cy="504056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82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49B12-6A0C-7666-0177-8C7E03873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CAA39741-2367-F127-6CC9-71E3DE11F63B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6F3603C-AD37-876F-DC5B-738B0EBB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8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56650-A4CD-503E-7CCB-24CEF2CC47DF}"/>
              </a:ext>
            </a:extLst>
          </p:cNvPr>
          <p:cNvSpPr txBox="1"/>
          <p:nvPr/>
        </p:nvSpPr>
        <p:spPr>
          <a:xfrm>
            <a:off x="467544" y="977237"/>
            <a:ext cx="8316924" cy="4783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1. </a:t>
            </a:r>
            <a:r>
              <a:rPr lang="ru-RU" sz="2800" b="1" dirty="0" err="1"/>
              <a:t>Ресурси</a:t>
            </a:r>
            <a:r>
              <a:rPr lang="ru-RU" sz="2800" b="1" dirty="0"/>
              <a:t>: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</a:t>
            </a:r>
            <a:r>
              <a:rPr lang="ru-RU" sz="2800" i="1" dirty="0" err="1"/>
              <a:t>Човешки</a:t>
            </a:r>
            <a:r>
              <a:rPr lang="ru-RU" sz="2800" i="1" dirty="0"/>
              <a:t>:</a:t>
            </a:r>
            <a:r>
              <a:rPr lang="ru-RU" sz="2800" b="1" dirty="0"/>
              <a:t> </a:t>
            </a:r>
            <a:r>
              <a:rPr lang="ru-RU" sz="2800" dirty="0" err="1"/>
              <a:t>Управляващи</a:t>
            </a:r>
            <a:r>
              <a:rPr lang="ru-RU" sz="2800" dirty="0"/>
              <a:t> и </a:t>
            </a:r>
            <a:r>
              <a:rPr lang="ru-RU" sz="2800" dirty="0" err="1"/>
              <a:t>изпълняващи</a:t>
            </a:r>
            <a:r>
              <a:rPr lang="ru-RU" sz="2800" dirty="0"/>
              <a:t> кадри.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</a:t>
            </a:r>
            <a:r>
              <a:rPr lang="ru-RU" sz="2800" i="1" dirty="0" err="1"/>
              <a:t>Материални</a:t>
            </a:r>
            <a:r>
              <a:rPr lang="ru-RU" sz="2800" i="1" dirty="0"/>
              <a:t>:</a:t>
            </a:r>
            <a:r>
              <a:rPr lang="ru-RU" sz="2800" b="1" dirty="0"/>
              <a:t> </a:t>
            </a:r>
            <a:r>
              <a:rPr lang="ru-RU" sz="2800" dirty="0" err="1"/>
              <a:t>Въоръжение</a:t>
            </a:r>
            <a:r>
              <a:rPr lang="ru-RU" sz="2800" dirty="0"/>
              <a:t>, техника, </a:t>
            </a:r>
            <a:r>
              <a:rPr lang="ru-RU" sz="2800" dirty="0" err="1"/>
              <a:t>екипировка</a:t>
            </a:r>
            <a:r>
              <a:rPr lang="ru-RU" sz="2800" dirty="0"/>
              <a:t>, </a:t>
            </a:r>
            <a:r>
              <a:rPr lang="ru-RU" sz="2800" dirty="0" err="1"/>
              <a:t>оборудване</a:t>
            </a:r>
            <a:r>
              <a:rPr lang="ru-RU" sz="2800" dirty="0"/>
              <a:t>, военно-технически имущества и </a:t>
            </a:r>
            <a:r>
              <a:rPr lang="ru-RU" sz="2800" dirty="0" err="1"/>
              <a:t>разходни</a:t>
            </a:r>
            <a:r>
              <a:rPr lang="ru-RU" sz="2800" dirty="0"/>
              <a:t> средства.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</a:t>
            </a:r>
            <a:r>
              <a:rPr lang="ru-RU" sz="2800" i="1" dirty="0" err="1"/>
              <a:t>Информационни</a:t>
            </a:r>
            <a:r>
              <a:rPr lang="ru-RU" sz="2800" i="1" dirty="0"/>
              <a:t>:</a:t>
            </a:r>
            <a:r>
              <a:rPr lang="ru-RU" sz="2800" b="1" dirty="0"/>
              <a:t> </a:t>
            </a:r>
            <a:r>
              <a:rPr lang="ru-RU" sz="2800" dirty="0" err="1"/>
              <a:t>Придобиване</a:t>
            </a:r>
            <a:r>
              <a:rPr lang="ru-RU" sz="2800" dirty="0"/>
              <a:t>, обработка и </a:t>
            </a:r>
            <a:r>
              <a:rPr lang="ru-RU" sz="2800" dirty="0" err="1"/>
              <a:t>съхранение</a:t>
            </a:r>
            <a:r>
              <a:rPr lang="ru-RU" sz="2800" dirty="0"/>
              <a:t> на информация от </a:t>
            </a:r>
            <a:r>
              <a:rPr lang="ru-RU" sz="2800" dirty="0" err="1"/>
              <a:t>различни</a:t>
            </a:r>
            <a:r>
              <a:rPr lang="ru-RU" sz="2800" dirty="0"/>
              <a:t> </a:t>
            </a:r>
            <a:r>
              <a:rPr lang="ru-RU" sz="2800" dirty="0" err="1"/>
              <a:t>източници</a:t>
            </a:r>
            <a:r>
              <a:rPr lang="ru-RU" sz="2800" dirty="0"/>
              <a:t>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21847B0-7603-4A60-A357-A45435E21336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80628"/>
            <a:ext cx="8784646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Архитектура на ПМС</a:t>
            </a:r>
            <a:endParaRPr lang="bg-BG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CD5E9B18-F811-4308-B0C6-07DA504C2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40951"/>
            <a:ext cx="8784646" cy="471725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75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48777-4486-9EF6-CA66-797FCAAA8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41426A94-8770-B13A-845F-B667F7586D0C}"/>
              </a:ext>
            </a:extLst>
          </p:cNvPr>
          <p:cNvSpPr>
            <a:spLocks noGrp="1"/>
          </p:cNvSpPr>
          <p:nvPr/>
        </p:nvSpPr>
        <p:spPr bwMode="auto">
          <a:xfrm>
            <a:off x="2808288" y="6545263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1920885-895D-561D-FC3B-9B0C68FED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6144" y="6546306"/>
            <a:ext cx="2133600" cy="270743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9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0EF5DC-FCE1-DC5B-7E09-182035581BFF}"/>
              </a:ext>
            </a:extLst>
          </p:cNvPr>
          <p:cNvSpPr txBox="1"/>
          <p:nvPr/>
        </p:nvSpPr>
        <p:spPr>
          <a:xfrm>
            <a:off x="467544" y="1100155"/>
            <a:ext cx="8316924" cy="4309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2. </a:t>
            </a:r>
            <a:r>
              <a:rPr lang="ru-RU" sz="2800" b="1" dirty="0" err="1"/>
              <a:t>Връзки</a:t>
            </a:r>
            <a:r>
              <a:rPr lang="ru-RU" sz="2800" b="1" dirty="0"/>
              <a:t>: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</a:t>
            </a:r>
            <a:r>
              <a:rPr lang="ru-RU" sz="2800" i="1" dirty="0" err="1"/>
              <a:t>Информационни</a:t>
            </a:r>
            <a:r>
              <a:rPr lang="ru-RU" sz="2800" i="1" dirty="0"/>
              <a:t>:</a:t>
            </a:r>
            <a:r>
              <a:rPr lang="ru-RU" sz="2800" b="1" dirty="0"/>
              <a:t> </a:t>
            </a:r>
            <a:r>
              <a:rPr lang="bg-BG" sz="2800" b="1" dirty="0"/>
              <a:t>„</a:t>
            </a:r>
            <a:r>
              <a:rPr lang="ru-RU" sz="2800" dirty="0" err="1"/>
              <a:t>човек</a:t>
            </a:r>
            <a:r>
              <a:rPr lang="ru-RU" sz="2800" dirty="0"/>
              <a:t> – </a:t>
            </a:r>
            <a:r>
              <a:rPr lang="bg-BG" sz="2800" noProof="0" dirty="0"/>
              <a:t>човек“, „човек –машина“ и „машина – машина“.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</a:t>
            </a:r>
            <a:r>
              <a:rPr lang="ru-RU" sz="2800" i="1" dirty="0" err="1"/>
              <a:t>Енергийни</a:t>
            </a:r>
            <a:r>
              <a:rPr lang="ru-RU" sz="2800" i="1" dirty="0"/>
              <a:t>:</a:t>
            </a:r>
            <a:r>
              <a:rPr lang="ru-RU" sz="2800" b="1" dirty="0"/>
              <a:t> </a:t>
            </a:r>
            <a:r>
              <a:rPr lang="ru-RU" sz="2800" dirty="0" err="1"/>
              <a:t>Еднопосочни</a:t>
            </a:r>
            <a:r>
              <a:rPr lang="ru-RU" sz="2800" dirty="0"/>
              <a:t> </a:t>
            </a:r>
            <a:r>
              <a:rPr lang="ru-RU" sz="2800" dirty="0" err="1"/>
              <a:t>потоци</a:t>
            </a:r>
            <a:r>
              <a:rPr lang="ru-RU" sz="2800" dirty="0"/>
              <a:t> от </a:t>
            </a:r>
            <a:r>
              <a:rPr lang="ru-RU" sz="2800" dirty="0" err="1"/>
              <a:t>енергия</a:t>
            </a:r>
            <a:r>
              <a:rPr lang="ru-RU" sz="2800" dirty="0"/>
              <a:t> за </a:t>
            </a:r>
            <a:r>
              <a:rPr lang="ru-RU" sz="2800" dirty="0" err="1"/>
              <a:t>захранване</a:t>
            </a:r>
            <a:r>
              <a:rPr lang="ru-RU" sz="2800" dirty="0"/>
              <a:t> на </a:t>
            </a:r>
            <a:r>
              <a:rPr lang="ru-RU" sz="2800" dirty="0" err="1"/>
              <a:t>елементите</a:t>
            </a:r>
            <a:r>
              <a:rPr lang="ru-RU" sz="2800" dirty="0"/>
              <a:t>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800" b="1" dirty="0"/>
              <a:t>	3. </a:t>
            </a:r>
            <a:r>
              <a:rPr lang="ru-RU" sz="2800" b="1" dirty="0" err="1"/>
              <a:t>Процедури</a:t>
            </a:r>
            <a:r>
              <a:rPr lang="ru-RU" sz="2800" b="1" dirty="0"/>
              <a:t>: </a:t>
            </a:r>
            <a:r>
              <a:rPr lang="ru-RU" sz="2800" dirty="0" err="1"/>
              <a:t>Последователност</a:t>
            </a:r>
            <a:r>
              <a:rPr lang="ru-RU" sz="2800" dirty="0"/>
              <a:t> от операции за </a:t>
            </a:r>
            <a:r>
              <a:rPr lang="ru-RU" sz="2800" dirty="0" err="1"/>
              <a:t>получаване</a:t>
            </a:r>
            <a:r>
              <a:rPr lang="ru-RU" sz="2800" dirty="0"/>
              <a:t> на </a:t>
            </a:r>
            <a:r>
              <a:rPr lang="ru-RU" sz="2800" dirty="0" err="1"/>
              <a:t>повтаряем</a:t>
            </a:r>
            <a:r>
              <a:rPr lang="ru-RU" sz="2800" dirty="0"/>
              <a:t> </a:t>
            </a:r>
            <a:r>
              <a:rPr lang="ru-RU" sz="2800" dirty="0" err="1"/>
              <a:t>резултат</a:t>
            </a:r>
            <a:r>
              <a:rPr lang="ru-RU" sz="2800" dirty="0"/>
              <a:t> (</a:t>
            </a:r>
            <a:r>
              <a:rPr lang="ru-RU" sz="2800" dirty="0" err="1"/>
              <a:t>формиране</a:t>
            </a:r>
            <a:r>
              <a:rPr lang="ru-RU" sz="2800" dirty="0"/>
              <a:t>, </a:t>
            </a:r>
            <a:r>
              <a:rPr lang="ru-RU" sz="2800" dirty="0" err="1"/>
              <a:t>поддържане</a:t>
            </a:r>
            <a:r>
              <a:rPr lang="ru-RU" sz="2800" dirty="0"/>
              <a:t> и актуализация).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59E742D-99B7-6FC3-07A8-D24618074093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179677" y="188640"/>
            <a:ext cx="8784646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Архитектура на ПМС</a:t>
            </a:r>
            <a:endParaRPr lang="bg-BG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CE89466C-D9F2-0F0C-B96C-79A0647AC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77" y="148963"/>
            <a:ext cx="8784646" cy="471725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970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89A96489-7547-4EEA-8E08-B82EF579F079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1625" y="85179"/>
            <a:ext cx="8540750" cy="607517"/>
          </a:xfrm>
        </p:spPr>
        <p:txBody>
          <a:bodyPr/>
          <a:lstStyle/>
          <a:p>
            <a:pPr eaLnBrk="1" hangingPunct="1">
              <a:defRPr/>
            </a:pPr>
            <a:r>
              <a:rPr lang="bg-BG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ИЗВОДИ</a:t>
            </a:r>
            <a:endParaRPr lang="en-US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912D2397-E128-4716-B3CD-CCD91E23C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980728"/>
            <a:ext cx="8244916" cy="52073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</a:t>
            </a:r>
            <a:r>
              <a:rPr lang="ru-RU" altLang="bg-BG" sz="2600" dirty="0" err="1">
                <a:cs typeface="Arial" panose="020B0604020202020204" pitchFamily="34" charset="0"/>
              </a:rPr>
              <a:t>Оценката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противоминната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отбрана</a:t>
            </a:r>
            <a:r>
              <a:rPr lang="ru-RU" altLang="bg-BG" sz="2600" dirty="0">
                <a:cs typeface="Arial" panose="020B0604020202020204" pitchFamily="34" charset="0"/>
              </a:rPr>
              <a:t> не </a:t>
            </a:r>
            <a:r>
              <a:rPr lang="ru-RU" altLang="bg-BG" sz="2600" dirty="0" err="1">
                <a:cs typeface="Arial" panose="020B0604020202020204" pitchFamily="34" charset="0"/>
              </a:rPr>
              <a:t>трябва</a:t>
            </a:r>
            <a:r>
              <a:rPr lang="ru-RU" altLang="bg-BG" sz="2600" dirty="0">
                <a:cs typeface="Arial" panose="020B0604020202020204" pitchFamily="34" charset="0"/>
              </a:rPr>
              <a:t> да се </a:t>
            </a:r>
            <a:r>
              <a:rPr lang="ru-RU" altLang="bg-BG" sz="2600" dirty="0" err="1">
                <a:cs typeface="Arial" panose="020B0604020202020204" pitchFamily="34" charset="0"/>
              </a:rPr>
              <a:t>ограничава</a:t>
            </a:r>
            <a:r>
              <a:rPr lang="ru-RU" altLang="bg-BG" sz="2600" dirty="0">
                <a:cs typeface="Arial" panose="020B0604020202020204" pitchFamily="34" charset="0"/>
              </a:rPr>
              <a:t> само до </a:t>
            </a:r>
            <a:r>
              <a:rPr lang="ru-RU" altLang="bg-BG" sz="2600" dirty="0" err="1">
                <a:cs typeface="Arial" panose="020B0604020202020204" pitchFamily="34" charset="0"/>
              </a:rPr>
              <a:t>процедурите</a:t>
            </a:r>
            <a:r>
              <a:rPr lang="ru-RU" altLang="bg-BG" sz="2600" dirty="0">
                <a:cs typeface="Arial" panose="020B0604020202020204" pitchFamily="34" charset="0"/>
              </a:rPr>
              <a:t>; </a:t>
            </a:r>
            <a:r>
              <a:rPr lang="ru-RU" altLang="bg-BG" sz="2600" dirty="0" err="1">
                <a:cs typeface="Arial" panose="020B0604020202020204" pitchFamily="34" charset="0"/>
              </a:rPr>
              <a:t>задължително</a:t>
            </a:r>
            <a:r>
              <a:rPr lang="ru-RU" altLang="bg-BG" sz="2600" dirty="0">
                <a:cs typeface="Arial" panose="020B0604020202020204" pitchFamily="34" charset="0"/>
              </a:rPr>
              <a:t> е </a:t>
            </a:r>
            <a:r>
              <a:rPr lang="ru-RU" altLang="bg-BG" sz="2600" dirty="0" err="1">
                <a:cs typeface="Arial" panose="020B0604020202020204" pitchFamily="34" charset="0"/>
              </a:rPr>
              <a:t>равнопоставено</a:t>
            </a:r>
            <a:r>
              <a:rPr lang="ru-RU" altLang="bg-BG" sz="2600" dirty="0">
                <a:cs typeface="Arial" panose="020B0604020202020204" pitchFamily="34" charset="0"/>
              </a:rPr>
              <a:t> управление на </a:t>
            </a:r>
            <a:r>
              <a:rPr lang="ru-RU" altLang="bg-BG" sz="2600" dirty="0" err="1">
                <a:cs typeface="Arial" panose="020B0604020202020204" pitchFamily="34" charset="0"/>
              </a:rPr>
              <a:t>ресурсите</a:t>
            </a:r>
            <a:r>
              <a:rPr lang="ru-RU" altLang="bg-BG" sz="2600" dirty="0">
                <a:cs typeface="Arial" panose="020B0604020202020204" pitchFamily="34" charset="0"/>
              </a:rPr>
              <a:t>, </a:t>
            </a:r>
            <a:r>
              <a:rPr lang="ru-RU" altLang="bg-BG" sz="2600" dirty="0" err="1">
                <a:cs typeface="Arial" panose="020B0604020202020204" pitchFamily="34" charset="0"/>
              </a:rPr>
              <a:t>връзките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процедурите</a:t>
            </a:r>
            <a:r>
              <a:rPr lang="ru-RU" altLang="bg-BG" sz="2600" dirty="0"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</a:t>
            </a:r>
            <a:r>
              <a:rPr lang="ru-RU" altLang="bg-BG" sz="2600" dirty="0" err="1">
                <a:cs typeface="Arial" panose="020B0604020202020204" pitchFamily="34" charset="0"/>
              </a:rPr>
              <a:t>Функционалността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системата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зависи</a:t>
            </a:r>
            <a:r>
              <a:rPr lang="ru-RU" altLang="bg-BG" sz="2600" dirty="0">
                <a:cs typeface="Arial" panose="020B0604020202020204" pitchFamily="34" charset="0"/>
              </a:rPr>
              <a:t> от </a:t>
            </a:r>
            <a:r>
              <a:rPr lang="ru-RU" altLang="bg-BG" sz="2600" dirty="0" err="1">
                <a:cs typeface="Arial" panose="020B0604020202020204" pitchFamily="34" charset="0"/>
              </a:rPr>
              <a:t>динамичното</a:t>
            </a:r>
            <a:r>
              <a:rPr lang="ru-RU" altLang="bg-BG" sz="2600" dirty="0">
                <a:cs typeface="Arial" panose="020B0604020202020204" pitchFamily="34" charset="0"/>
              </a:rPr>
              <a:t> взаимодействие между </a:t>
            </a:r>
            <a:r>
              <a:rPr lang="ru-RU" altLang="bg-BG" sz="2600" dirty="0" err="1">
                <a:cs typeface="Arial" panose="020B0604020202020204" pitchFamily="34" charset="0"/>
              </a:rPr>
              <a:t>човешките</a:t>
            </a:r>
            <a:r>
              <a:rPr lang="ru-RU" altLang="bg-BG" sz="2600" dirty="0">
                <a:cs typeface="Arial" panose="020B0604020202020204" pitchFamily="34" charset="0"/>
              </a:rPr>
              <a:t>, </a:t>
            </a:r>
            <a:r>
              <a:rPr lang="ru-RU" altLang="bg-BG" sz="2600" dirty="0" err="1">
                <a:cs typeface="Arial" panose="020B0604020202020204" pitchFamily="34" charset="0"/>
              </a:rPr>
              <a:t>материалните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информационните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ресурси</a:t>
            </a:r>
            <a:r>
              <a:rPr lang="ru-RU" altLang="bg-BG" sz="2600" dirty="0">
                <a:cs typeface="Arial" panose="020B0604020202020204" pitchFamily="34" charset="0"/>
              </a:rPr>
              <a:t>, </a:t>
            </a:r>
            <a:r>
              <a:rPr lang="ru-RU" altLang="bg-BG" sz="2600" dirty="0" err="1">
                <a:cs typeface="Arial" panose="020B0604020202020204" pitchFamily="34" charset="0"/>
              </a:rPr>
              <a:t>както</a:t>
            </a:r>
            <a:r>
              <a:rPr lang="ru-RU" altLang="bg-BG" sz="2600" dirty="0">
                <a:cs typeface="Arial" panose="020B0604020202020204" pitchFamily="34" charset="0"/>
              </a:rPr>
              <a:t> и от </a:t>
            </a:r>
            <a:r>
              <a:rPr lang="ru-RU" altLang="bg-BG" sz="2600" dirty="0" err="1">
                <a:cs typeface="Arial" panose="020B0604020202020204" pitchFamily="34" charset="0"/>
              </a:rPr>
              <a:t>надеждността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връзките</a:t>
            </a:r>
            <a:r>
              <a:rPr lang="ru-RU" altLang="bg-BG" sz="2600" dirty="0"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ПМС не е статична конструкция; </a:t>
            </a:r>
            <a:r>
              <a:rPr lang="ru-RU" altLang="bg-BG" sz="2600" dirty="0" err="1">
                <a:cs typeface="Arial" panose="020B0604020202020204" pitchFamily="34" charset="0"/>
              </a:rPr>
              <a:t>тя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изисква</a:t>
            </a:r>
            <a:r>
              <a:rPr lang="ru-RU" altLang="bg-BG" sz="2600" dirty="0">
                <a:cs typeface="Arial" panose="020B0604020202020204" pitchFamily="34" charset="0"/>
              </a:rPr>
              <a:t> постоянна актуализация на </a:t>
            </a:r>
            <a:r>
              <a:rPr lang="ru-RU" altLang="bg-BG" sz="2600" dirty="0" err="1">
                <a:cs typeface="Arial" panose="020B0604020202020204" pitchFamily="34" charset="0"/>
              </a:rPr>
              <a:t>системните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процедури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спрямо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новите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заплахи</a:t>
            </a:r>
            <a:r>
              <a:rPr lang="ru-RU" altLang="bg-BG" sz="2600" dirty="0">
                <a:cs typeface="Arial" panose="020B0604020202020204" pitchFamily="34" charset="0"/>
              </a:rPr>
              <a:t> в Черно море.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5D0D8847-90E9-4575-AE90-8A7F0EAE3D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152637"/>
            <a:ext cx="8785225" cy="468051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5FDF440-1B19-402B-A87C-94E10B1310BF}"/>
              </a:ext>
            </a:extLst>
          </p:cNvPr>
          <p:cNvSpPr>
            <a:spLocks noGrp="1"/>
          </p:cNvSpPr>
          <p:nvPr/>
        </p:nvSpPr>
        <p:spPr bwMode="auto">
          <a:xfrm>
            <a:off x="3160712" y="6547632"/>
            <a:ext cx="2895600" cy="30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87FB68-7D51-B708-5405-934BAD5B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508" y="6618981"/>
            <a:ext cx="2133600" cy="302407"/>
          </a:xfrm>
        </p:spPr>
        <p:txBody>
          <a:bodyPr/>
          <a:lstStyle/>
          <a:p>
            <a:pPr>
              <a:defRPr/>
            </a:pPr>
            <a:fld id="{30591C3A-200C-4811-8519-170FD1B02DB7}" type="datetime1">
              <a:rPr lang="bg-BG" smtClean="0"/>
              <a:t>11.10.2026 г.</a:t>
            </a:fld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5FA80-E4CD-F266-FC59-6C6084CE1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0199" y="6576249"/>
            <a:ext cx="2133600" cy="302407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10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A7B2F-B858-C828-2CA1-CC357DA29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72FB986-DA5C-21EF-BF11-BEA629758432}"/>
              </a:ext>
            </a:extLst>
          </p:cNvPr>
          <p:cNvSpPr>
            <a:spLocks noGrp="1"/>
          </p:cNvSpPr>
          <p:nvPr/>
        </p:nvSpPr>
        <p:spPr bwMode="auto">
          <a:xfrm>
            <a:off x="3160712" y="6547632"/>
            <a:ext cx="2895600" cy="30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Некласифицирано!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907C9-B97B-9C84-1BF1-755DB17A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508" y="6618981"/>
            <a:ext cx="2133600" cy="302407"/>
          </a:xfrm>
        </p:spPr>
        <p:txBody>
          <a:bodyPr/>
          <a:lstStyle/>
          <a:p>
            <a:pPr>
              <a:defRPr/>
            </a:pPr>
            <a:fld id="{30591C3A-200C-4811-8519-170FD1B02DB7}" type="datetime1">
              <a:rPr lang="bg-BG" smtClean="0"/>
              <a:t>11.10.2026 г.</a:t>
            </a:fld>
            <a:endParaRPr lang="bg-B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D3B10-0382-12E2-6E2D-3F536286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0199" y="6576249"/>
            <a:ext cx="2133600" cy="302407"/>
          </a:xfrm>
        </p:spPr>
        <p:txBody>
          <a:bodyPr/>
          <a:lstStyle/>
          <a:p>
            <a:pPr>
              <a:defRPr/>
            </a:pPr>
            <a:fld id="{CB76FA56-E8D4-4F9E-9891-D7A91BC511E3}" type="slidenum">
              <a:rPr lang="bg-BG" altLang="bg-BG" smtClean="0"/>
              <a:pPr>
                <a:defRPr/>
              </a:pPr>
              <a:t>11</a:t>
            </a:fld>
            <a:r>
              <a:rPr lang="en-US" altLang="bg-BG" dirty="0"/>
              <a:t>/</a:t>
            </a:r>
            <a:r>
              <a:rPr lang="bg-BG" altLang="bg-BG" dirty="0"/>
              <a:t>11</a:t>
            </a:r>
          </a:p>
        </p:txBody>
      </p:sp>
      <p:sp>
        <p:nvSpPr>
          <p:cNvPr id="2" name="AutoShape 5">
            <a:extLst>
              <a:ext uri="{FF2B5EF4-FFF2-40B4-BE49-F238E27FC236}">
                <a16:creationId xmlns:a16="http://schemas.microsoft.com/office/drawing/2014/main" id="{858E4BD2-C5DD-0FCE-3D3B-EC64EA685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900" y="188641"/>
            <a:ext cx="8785225" cy="468051"/>
          </a:xfrm>
          <a:prstGeom prst="roundRect">
            <a:avLst>
              <a:gd name="adj" fmla="val 16667"/>
            </a:avLst>
          </a:prstGeom>
          <a:noFill/>
          <a:ln w="34925" algn="ctr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None/>
              <a:defRPr/>
            </a:pPr>
            <a:endParaRPr lang="bg-B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50A9715-6740-34AA-6908-5E2C15EFEF63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301625" y="121183"/>
            <a:ext cx="8540750" cy="60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bg-BG" sz="2800" b="1" i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ПРЕПОРЪКИ</a:t>
            </a:r>
            <a:endParaRPr lang="en-US" sz="2800" b="1" i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EB326A-A59B-2327-CD74-D5931C60F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59" y="1401051"/>
            <a:ext cx="8064897" cy="432708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Използване на </a:t>
            </a:r>
            <a:r>
              <a:rPr lang="ru-RU" altLang="bg-BG" sz="2600" dirty="0" err="1">
                <a:cs typeface="Arial" panose="020B0604020202020204" pitchFamily="34" charset="0"/>
              </a:rPr>
              <a:t>системния</a:t>
            </a:r>
            <a:r>
              <a:rPr lang="ru-RU" altLang="bg-BG" sz="2600" dirty="0">
                <a:cs typeface="Arial" panose="020B0604020202020204" pitchFamily="34" charset="0"/>
              </a:rPr>
              <a:t> подход при </a:t>
            </a:r>
            <a:r>
              <a:rPr lang="ru-RU" altLang="bg-BG" sz="2600" dirty="0" err="1">
                <a:cs typeface="Arial" panose="020B0604020202020204" pitchFamily="34" charset="0"/>
              </a:rPr>
              <a:t>проектирането</a:t>
            </a:r>
            <a:r>
              <a:rPr lang="ru-RU" altLang="bg-BG" sz="2600" dirty="0">
                <a:cs typeface="Arial" panose="020B0604020202020204" pitchFamily="34" charset="0"/>
              </a:rPr>
              <a:t>, </a:t>
            </a:r>
            <a:r>
              <a:rPr lang="ru-RU" altLang="bg-BG" sz="2600" dirty="0" err="1">
                <a:cs typeface="Arial" panose="020B0604020202020204" pitchFamily="34" charset="0"/>
              </a:rPr>
              <a:t>оценката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модернизацията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националната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противоминна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отбрана</a:t>
            </a:r>
            <a:r>
              <a:rPr lang="ru-RU" altLang="bg-BG" sz="2600" dirty="0"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Приоритетно </a:t>
            </a:r>
            <a:r>
              <a:rPr lang="ru-RU" altLang="bg-BG" sz="2600" dirty="0" err="1">
                <a:cs typeface="Arial" panose="020B0604020202020204" pitchFamily="34" charset="0"/>
              </a:rPr>
              <a:t>интегриране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специализирани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безпилотни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надводни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подводни</a:t>
            </a:r>
            <a:r>
              <a:rPr lang="ru-RU" altLang="bg-BG" sz="2600" dirty="0">
                <a:cs typeface="Arial" panose="020B0604020202020204" pitchFamily="34" charset="0"/>
              </a:rPr>
              <a:t> средства в </a:t>
            </a:r>
            <a:r>
              <a:rPr lang="ru-RU" altLang="bg-BG" sz="2600" dirty="0" err="1">
                <a:cs typeface="Arial" panose="020B0604020202020204" pitchFamily="34" charset="0"/>
              </a:rPr>
              <a:t>състава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противоминните</a:t>
            </a:r>
            <a:r>
              <a:rPr lang="ru-RU" altLang="bg-BG" sz="2600" dirty="0">
                <a:cs typeface="Arial" panose="020B0604020202020204" pitchFamily="34" charset="0"/>
              </a:rPr>
              <a:t> сили.</a:t>
            </a:r>
          </a:p>
          <a:p>
            <a:pPr algn="just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ct val="100000"/>
              <a:defRPr/>
            </a:pPr>
            <a:r>
              <a:rPr lang="ru-RU" altLang="bg-BG" sz="2600" dirty="0">
                <a:cs typeface="Arial" panose="020B0604020202020204" pitchFamily="34" charset="0"/>
              </a:rPr>
              <a:t>	Постоянно </a:t>
            </a:r>
            <a:r>
              <a:rPr lang="ru-RU" altLang="bg-BG" sz="2600" dirty="0" err="1">
                <a:cs typeface="Arial" panose="020B0604020202020204" pitchFamily="34" charset="0"/>
              </a:rPr>
              <a:t>преразглеждане</a:t>
            </a:r>
            <a:r>
              <a:rPr lang="ru-RU" altLang="bg-BG" sz="2600" dirty="0">
                <a:cs typeface="Arial" panose="020B0604020202020204" pitchFamily="34" charset="0"/>
              </a:rPr>
              <a:t> на </a:t>
            </a:r>
            <a:r>
              <a:rPr lang="ru-RU" altLang="bg-BG" sz="2600" dirty="0" err="1">
                <a:cs typeface="Arial" panose="020B0604020202020204" pitchFamily="34" charset="0"/>
              </a:rPr>
              <a:t>системните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процедури</a:t>
            </a:r>
            <a:r>
              <a:rPr lang="ru-RU" altLang="bg-BG" sz="2600" dirty="0">
                <a:cs typeface="Arial" panose="020B0604020202020204" pitchFamily="34" charset="0"/>
              </a:rPr>
              <a:t> и </a:t>
            </a:r>
            <a:r>
              <a:rPr lang="ru-RU" altLang="bg-BG" sz="2600" dirty="0" err="1">
                <a:cs typeface="Arial" panose="020B0604020202020204" pitchFamily="34" charset="0"/>
              </a:rPr>
              <a:t>доктринални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документи</a:t>
            </a:r>
            <a:r>
              <a:rPr lang="ru-RU" altLang="bg-BG" sz="2600" dirty="0">
                <a:cs typeface="Arial" panose="020B0604020202020204" pitchFamily="34" charset="0"/>
              </a:rPr>
              <a:t> в </a:t>
            </a:r>
            <a:r>
              <a:rPr lang="ru-RU" altLang="bg-BG" sz="2600" dirty="0" err="1">
                <a:cs typeface="Arial" panose="020B0604020202020204" pitchFamily="34" charset="0"/>
              </a:rPr>
              <a:t>съответствие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със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съюзните</a:t>
            </a:r>
            <a:r>
              <a:rPr lang="ru-RU" altLang="bg-BG" sz="2600" dirty="0">
                <a:cs typeface="Arial" panose="020B0604020202020204" pitchFamily="34" charset="0"/>
              </a:rPr>
              <a:t> </a:t>
            </a:r>
            <a:r>
              <a:rPr lang="ru-RU" altLang="bg-BG" sz="2600" dirty="0" err="1">
                <a:cs typeface="Arial" panose="020B0604020202020204" pitchFamily="34" charset="0"/>
              </a:rPr>
              <a:t>стандарти</a:t>
            </a:r>
            <a:r>
              <a:rPr lang="ru-RU" altLang="bg-BG" sz="2600" dirty="0">
                <a:cs typeface="Arial" panose="020B0604020202020204" pitchFamily="34" charset="0"/>
              </a:rPr>
              <a:t> на НАТО.</a:t>
            </a:r>
            <a:endParaRPr lang="ru-RU" altLang="bg-BG" sz="2600" dirty="0"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784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C1FAD65-1F98-6317-88FF-40CACF1BB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C5EF5B90-E28A-AAD1-00FA-19AF3933AE2B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954088" y="857250"/>
            <a:ext cx="8229600" cy="339725"/>
          </a:xfrm>
        </p:spPr>
        <p:txBody>
          <a:bodyPr/>
          <a:lstStyle/>
          <a:p>
            <a:pPr eaLnBrk="1" hangingPunct="1">
              <a:defRPr/>
            </a:pPr>
            <a:b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3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br>
              <a:rPr lang="bg-BG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bg-BG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ФАКУЛТЕТ „НАВИГАЦИОНЕН”</a:t>
            </a:r>
            <a:br>
              <a:rPr lang="bg-BG" sz="16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bg-BG" sz="18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86894FC6-144A-53D1-1433-ACCE08B18660}"/>
              </a:ext>
            </a:extLst>
          </p:cNvPr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431540" y="1776202"/>
            <a:ext cx="8338827" cy="496516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n-US" sz="9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0" indent="0" algn="ctr" eaLnBrk="1" hangingPunct="1">
              <a:buFontTx/>
              <a:buNone/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КОНЦЕПТУАЛНА РАМКА НА НАЦИОНАЛНА ПРОТИВОМИННА СИСТЕМА</a:t>
            </a: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     </a:t>
            </a:r>
          </a:p>
          <a:p>
            <a:pPr algn="ctr" eaLnBrk="1" hangingPunct="1">
              <a:buNone/>
              <a:defRPr/>
            </a:pPr>
            <a:endParaRPr lang="ru-RU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капитан II ранг д-р </a:t>
            </a:r>
            <a:r>
              <a:rPr lang="bg-BG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Красимир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АНГЕЛОВ</a:t>
            </a:r>
          </a:p>
          <a:p>
            <a:pPr algn="ctr" eaLnBrk="1" hangingPunct="1">
              <a:buNone/>
              <a:defRPr/>
            </a:pPr>
            <a:r>
              <a:rPr lang="bg-BG" sz="2000" b="1" noProof="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главен асистент </a:t>
            </a: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 кат. ОУВФТН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endParaRPr lang="ru-RU" sz="2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ВЕЛИКО ТЪРНОВО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bg-BG" sz="1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DF672E-F8FE-6867-45CA-906064934724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914400" y="476250"/>
            <a:ext cx="822960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bg-BG" sz="1800" b="1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ВИСШЕ ВОЕННОМОРСКО УЧИЛИЩЕ „Н. Й. ВАПЦАРОВ“</a:t>
            </a:r>
            <a:br>
              <a:rPr lang="bg-BG" sz="1600" u="sng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endParaRPr lang="bg-BG" sz="1800" kern="0" dirty="0"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9E57200-0405-9D62-217C-AAA3E185236D}"/>
              </a:ext>
            </a:extLst>
          </p:cNvPr>
          <p:cNvCxnSpPr>
            <a:cxnSpLocks/>
          </p:cNvCxnSpPr>
          <p:nvPr/>
        </p:nvCxnSpPr>
        <p:spPr>
          <a:xfrm>
            <a:off x="1835150" y="777875"/>
            <a:ext cx="63373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5">
            <a:extLst>
              <a:ext uri="{FF2B5EF4-FFF2-40B4-BE49-F238E27FC236}">
                <a16:creationId xmlns:a16="http://schemas.microsoft.com/office/drawing/2014/main" id="{79175E47-8BBA-FCB9-7669-E4DB39384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100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300038"/>
            <a:ext cx="1093787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26871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mpass">
  <a:themeElements>
    <a:clrScheme name="Compass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2_Compass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None/>
          <a:tabLst/>
          <a:defRPr kumimoji="0" lang="bg-BG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80000"/>
          <a:buFont typeface="Arial" charset="0"/>
          <a:buNone/>
          <a:tabLst/>
          <a:defRPr kumimoji="0" lang="bg-BG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EDDA861DC7E5243B889D4E5FE1167D9" ma:contentTypeVersion="10" ma:contentTypeDescription="Създаване на нов документ" ma:contentTypeScope="" ma:versionID="bf288dac537b31b53d4d7001db24fa15">
  <xsd:schema xmlns:xsd="http://www.w3.org/2001/XMLSchema" xmlns:xs="http://www.w3.org/2001/XMLSchema" xmlns:p="http://schemas.microsoft.com/office/2006/metadata/properties" xmlns:ns2="98cc5512-ab4b-4db1-b68a-df4682fbef5a" targetNamespace="http://schemas.microsoft.com/office/2006/metadata/properties" ma:root="true" ma:fieldsID="b8b12367e335184eeb9c6087289e0fae" ns2:_="">
    <xsd:import namespace="98cc5512-ab4b-4db1-b68a-df4682fbef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c5512-ab4b-4db1-b68a-df4682fbef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DE863A-EB29-496C-A59E-E3D9E0398125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8cc5512-ab4b-4db1-b68a-df4682fbef5a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99D40EA-FA86-4FDE-AB5A-189897B653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cc5512-ab4b-4db1-b68a-df4682fbef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32D900D-6561-4227-A595-769AAB3123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6520</TotalTime>
  <Words>791</Words>
  <Application>Microsoft Office PowerPoint</Application>
  <PresentationFormat>On-screen Show (4:3)</PresentationFormat>
  <Paragraphs>106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Tahoma</vt:lpstr>
      <vt:lpstr>Times New Roman</vt:lpstr>
      <vt:lpstr>Wingdings</vt:lpstr>
      <vt:lpstr>Default Design</vt:lpstr>
      <vt:lpstr>2_Compass</vt:lpstr>
      <vt:lpstr>    ФАКУЛТЕТ „НАВИГАЦИОНЕН” </vt:lpstr>
      <vt:lpstr>Научен проблем:</vt:lpstr>
      <vt:lpstr>Актуалност на разглеждания проблем: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ИЗВОДИ</vt:lpstr>
      <vt:lpstr>PowerPoint Presentation</vt:lpstr>
      <vt:lpstr>    ФАКУЛТЕТ „НАВИГАЦИОНЕН” </vt:lpstr>
    </vt:vector>
  </TitlesOfParts>
  <Company>- ETH0 -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ВОЕННА АКАДЕМИЯ “Г. С. РАКОВСКИ” гр. София, бул. “Евлоги Георгиев”, № 82, тел. 9440302, п.к. 15  ФАКУЛТЕТ “КОМАНДНО-ЩАБЕН”  КАТЕДРА:“Мениджмънт на сигурността и отбраната”</dc:title>
  <dc:creator>Zero</dc:creator>
  <cp:lastModifiedBy>Krasimir Angelov</cp:lastModifiedBy>
  <cp:revision>472</cp:revision>
  <dcterms:created xsi:type="dcterms:W3CDTF">2011-07-18T18:21:53Z</dcterms:created>
  <dcterms:modified xsi:type="dcterms:W3CDTF">2026-10-11T21:03:29Z</dcterms:modified>
</cp:coreProperties>
</file>