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84" r:id="rId2"/>
    <p:sldId id="258" r:id="rId3"/>
    <p:sldId id="286" r:id="rId4"/>
    <p:sldId id="310" r:id="rId5"/>
    <p:sldId id="309" r:id="rId6"/>
    <p:sldId id="308" r:id="rId7"/>
    <p:sldId id="307" r:id="rId8"/>
    <p:sldId id="306" r:id="rId9"/>
    <p:sldId id="257" r:id="rId10"/>
    <p:sldId id="311" r:id="rId11"/>
    <p:sldId id="264" r:id="rId12"/>
    <p:sldId id="299" r:id="rId13"/>
    <p:sldId id="300" r:id="rId14"/>
    <p:sldId id="296" r:id="rId15"/>
    <p:sldId id="297" r:id="rId16"/>
    <p:sldId id="298" r:id="rId17"/>
    <p:sldId id="287" r:id="rId18"/>
    <p:sldId id="285" r:id="rId19"/>
    <p:sldId id="301" r:id="rId20"/>
    <p:sldId id="302" r:id="rId21"/>
    <p:sldId id="303" r:id="rId22"/>
    <p:sldId id="304" r:id="rId23"/>
    <p:sldId id="27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ен стил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7311" autoAdjust="0"/>
  </p:normalViewPr>
  <p:slideViewPr>
    <p:cSldViewPr snapToGrid="0">
      <p:cViewPr>
        <p:scale>
          <a:sx n="60" d="100"/>
          <a:sy n="60" d="100"/>
        </p:scale>
        <p:origin x="-858" y="-4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Контейнер за горния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bg-BG"/>
          </a:p>
        </p:txBody>
      </p:sp>
      <p:sp>
        <p:nvSpPr>
          <p:cNvPr id="3" name="Контейнер за 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33226D-16B0-4175-ABAC-CA0D57CCDD43}" type="datetimeFigureOut">
              <a:rPr lang="bg-BG" smtClean="0"/>
              <a:t>13.9.2026 г.</a:t>
            </a:fld>
            <a:endParaRPr lang="bg-BG"/>
          </a:p>
        </p:txBody>
      </p:sp>
      <p:sp>
        <p:nvSpPr>
          <p:cNvPr id="4" name="Контейнер за изображение на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bg-BG"/>
          </a:p>
        </p:txBody>
      </p:sp>
      <p:sp>
        <p:nvSpPr>
          <p:cNvPr id="5" name="Контейнер за бележ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6" name="Контейнер за долния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bg-BG"/>
          </a:p>
        </p:txBody>
      </p:sp>
      <p:sp>
        <p:nvSpPr>
          <p:cNvPr id="7" name="Контейнер за номер на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0CBB1B-A964-4BF3-9754-B3BCCC181219}" type="slidenum">
              <a:rPr lang="bg-BG" smtClean="0"/>
              <a:t>‹#›</a:t>
            </a:fld>
            <a:endParaRPr lang="bg-BG"/>
          </a:p>
        </p:txBody>
      </p:sp>
    </p:spTree>
    <p:extLst>
      <p:ext uri="{BB962C8B-B14F-4D97-AF65-F5344CB8AC3E}">
        <p14:creationId xmlns:p14="http://schemas.microsoft.com/office/powerpoint/2010/main" val="13602227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Контейнер за изображение на слайда 1"/>
          <p:cNvSpPr>
            <a:spLocks noGrp="1" noRot="1" noChangeAspect="1"/>
          </p:cNvSpPr>
          <p:nvPr>
            <p:ph type="sldImg"/>
          </p:nvPr>
        </p:nvSpPr>
        <p:spPr/>
      </p:sp>
      <p:sp>
        <p:nvSpPr>
          <p:cNvPr id="3" name="Контейнер за бележки 2"/>
          <p:cNvSpPr>
            <a:spLocks noGrp="1"/>
          </p:cNvSpPr>
          <p:nvPr>
            <p:ph type="body" idx="1"/>
          </p:nvPr>
        </p:nvSpPr>
        <p:spPr/>
        <p:txBody>
          <a:bodyPr/>
          <a:lstStyle/>
          <a:p>
            <a:endParaRPr lang="bg-BG" dirty="0"/>
          </a:p>
        </p:txBody>
      </p:sp>
      <p:sp>
        <p:nvSpPr>
          <p:cNvPr id="4" name="Контейнер за номер на слайда 3"/>
          <p:cNvSpPr>
            <a:spLocks noGrp="1"/>
          </p:cNvSpPr>
          <p:nvPr>
            <p:ph type="sldNum" sz="quarter" idx="10"/>
          </p:nvPr>
        </p:nvSpPr>
        <p:spPr/>
        <p:txBody>
          <a:bodyPr/>
          <a:lstStyle/>
          <a:p>
            <a:fld id="{600CBB1B-A964-4BF3-9754-B3BCCC181219}" type="slidenum">
              <a:rPr lang="bg-BG" smtClean="0"/>
              <a:t>1</a:t>
            </a:fld>
            <a:endParaRPr lang="bg-BG"/>
          </a:p>
        </p:txBody>
      </p:sp>
    </p:spTree>
    <p:extLst>
      <p:ext uri="{BB962C8B-B14F-4D97-AF65-F5344CB8AC3E}">
        <p14:creationId xmlns:p14="http://schemas.microsoft.com/office/powerpoint/2010/main" val="20213809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Контейнер за изображение на слайда 1"/>
          <p:cNvSpPr>
            <a:spLocks noGrp="1" noRot="1" noChangeAspect="1"/>
          </p:cNvSpPr>
          <p:nvPr>
            <p:ph type="sldImg"/>
          </p:nvPr>
        </p:nvSpPr>
        <p:spPr/>
      </p:sp>
      <p:sp>
        <p:nvSpPr>
          <p:cNvPr id="3" name="Контейнер за бележки 2"/>
          <p:cNvSpPr>
            <a:spLocks noGrp="1"/>
          </p:cNvSpPr>
          <p:nvPr>
            <p:ph type="body" idx="1"/>
          </p:nvPr>
        </p:nvSpPr>
        <p:spPr/>
        <p:txBody>
          <a:bodyPr/>
          <a:lstStyle/>
          <a:p>
            <a:endParaRPr lang="bg-BG" dirty="0"/>
          </a:p>
        </p:txBody>
      </p:sp>
      <p:sp>
        <p:nvSpPr>
          <p:cNvPr id="4" name="Контейнер за номер на слайда 3"/>
          <p:cNvSpPr>
            <a:spLocks noGrp="1"/>
          </p:cNvSpPr>
          <p:nvPr>
            <p:ph type="sldNum" sz="quarter" idx="10"/>
          </p:nvPr>
        </p:nvSpPr>
        <p:spPr/>
        <p:txBody>
          <a:bodyPr/>
          <a:lstStyle/>
          <a:p>
            <a:fld id="{600CBB1B-A964-4BF3-9754-B3BCCC181219}" type="slidenum">
              <a:rPr lang="bg-BG" smtClean="0"/>
              <a:t>6</a:t>
            </a:fld>
            <a:endParaRPr lang="bg-BG"/>
          </a:p>
        </p:txBody>
      </p:sp>
    </p:spTree>
    <p:extLst>
      <p:ext uri="{BB962C8B-B14F-4D97-AF65-F5344CB8AC3E}">
        <p14:creationId xmlns:p14="http://schemas.microsoft.com/office/powerpoint/2010/main" val="2462219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Контейнер за изображение на слайда 1"/>
          <p:cNvSpPr>
            <a:spLocks noGrp="1" noRot="1" noChangeAspect="1"/>
          </p:cNvSpPr>
          <p:nvPr>
            <p:ph type="sldImg"/>
          </p:nvPr>
        </p:nvSpPr>
        <p:spPr/>
      </p:sp>
      <p:sp>
        <p:nvSpPr>
          <p:cNvPr id="3" name="Контейнер за бележки 2"/>
          <p:cNvSpPr>
            <a:spLocks noGrp="1"/>
          </p:cNvSpPr>
          <p:nvPr>
            <p:ph type="body" idx="1"/>
          </p:nvPr>
        </p:nvSpPr>
        <p:spPr/>
        <p:txBody>
          <a:bodyPr/>
          <a:lstStyle/>
          <a:p>
            <a:endParaRPr lang="bg-BG" dirty="0"/>
          </a:p>
        </p:txBody>
      </p:sp>
      <p:sp>
        <p:nvSpPr>
          <p:cNvPr id="4" name="Контейнер за номер на слайда 3"/>
          <p:cNvSpPr>
            <a:spLocks noGrp="1"/>
          </p:cNvSpPr>
          <p:nvPr>
            <p:ph type="sldNum" sz="quarter" idx="10"/>
          </p:nvPr>
        </p:nvSpPr>
        <p:spPr/>
        <p:txBody>
          <a:bodyPr/>
          <a:lstStyle/>
          <a:p>
            <a:fld id="{600CBB1B-A964-4BF3-9754-B3BCCC181219}" type="slidenum">
              <a:rPr lang="bg-BG" smtClean="0"/>
              <a:t>7</a:t>
            </a:fld>
            <a:endParaRPr lang="bg-BG"/>
          </a:p>
        </p:txBody>
      </p:sp>
    </p:spTree>
    <p:extLst>
      <p:ext uri="{BB962C8B-B14F-4D97-AF65-F5344CB8AC3E}">
        <p14:creationId xmlns:p14="http://schemas.microsoft.com/office/powerpoint/2010/main" val="3390313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0C52036-DB54-4824-AC9E-5B7C2368E7F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B073B727-B736-492D-BE42-124BC1DF665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2FC39319-E9DE-472C-BD0E-D8BB81BDEDDC}"/>
              </a:ext>
            </a:extLst>
          </p:cNvPr>
          <p:cNvSpPr>
            <a:spLocks noGrp="1"/>
          </p:cNvSpPr>
          <p:nvPr>
            <p:ph type="dt" sz="half" idx="10"/>
          </p:nvPr>
        </p:nvSpPr>
        <p:spPr/>
        <p:txBody>
          <a:bodyPr/>
          <a:lstStyle/>
          <a:p>
            <a:fld id="{6BBED5AB-0318-4368-BFCE-5E5A28800435}" type="datetimeFigureOut">
              <a:rPr lang="en-US" smtClean="0"/>
              <a:t>9/13/2026</a:t>
            </a:fld>
            <a:endParaRPr lang="en-US"/>
          </a:p>
        </p:txBody>
      </p:sp>
      <p:sp>
        <p:nvSpPr>
          <p:cNvPr id="5" name="Footer Placeholder 4">
            <a:extLst>
              <a:ext uri="{FF2B5EF4-FFF2-40B4-BE49-F238E27FC236}">
                <a16:creationId xmlns="" xmlns:a16="http://schemas.microsoft.com/office/drawing/2014/main" id="{301BAE76-F400-4248-A985-C5357E0EBF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CD8007A2-3B06-464F-836F-5457C0EB1657}"/>
              </a:ext>
            </a:extLst>
          </p:cNvPr>
          <p:cNvSpPr>
            <a:spLocks noGrp="1"/>
          </p:cNvSpPr>
          <p:nvPr>
            <p:ph type="sldNum" sz="quarter" idx="12"/>
          </p:nvPr>
        </p:nvSpPr>
        <p:spPr/>
        <p:txBody>
          <a:bodyPr/>
          <a:lstStyle/>
          <a:p>
            <a:fld id="{32E70151-8D17-481E-BD9A-DE4E189326E2}" type="slidenum">
              <a:rPr lang="en-US" smtClean="0"/>
              <a:t>‹#›</a:t>
            </a:fld>
            <a:endParaRPr lang="en-US"/>
          </a:p>
        </p:txBody>
      </p:sp>
    </p:spTree>
    <p:extLst>
      <p:ext uri="{BB962C8B-B14F-4D97-AF65-F5344CB8AC3E}">
        <p14:creationId xmlns:p14="http://schemas.microsoft.com/office/powerpoint/2010/main" val="2600598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40E75A8-0327-4AB1-99FC-2C5F49926EA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F1534166-85BC-451F-8D79-3AD566CAF7F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E8BF5073-33D1-4F44-96DC-C39C27436190}"/>
              </a:ext>
            </a:extLst>
          </p:cNvPr>
          <p:cNvSpPr>
            <a:spLocks noGrp="1"/>
          </p:cNvSpPr>
          <p:nvPr>
            <p:ph type="dt" sz="half" idx="10"/>
          </p:nvPr>
        </p:nvSpPr>
        <p:spPr/>
        <p:txBody>
          <a:bodyPr/>
          <a:lstStyle/>
          <a:p>
            <a:fld id="{6BBED5AB-0318-4368-BFCE-5E5A28800435}" type="datetimeFigureOut">
              <a:rPr lang="en-US" smtClean="0"/>
              <a:t>9/13/2026</a:t>
            </a:fld>
            <a:endParaRPr lang="en-US"/>
          </a:p>
        </p:txBody>
      </p:sp>
      <p:sp>
        <p:nvSpPr>
          <p:cNvPr id="5" name="Footer Placeholder 4">
            <a:extLst>
              <a:ext uri="{FF2B5EF4-FFF2-40B4-BE49-F238E27FC236}">
                <a16:creationId xmlns="" xmlns:a16="http://schemas.microsoft.com/office/drawing/2014/main" id="{3ACBD903-20EA-42DB-9E1D-96B179B450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6FFB4247-0D63-4837-8120-76E84562ED62}"/>
              </a:ext>
            </a:extLst>
          </p:cNvPr>
          <p:cNvSpPr>
            <a:spLocks noGrp="1"/>
          </p:cNvSpPr>
          <p:nvPr>
            <p:ph type="sldNum" sz="quarter" idx="12"/>
          </p:nvPr>
        </p:nvSpPr>
        <p:spPr/>
        <p:txBody>
          <a:bodyPr/>
          <a:lstStyle/>
          <a:p>
            <a:fld id="{32E70151-8D17-481E-BD9A-DE4E189326E2}" type="slidenum">
              <a:rPr lang="en-US" smtClean="0"/>
              <a:t>‹#›</a:t>
            </a:fld>
            <a:endParaRPr lang="en-US"/>
          </a:p>
        </p:txBody>
      </p:sp>
    </p:spTree>
    <p:extLst>
      <p:ext uri="{BB962C8B-B14F-4D97-AF65-F5344CB8AC3E}">
        <p14:creationId xmlns:p14="http://schemas.microsoft.com/office/powerpoint/2010/main" val="868065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4138C1C-CF3E-48C8-B19D-AA982D32E5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2E7F5388-278D-48E4-A146-D70C76DAC06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BF74293E-F4E3-4BD1-B45F-152D15A15396}"/>
              </a:ext>
            </a:extLst>
          </p:cNvPr>
          <p:cNvSpPr>
            <a:spLocks noGrp="1"/>
          </p:cNvSpPr>
          <p:nvPr>
            <p:ph type="dt" sz="half" idx="10"/>
          </p:nvPr>
        </p:nvSpPr>
        <p:spPr/>
        <p:txBody>
          <a:bodyPr/>
          <a:lstStyle/>
          <a:p>
            <a:fld id="{6BBED5AB-0318-4368-BFCE-5E5A28800435}" type="datetimeFigureOut">
              <a:rPr lang="en-US" smtClean="0"/>
              <a:t>9/13/2026</a:t>
            </a:fld>
            <a:endParaRPr lang="en-US"/>
          </a:p>
        </p:txBody>
      </p:sp>
      <p:sp>
        <p:nvSpPr>
          <p:cNvPr id="5" name="Footer Placeholder 4">
            <a:extLst>
              <a:ext uri="{FF2B5EF4-FFF2-40B4-BE49-F238E27FC236}">
                <a16:creationId xmlns="" xmlns:a16="http://schemas.microsoft.com/office/drawing/2014/main" id="{B8DC882B-CF96-41F5-BCEF-CC66DEBC18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AAB828C4-3B7B-49CF-BA71-898156C80404}"/>
              </a:ext>
            </a:extLst>
          </p:cNvPr>
          <p:cNvSpPr>
            <a:spLocks noGrp="1"/>
          </p:cNvSpPr>
          <p:nvPr>
            <p:ph type="sldNum" sz="quarter" idx="12"/>
          </p:nvPr>
        </p:nvSpPr>
        <p:spPr/>
        <p:txBody>
          <a:bodyPr/>
          <a:lstStyle/>
          <a:p>
            <a:fld id="{32E70151-8D17-481E-BD9A-DE4E189326E2}" type="slidenum">
              <a:rPr lang="en-US" smtClean="0"/>
              <a:t>‹#›</a:t>
            </a:fld>
            <a:endParaRPr lang="en-US"/>
          </a:p>
        </p:txBody>
      </p:sp>
    </p:spTree>
    <p:extLst>
      <p:ext uri="{BB962C8B-B14F-4D97-AF65-F5344CB8AC3E}">
        <p14:creationId xmlns:p14="http://schemas.microsoft.com/office/powerpoint/2010/main" val="345174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BF58F3B-2B62-4A0C-AD92-C69BDC22154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EDA3D71A-19C1-4F61-BB64-0ED7B18934E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A912B4E8-0142-412E-AF51-D37A4937966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8512C987-0EB8-4136-B096-4D88AA5B5B3C}"/>
              </a:ext>
            </a:extLst>
          </p:cNvPr>
          <p:cNvSpPr>
            <a:spLocks noGrp="1"/>
          </p:cNvSpPr>
          <p:nvPr>
            <p:ph type="dt" sz="half" idx="10"/>
          </p:nvPr>
        </p:nvSpPr>
        <p:spPr/>
        <p:txBody>
          <a:bodyPr/>
          <a:lstStyle/>
          <a:p>
            <a:fld id="{6BBED5AB-0318-4368-BFCE-5E5A28800435}" type="datetimeFigureOut">
              <a:rPr lang="en-US" smtClean="0"/>
              <a:t>9/13/2026</a:t>
            </a:fld>
            <a:endParaRPr lang="en-US"/>
          </a:p>
        </p:txBody>
      </p:sp>
      <p:sp>
        <p:nvSpPr>
          <p:cNvPr id="6" name="Footer Placeholder 5">
            <a:extLst>
              <a:ext uri="{FF2B5EF4-FFF2-40B4-BE49-F238E27FC236}">
                <a16:creationId xmlns="" xmlns:a16="http://schemas.microsoft.com/office/drawing/2014/main" id="{6A6F3538-A784-4371-835C-E1E1044200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2E31A54B-371A-42EB-A603-A7E4F952EB14}"/>
              </a:ext>
            </a:extLst>
          </p:cNvPr>
          <p:cNvSpPr>
            <a:spLocks noGrp="1"/>
          </p:cNvSpPr>
          <p:nvPr>
            <p:ph type="sldNum" sz="quarter" idx="12"/>
          </p:nvPr>
        </p:nvSpPr>
        <p:spPr/>
        <p:txBody>
          <a:bodyPr/>
          <a:lstStyle/>
          <a:p>
            <a:fld id="{32E70151-8D17-481E-BD9A-DE4E189326E2}" type="slidenum">
              <a:rPr lang="en-US" smtClean="0"/>
              <a:t>‹#›</a:t>
            </a:fld>
            <a:endParaRPr lang="en-US"/>
          </a:p>
        </p:txBody>
      </p:sp>
    </p:spTree>
    <p:extLst>
      <p:ext uri="{BB962C8B-B14F-4D97-AF65-F5344CB8AC3E}">
        <p14:creationId xmlns:p14="http://schemas.microsoft.com/office/powerpoint/2010/main" val="32524816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A5F4D1E-25A5-4754-ABCC-FA24D2A8516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56EE326B-E14A-4694-8BD4-3C7A740A260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FE6E4CDF-676B-4586-8F2A-1FF2880CAFB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DC28AD65-689D-42AC-BD6C-729C7EF4B6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9C9804EA-E822-4B0A-95D0-E757158C582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563B48F1-8B10-44AF-B690-7C2CC1D78E48}"/>
              </a:ext>
            </a:extLst>
          </p:cNvPr>
          <p:cNvSpPr>
            <a:spLocks noGrp="1"/>
          </p:cNvSpPr>
          <p:nvPr>
            <p:ph type="dt" sz="half" idx="10"/>
          </p:nvPr>
        </p:nvSpPr>
        <p:spPr/>
        <p:txBody>
          <a:bodyPr/>
          <a:lstStyle/>
          <a:p>
            <a:fld id="{6BBED5AB-0318-4368-BFCE-5E5A28800435}" type="datetimeFigureOut">
              <a:rPr lang="en-US" smtClean="0"/>
              <a:t>9/13/2026</a:t>
            </a:fld>
            <a:endParaRPr lang="en-US"/>
          </a:p>
        </p:txBody>
      </p:sp>
      <p:sp>
        <p:nvSpPr>
          <p:cNvPr id="8" name="Footer Placeholder 7">
            <a:extLst>
              <a:ext uri="{FF2B5EF4-FFF2-40B4-BE49-F238E27FC236}">
                <a16:creationId xmlns="" xmlns:a16="http://schemas.microsoft.com/office/drawing/2014/main" id="{6DE24625-0CD0-4B1E-AE03-51AFD28649B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C6339093-6372-4B3D-A53A-81696C9D02F9}"/>
              </a:ext>
            </a:extLst>
          </p:cNvPr>
          <p:cNvSpPr>
            <a:spLocks noGrp="1"/>
          </p:cNvSpPr>
          <p:nvPr>
            <p:ph type="sldNum" sz="quarter" idx="12"/>
          </p:nvPr>
        </p:nvSpPr>
        <p:spPr/>
        <p:txBody>
          <a:bodyPr/>
          <a:lstStyle/>
          <a:p>
            <a:fld id="{32E70151-8D17-481E-BD9A-DE4E189326E2}" type="slidenum">
              <a:rPr lang="en-US" smtClean="0"/>
              <a:t>‹#›</a:t>
            </a:fld>
            <a:endParaRPr lang="en-US"/>
          </a:p>
        </p:txBody>
      </p:sp>
    </p:spTree>
    <p:extLst>
      <p:ext uri="{BB962C8B-B14F-4D97-AF65-F5344CB8AC3E}">
        <p14:creationId xmlns:p14="http://schemas.microsoft.com/office/powerpoint/2010/main" val="1237448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BAE403-C8FB-4DF6-BC0A-E3E48A2F26A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F59A163F-E615-4C97-9BF4-8B8030F651CA}"/>
              </a:ext>
            </a:extLst>
          </p:cNvPr>
          <p:cNvSpPr>
            <a:spLocks noGrp="1"/>
          </p:cNvSpPr>
          <p:nvPr>
            <p:ph type="dt" sz="half" idx="10"/>
          </p:nvPr>
        </p:nvSpPr>
        <p:spPr/>
        <p:txBody>
          <a:bodyPr/>
          <a:lstStyle/>
          <a:p>
            <a:fld id="{6BBED5AB-0318-4368-BFCE-5E5A28800435}" type="datetimeFigureOut">
              <a:rPr lang="en-US" smtClean="0"/>
              <a:t>9/13/2026</a:t>
            </a:fld>
            <a:endParaRPr lang="en-US"/>
          </a:p>
        </p:txBody>
      </p:sp>
      <p:sp>
        <p:nvSpPr>
          <p:cNvPr id="4" name="Footer Placeholder 3">
            <a:extLst>
              <a:ext uri="{FF2B5EF4-FFF2-40B4-BE49-F238E27FC236}">
                <a16:creationId xmlns="" xmlns:a16="http://schemas.microsoft.com/office/drawing/2014/main" id="{9C70EA1C-0C79-4389-89FF-A2297EE8A5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E2D62701-DF40-441E-8BB1-E94F9DA85682}"/>
              </a:ext>
            </a:extLst>
          </p:cNvPr>
          <p:cNvSpPr>
            <a:spLocks noGrp="1"/>
          </p:cNvSpPr>
          <p:nvPr>
            <p:ph type="sldNum" sz="quarter" idx="12"/>
          </p:nvPr>
        </p:nvSpPr>
        <p:spPr/>
        <p:txBody>
          <a:bodyPr/>
          <a:lstStyle/>
          <a:p>
            <a:fld id="{32E70151-8D17-481E-BD9A-DE4E189326E2}" type="slidenum">
              <a:rPr lang="en-US" smtClean="0"/>
              <a:t>‹#›</a:t>
            </a:fld>
            <a:endParaRPr lang="en-US"/>
          </a:p>
        </p:txBody>
      </p:sp>
    </p:spTree>
    <p:extLst>
      <p:ext uri="{BB962C8B-B14F-4D97-AF65-F5344CB8AC3E}">
        <p14:creationId xmlns:p14="http://schemas.microsoft.com/office/powerpoint/2010/main" val="764999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0A4B1EAF-66F3-494A-9C45-A3BD4B6D41E1}"/>
              </a:ext>
            </a:extLst>
          </p:cNvPr>
          <p:cNvSpPr>
            <a:spLocks noGrp="1"/>
          </p:cNvSpPr>
          <p:nvPr>
            <p:ph type="dt" sz="half" idx="10"/>
          </p:nvPr>
        </p:nvSpPr>
        <p:spPr/>
        <p:txBody>
          <a:bodyPr/>
          <a:lstStyle/>
          <a:p>
            <a:fld id="{6BBED5AB-0318-4368-BFCE-5E5A28800435}" type="datetimeFigureOut">
              <a:rPr lang="en-US" smtClean="0"/>
              <a:t>9/13/2026</a:t>
            </a:fld>
            <a:endParaRPr lang="en-US"/>
          </a:p>
        </p:txBody>
      </p:sp>
      <p:sp>
        <p:nvSpPr>
          <p:cNvPr id="3" name="Footer Placeholder 2">
            <a:extLst>
              <a:ext uri="{FF2B5EF4-FFF2-40B4-BE49-F238E27FC236}">
                <a16:creationId xmlns="" xmlns:a16="http://schemas.microsoft.com/office/drawing/2014/main" id="{456560A7-5DD1-4519-B983-255BE7B9FE9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CDD734EC-451D-4D2D-A8B9-AD57FA62CB57}"/>
              </a:ext>
            </a:extLst>
          </p:cNvPr>
          <p:cNvSpPr>
            <a:spLocks noGrp="1"/>
          </p:cNvSpPr>
          <p:nvPr>
            <p:ph type="sldNum" sz="quarter" idx="12"/>
          </p:nvPr>
        </p:nvSpPr>
        <p:spPr/>
        <p:txBody>
          <a:bodyPr/>
          <a:lstStyle/>
          <a:p>
            <a:fld id="{32E70151-8D17-481E-BD9A-DE4E189326E2}" type="slidenum">
              <a:rPr lang="en-US" smtClean="0"/>
              <a:t>‹#›</a:t>
            </a:fld>
            <a:endParaRPr lang="en-US"/>
          </a:p>
        </p:txBody>
      </p:sp>
    </p:spTree>
    <p:extLst>
      <p:ext uri="{BB962C8B-B14F-4D97-AF65-F5344CB8AC3E}">
        <p14:creationId xmlns:p14="http://schemas.microsoft.com/office/powerpoint/2010/main" val="16697742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E6EBE1A-DBC3-41A9-9B58-A871C2607B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FA028EDD-3543-45F5-8DAE-25DE26F89F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7830D4DF-3F1F-4ED3-B491-7C694B4DA1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ABDA38D4-FD9B-4AF6-9159-F7030A16C6C8}"/>
              </a:ext>
            </a:extLst>
          </p:cNvPr>
          <p:cNvSpPr>
            <a:spLocks noGrp="1"/>
          </p:cNvSpPr>
          <p:nvPr>
            <p:ph type="dt" sz="half" idx="10"/>
          </p:nvPr>
        </p:nvSpPr>
        <p:spPr/>
        <p:txBody>
          <a:bodyPr/>
          <a:lstStyle/>
          <a:p>
            <a:fld id="{6BBED5AB-0318-4368-BFCE-5E5A28800435}" type="datetimeFigureOut">
              <a:rPr lang="en-US" smtClean="0"/>
              <a:t>9/13/2026</a:t>
            </a:fld>
            <a:endParaRPr lang="en-US"/>
          </a:p>
        </p:txBody>
      </p:sp>
      <p:sp>
        <p:nvSpPr>
          <p:cNvPr id="6" name="Footer Placeholder 5">
            <a:extLst>
              <a:ext uri="{FF2B5EF4-FFF2-40B4-BE49-F238E27FC236}">
                <a16:creationId xmlns="" xmlns:a16="http://schemas.microsoft.com/office/drawing/2014/main" id="{B1B42285-8EB0-4B84-968F-4AFF64ACAB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5AF689C1-163F-4B56-BA2E-0FA9BE34FEFF}"/>
              </a:ext>
            </a:extLst>
          </p:cNvPr>
          <p:cNvSpPr>
            <a:spLocks noGrp="1"/>
          </p:cNvSpPr>
          <p:nvPr>
            <p:ph type="sldNum" sz="quarter" idx="12"/>
          </p:nvPr>
        </p:nvSpPr>
        <p:spPr/>
        <p:txBody>
          <a:bodyPr/>
          <a:lstStyle/>
          <a:p>
            <a:fld id="{32E70151-8D17-481E-BD9A-DE4E189326E2}" type="slidenum">
              <a:rPr lang="en-US" smtClean="0"/>
              <a:t>‹#›</a:t>
            </a:fld>
            <a:endParaRPr lang="en-US"/>
          </a:p>
        </p:txBody>
      </p:sp>
    </p:spTree>
    <p:extLst>
      <p:ext uri="{BB962C8B-B14F-4D97-AF65-F5344CB8AC3E}">
        <p14:creationId xmlns:p14="http://schemas.microsoft.com/office/powerpoint/2010/main" val="28688116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E7547DD-FC1C-4640-9D9E-ACE1E93292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BE8B39F3-47CA-4E32-B078-F52874C333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F7BC3ED4-D1C8-4D44-9499-655F58EE74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A1670211-A6FE-4249-9E4C-A815D6E5397F}"/>
              </a:ext>
            </a:extLst>
          </p:cNvPr>
          <p:cNvSpPr>
            <a:spLocks noGrp="1"/>
          </p:cNvSpPr>
          <p:nvPr>
            <p:ph type="dt" sz="half" idx="10"/>
          </p:nvPr>
        </p:nvSpPr>
        <p:spPr/>
        <p:txBody>
          <a:bodyPr/>
          <a:lstStyle/>
          <a:p>
            <a:fld id="{6BBED5AB-0318-4368-BFCE-5E5A28800435}" type="datetimeFigureOut">
              <a:rPr lang="en-US" smtClean="0"/>
              <a:t>9/13/2026</a:t>
            </a:fld>
            <a:endParaRPr lang="en-US"/>
          </a:p>
        </p:txBody>
      </p:sp>
      <p:sp>
        <p:nvSpPr>
          <p:cNvPr id="6" name="Footer Placeholder 5">
            <a:extLst>
              <a:ext uri="{FF2B5EF4-FFF2-40B4-BE49-F238E27FC236}">
                <a16:creationId xmlns="" xmlns:a16="http://schemas.microsoft.com/office/drawing/2014/main" id="{D0B706CF-029F-46B0-9E76-9BED0A1E30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3F8F21B4-E136-4373-9C1B-66CF183F22E1}"/>
              </a:ext>
            </a:extLst>
          </p:cNvPr>
          <p:cNvSpPr>
            <a:spLocks noGrp="1"/>
          </p:cNvSpPr>
          <p:nvPr>
            <p:ph type="sldNum" sz="quarter" idx="12"/>
          </p:nvPr>
        </p:nvSpPr>
        <p:spPr/>
        <p:txBody>
          <a:bodyPr/>
          <a:lstStyle/>
          <a:p>
            <a:fld id="{32E70151-8D17-481E-BD9A-DE4E189326E2}" type="slidenum">
              <a:rPr lang="en-US" smtClean="0"/>
              <a:t>‹#›</a:t>
            </a:fld>
            <a:endParaRPr lang="en-US"/>
          </a:p>
        </p:txBody>
      </p:sp>
    </p:spTree>
    <p:extLst>
      <p:ext uri="{BB962C8B-B14F-4D97-AF65-F5344CB8AC3E}">
        <p14:creationId xmlns:p14="http://schemas.microsoft.com/office/powerpoint/2010/main" val="4171596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759EF51-6A9F-4162-9DBA-5CD699CF355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4F52F92F-4FC8-407C-A023-A4C770DD02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67B84938-B124-49DC-B6C3-7FC5F7F7F2D7}"/>
              </a:ext>
            </a:extLst>
          </p:cNvPr>
          <p:cNvSpPr>
            <a:spLocks noGrp="1"/>
          </p:cNvSpPr>
          <p:nvPr>
            <p:ph type="dt" sz="half" idx="10"/>
          </p:nvPr>
        </p:nvSpPr>
        <p:spPr/>
        <p:txBody>
          <a:bodyPr/>
          <a:lstStyle/>
          <a:p>
            <a:fld id="{6BBED5AB-0318-4368-BFCE-5E5A28800435}" type="datetimeFigureOut">
              <a:rPr lang="en-US" smtClean="0"/>
              <a:t>9/13/2026</a:t>
            </a:fld>
            <a:endParaRPr lang="en-US"/>
          </a:p>
        </p:txBody>
      </p:sp>
      <p:sp>
        <p:nvSpPr>
          <p:cNvPr id="5" name="Footer Placeholder 4">
            <a:extLst>
              <a:ext uri="{FF2B5EF4-FFF2-40B4-BE49-F238E27FC236}">
                <a16:creationId xmlns="" xmlns:a16="http://schemas.microsoft.com/office/drawing/2014/main" id="{24E07A50-E83B-432F-B68F-6CE77BDDF6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A6FE72A5-82F6-4902-81DD-46F988B3750D}"/>
              </a:ext>
            </a:extLst>
          </p:cNvPr>
          <p:cNvSpPr>
            <a:spLocks noGrp="1"/>
          </p:cNvSpPr>
          <p:nvPr>
            <p:ph type="sldNum" sz="quarter" idx="12"/>
          </p:nvPr>
        </p:nvSpPr>
        <p:spPr/>
        <p:txBody>
          <a:bodyPr/>
          <a:lstStyle/>
          <a:p>
            <a:fld id="{32E70151-8D17-481E-BD9A-DE4E189326E2}" type="slidenum">
              <a:rPr lang="en-US" smtClean="0"/>
              <a:t>‹#›</a:t>
            </a:fld>
            <a:endParaRPr lang="en-US"/>
          </a:p>
        </p:txBody>
      </p:sp>
    </p:spTree>
    <p:extLst>
      <p:ext uri="{BB962C8B-B14F-4D97-AF65-F5344CB8AC3E}">
        <p14:creationId xmlns:p14="http://schemas.microsoft.com/office/powerpoint/2010/main" val="17492827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E46B61C2-01E8-4D1C-847F-0B510349B50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CC520824-3664-4096-98A2-FA10DE4B29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0DE61879-D7D5-4A5C-A69D-1CF7BAF1E548}"/>
              </a:ext>
            </a:extLst>
          </p:cNvPr>
          <p:cNvSpPr>
            <a:spLocks noGrp="1"/>
          </p:cNvSpPr>
          <p:nvPr>
            <p:ph type="dt" sz="half" idx="10"/>
          </p:nvPr>
        </p:nvSpPr>
        <p:spPr/>
        <p:txBody>
          <a:bodyPr/>
          <a:lstStyle/>
          <a:p>
            <a:fld id="{6BBED5AB-0318-4368-BFCE-5E5A28800435}" type="datetimeFigureOut">
              <a:rPr lang="en-US" smtClean="0"/>
              <a:t>9/13/2026</a:t>
            </a:fld>
            <a:endParaRPr lang="en-US"/>
          </a:p>
        </p:txBody>
      </p:sp>
      <p:sp>
        <p:nvSpPr>
          <p:cNvPr id="5" name="Footer Placeholder 4">
            <a:extLst>
              <a:ext uri="{FF2B5EF4-FFF2-40B4-BE49-F238E27FC236}">
                <a16:creationId xmlns="" xmlns:a16="http://schemas.microsoft.com/office/drawing/2014/main" id="{7165592B-A321-407A-9C0E-84060024DF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A87A3EB5-AF5A-4A9E-B3F3-FA372804F51E}"/>
              </a:ext>
            </a:extLst>
          </p:cNvPr>
          <p:cNvSpPr>
            <a:spLocks noGrp="1"/>
          </p:cNvSpPr>
          <p:nvPr>
            <p:ph type="sldNum" sz="quarter" idx="12"/>
          </p:nvPr>
        </p:nvSpPr>
        <p:spPr/>
        <p:txBody>
          <a:bodyPr/>
          <a:lstStyle/>
          <a:p>
            <a:fld id="{32E70151-8D17-481E-BD9A-DE4E189326E2}" type="slidenum">
              <a:rPr lang="en-US" smtClean="0"/>
              <a:t>‹#›</a:t>
            </a:fld>
            <a:endParaRPr lang="en-US"/>
          </a:p>
        </p:txBody>
      </p:sp>
    </p:spTree>
    <p:extLst>
      <p:ext uri="{BB962C8B-B14F-4D97-AF65-F5344CB8AC3E}">
        <p14:creationId xmlns:p14="http://schemas.microsoft.com/office/powerpoint/2010/main" val="42309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extLst>
              <a:ext uri="{BEBA8EAE-BF5A-486C-A8C5-ECC9F3942E4B}">
                <a14:imgProps xmlns:a14="http://schemas.microsoft.com/office/drawing/2010/main">
                  <a14:imgLayer r:embed="rId14">
                    <a14:imgEffect>
                      <a14:brightnessContrast contrast="20000"/>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8F1A9EA6-7B8B-4801-BA39-D8A44FD042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045A461B-2600-439A-9C58-CFFC1D604F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305B234E-0C81-48BE-BE1E-2473BD87EDB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BED5AB-0318-4368-BFCE-5E5A28800435}" type="datetimeFigureOut">
              <a:rPr lang="en-US" smtClean="0"/>
              <a:t>9/13/2026</a:t>
            </a:fld>
            <a:endParaRPr lang="en-US"/>
          </a:p>
        </p:txBody>
      </p:sp>
      <p:sp>
        <p:nvSpPr>
          <p:cNvPr id="5" name="Footer Placeholder 4">
            <a:extLst>
              <a:ext uri="{FF2B5EF4-FFF2-40B4-BE49-F238E27FC236}">
                <a16:creationId xmlns="" xmlns:a16="http://schemas.microsoft.com/office/drawing/2014/main" id="{74E02F81-2720-4365-87B4-E1965311F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5711B603-95BE-4E93-95E7-8E328E95E2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E70151-8D17-481E-BD9A-DE4E189326E2}" type="slidenum">
              <a:rPr lang="en-US" smtClean="0"/>
              <a:t>‹#›</a:t>
            </a:fld>
            <a:endParaRPr lang="en-US"/>
          </a:p>
        </p:txBody>
      </p:sp>
    </p:spTree>
    <p:extLst>
      <p:ext uri="{BB962C8B-B14F-4D97-AF65-F5344CB8AC3E}">
        <p14:creationId xmlns:p14="http://schemas.microsoft.com/office/powerpoint/2010/main" val="5327299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2.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 xmlns:a16="http://schemas.microsoft.com/office/drawing/2014/main" id="{854F3E3F-6F00-4647-B426-3198F9252259}"/>
              </a:ext>
            </a:extLst>
          </p:cNvPr>
          <p:cNvPicPr>
            <a:picLocks noChangeAspect="1"/>
          </p:cNvPicPr>
          <p:nvPr/>
        </p:nvPicPr>
        <p:blipFill>
          <a:blip r:embed="rId3">
            <a:extLst>
              <a:ext uri="{BEBA8EAE-BF5A-486C-A8C5-ECC9F3942E4B}">
                <a14:imgProps xmlns:a14="http://schemas.microsoft.com/office/drawing/2010/main">
                  <a14:imgLayer r:embed="rId4">
                    <a14:imgEffect>
                      <a14:saturation sat="66000"/>
                    </a14:imgEffect>
                  </a14:imgLayer>
                </a14:imgProps>
              </a:ext>
            </a:extLst>
          </a:blip>
          <a:stretch>
            <a:fillRect/>
          </a:stretch>
        </p:blipFill>
        <p:spPr>
          <a:xfrm flipV="1">
            <a:off x="308151" y="5247100"/>
            <a:ext cx="2219009" cy="1310454"/>
          </a:xfrm>
          <a:prstGeom prst="rect">
            <a:avLst/>
          </a:prstGeom>
          <a:effectLst>
            <a:softEdge rad="127000"/>
          </a:effectLst>
        </p:spPr>
      </p:pic>
      <p:sp>
        <p:nvSpPr>
          <p:cNvPr id="5" name="TextBox 4">
            <a:extLst>
              <a:ext uri="{FF2B5EF4-FFF2-40B4-BE49-F238E27FC236}">
                <a16:creationId xmlns="" xmlns:a16="http://schemas.microsoft.com/office/drawing/2014/main" id="{4BA740E3-6299-46E7-B9F3-429540743B3F}"/>
              </a:ext>
            </a:extLst>
          </p:cNvPr>
          <p:cNvSpPr txBox="1"/>
          <p:nvPr/>
        </p:nvSpPr>
        <p:spPr>
          <a:xfrm>
            <a:off x="196360" y="104679"/>
            <a:ext cx="10324110" cy="1307537"/>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bg-BG" sz="2800" b="1" dirty="0" smtClean="0">
                <a:solidFill>
                  <a:prstClr val="black"/>
                </a:solidFill>
                <a:latin typeface="Times New Roman" panose="02020603050405020304" pitchFamily="18" charset="0"/>
                <a:cs typeface="Times New Roman" panose="02020603050405020304" pitchFamily="18" charset="0"/>
              </a:rPr>
              <a:t>СЪХРАНЕНИЕТО НА ВЗРИВНИ ВЕЩЕСТВА И БОЕПРИПАСИ – КЛЮЧОВ ФАКТОР ЗА БЕЗОПАСНОСТ</a:t>
            </a:r>
            <a:endPar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 xmlns:a16="http://schemas.microsoft.com/office/drawing/2014/main" id="{38AEA17C-2568-436E-8AC3-C887AC142FF6}"/>
              </a:ext>
            </a:extLst>
          </p:cNvPr>
          <p:cNvSpPr txBox="1"/>
          <p:nvPr/>
        </p:nvSpPr>
        <p:spPr>
          <a:xfrm>
            <a:off x="652210" y="1704073"/>
            <a:ext cx="9276064" cy="570156"/>
          </a:xfrm>
          <a:prstGeom prst="rect">
            <a:avLst/>
          </a:prstGeom>
          <a:noFill/>
        </p:spPr>
        <p:txBody>
          <a:bodyPr wrap="square">
            <a:spAutoFit/>
          </a:bodyPr>
          <a:lstStyle/>
          <a:p>
            <a:pPr marL="1080135" marR="1080135" lvl="0" indent="0" defTabSz="914400" rtl="0" eaLnBrk="1" fontAlgn="auto" latinLnBrk="0" hangingPunct="1">
              <a:lnSpc>
                <a:spcPct val="115000"/>
              </a:lnSpc>
              <a:spcBef>
                <a:spcPts val="0"/>
              </a:spcBef>
              <a:spcAft>
                <a:spcPts val="0"/>
              </a:spcAft>
              <a:buClrTx/>
              <a:buSzTx/>
              <a:buFontTx/>
              <a:buNone/>
              <a:tabLst/>
              <a:defRPr/>
            </a:pPr>
            <a:r>
              <a:rPr kumimoji="0" lang="bg-BG" sz="2700" b="0" i="1"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Добринка Антонова, </a:t>
            </a:r>
            <a:r>
              <a:rPr kumimoji="0" lang="bg-BG" sz="2700" b="0" i="1"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Методи</a:t>
            </a:r>
            <a:r>
              <a:rPr kumimoji="0" lang="bg-BG" sz="2700" b="0" i="1" u="none" strike="noStrike" kern="1200" cap="none" spc="0" normalizeH="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Младенов</a:t>
            </a:r>
            <a:endParaRPr kumimoji="0" lang="en-US" sz="2700" b="0" i="1"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1">
            <a:extLst>
              <a:ext uri="{FF2B5EF4-FFF2-40B4-BE49-F238E27FC236}">
                <a16:creationId xmlns="" xmlns:a16="http://schemas.microsoft.com/office/drawing/2014/main" id="{CAF9215F-849B-447B-BE00-2A0052043B5A}"/>
              </a:ext>
            </a:extLst>
          </p:cNvPr>
          <p:cNvPicPr/>
          <p:nvPr/>
        </p:nvPicPr>
        <p:blipFill>
          <a:blip r:embed="rId5"/>
          <a:stretch>
            <a:fillRect/>
          </a:stretch>
        </p:blipFill>
        <p:spPr bwMode="auto">
          <a:xfrm>
            <a:off x="10520470" y="67544"/>
            <a:ext cx="1543343" cy="1927274"/>
          </a:xfrm>
          <a:prstGeom prst="rect">
            <a:avLst/>
          </a:prstGeom>
        </p:spPr>
      </p:pic>
      <p:sp>
        <p:nvSpPr>
          <p:cNvPr id="2" name="TextBox 1">
            <a:extLst>
              <a:ext uri="{FF2B5EF4-FFF2-40B4-BE49-F238E27FC236}">
                <a16:creationId xmlns="" xmlns:a16="http://schemas.microsoft.com/office/drawing/2014/main" id="{460A5761-F3D4-4FEE-8258-DF0878F68316}"/>
              </a:ext>
            </a:extLst>
          </p:cNvPr>
          <p:cNvSpPr txBox="1"/>
          <p:nvPr/>
        </p:nvSpPr>
        <p:spPr>
          <a:xfrm>
            <a:off x="652210" y="2378474"/>
            <a:ext cx="9868260" cy="553998"/>
          </a:xfrm>
          <a:prstGeom prst="rect">
            <a:avLst/>
          </a:prstGeom>
          <a:noFill/>
        </p:spPr>
        <p:txBody>
          <a:bodyPr wrap="square" rtlCol="0">
            <a:spAutoFit/>
          </a:bodyPr>
          <a:lstStyle/>
          <a:p>
            <a:r>
              <a:rPr lang="bg-BG" sz="2900" dirty="0" err="1">
                <a:latin typeface="Times New Roman" panose="02020603050405020304" pitchFamily="18" charset="0"/>
                <a:cs typeface="Times New Roman" panose="02020603050405020304" pitchFamily="18" charset="0"/>
              </a:rPr>
              <a:t>Химикотехнологичен</a:t>
            </a:r>
            <a:r>
              <a:rPr lang="bg-BG" sz="2900" dirty="0">
                <a:latin typeface="Times New Roman" panose="02020603050405020304" pitchFamily="18" charset="0"/>
                <a:cs typeface="Times New Roman" panose="02020603050405020304" pitchFamily="18" charset="0"/>
              </a:rPr>
              <a:t> и металургичен университет - София</a:t>
            </a:r>
            <a:endParaRPr lang="en-US" sz="2900" dirty="0">
              <a:latin typeface="Times New Roman" panose="02020603050405020304" pitchFamily="18" charset="0"/>
              <a:cs typeface="Times New Roman" panose="02020603050405020304" pitchFamily="18" charset="0"/>
            </a:endParaRPr>
          </a:p>
        </p:txBody>
      </p:sp>
      <p:pic>
        <p:nvPicPr>
          <p:cNvPr id="9" name="Picture 8">
            <a:extLst>
              <a:ext uri="{FF2B5EF4-FFF2-40B4-BE49-F238E27FC236}">
                <a16:creationId xmlns="" xmlns:a16="http://schemas.microsoft.com/office/drawing/2014/main" id="{293DFD4B-37A3-4562-A082-4982316D2E98}"/>
              </a:ext>
            </a:extLst>
          </p:cNvPr>
          <p:cNvPicPr>
            <a:picLocks noChangeAspect="1"/>
          </p:cNvPicPr>
          <p:nvPr/>
        </p:nvPicPr>
        <p:blipFill>
          <a:blip r:embed="rId6"/>
          <a:stretch>
            <a:fillRect/>
          </a:stretch>
        </p:blipFill>
        <p:spPr>
          <a:xfrm>
            <a:off x="652210" y="3886023"/>
            <a:ext cx="2086986" cy="1361078"/>
          </a:xfrm>
          <a:prstGeom prst="rect">
            <a:avLst/>
          </a:prstGeom>
          <a:effectLst>
            <a:softEdge rad="127000"/>
          </a:effectLst>
        </p:spPr>
      </p:pic>
      <p:pic>
        <p:nvPicPr>
          <p:cNvPr id="3075"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88221" y="2932472"/>
            <a:ext cx="9275592" cy="3925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5101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9DF5C070-D2AF-4384-B506-7D9D1508EDDB}"/>
              </a:ext>
            </a:extLst>
          </p:cNvPr>
          <p:cNvSpPr txBox="1"/>
          <p:nvPr/>
        </p:nvSpPr>
        <p:spPr>
          <a:xfrm>
            <a:off x="412798" y="369027"/>
            <a:ext cx="11366403" cy="6186309"/>
          </a:xfrm>
          <a:prstGeom prst="rect">
            <a:avLst/>
          </a:prstGeom>
          <a:noFill/>
        </p:spPr>
        <p:txBody>
          <a:bodyPr wrap="square">
            <a:spAutoFit/>
          </a:bodyPr>
          <a:lstStyle/>
          <a:p>
            <a:pPr algn="just">
              <a:lnSpc>
                <a:spcPct val="150000"/>
              </a:lnSpc>
            </a:pPr>
            <a:r>
              <a:rPr lang="bg-BG"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bg-BG" sz="2400" i="1" dirty="0" smtClean="0">
                <a:effectLst/>
                <a:latin typeface="Times New Roman" panose="02020603050405020304" pitchFamily="18" charset="0"/>
                <a:ea typeface="Calibri" panose="020F0502020204030204" pitchFamily="34" charset="0"/>
                <a:cs typeface="Times New Roman" panose="02020603050405020304" pitchFamily="18" charset="0"/>
              </a:rPr>
              <a:t>Правилното съхранение на взривни вещества е критичен елемент за индустриалната и национална безопасност, изискващ строги инженерни мерки, контрол на микроклимата и разделяне на компонентите. Безопасното съхранение и управление е свързано със задълбочено разбиране на тяхната физикохимична стабилност. То е комплекс  от задачи  свързани с правилното съхранение, методите, периодичните изследвания за химичната устойчивост и балистични показатели на взривните вещества и зарядите изработени от тях. Включва продължително запазване на техните характеристики, спазвайки технологичните изисквания за съхранение, безопасното им използване, както навременното им отстраняване и унищожаване. Чрез тестовете</a:t>
            </a:r>
            <a:r>
              <a:rPr lang="bg-BG" sz="2400" i="1" dirty="0">
                <a:latin typeface="Times New Roman" panose="02020603050405020304" pitchFamily="18" charset="0"/>
                <a:ea typeface="Calibri" panose="020F0502020204030204" pitchFamily="34" charset="0"/>
                <a:cs typeface="Times New Roman" panose="02020603050405020304" pitchFamily="18" charset="0"/>
              </a:rPr>
              <a:t> </a:t>
            </a:r>
            <a:r>
              <a:rPr lang="bg-BG" sz="2400" i="1" dirty="0" smtClean="0">
                <a:latin typeface="Times New Roman" panose="02020603050405020304" pitchFamily="18" charset="0"/>
                <a:ea typeface="Calibri" panose="020F0502020204030204" pitchFamily="34" charset="0"/>
                <a:cs typeface="Times New Roman" panose="02020603050405020304" pitchFamily="18" charset="0"/>
              </a:rPr>
              <a:t>за химическа стабилност, могат да бъде прогнозирана тяхната експлоатационна годност. </a:t>
            </a:r>
            <a:r>
              <a:rPr lang="bg-BG" sz="2400" i="1"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bg-BG" sz="2400" i="1"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46255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ctrTitle"/>
          </p:nvPr>
        </p:nvSpPr>
        <p:spPr>
          <a:xfrm>
            <a:off x="809897" y="705393"/>
            <a:ext cx="10489474" cy="5329647"/>
          </a:xfrm>
        </p:spPr>
        <p:txBody>
          <a:bodyPr>
            <a:noAutofit/>
          </a:bodyPr>
          <a:lstStyle/>
          <a:p>
            <a:pPr algn="just">
              <a:lnSpc>
                <a:spcPct val="150000"/>
              </a:lnSpc>
            </a:pPr>
            <a:r>
              <a:rPr lang="bg-BG" sz="2400" i="1" dirty="0" smtClean="0">
                <a:latin typeface="Times New Roman" panose="02020603050405020304" pitchFamily="18" charset="0"/>
                <a:cs typeface="Times New Roman" panose="02020603050405020304" pitchFamily="18" charset="0"/>
              </a:rPr>
              <a:t>Важна част от съхранението на взривни вещества и боеприпаси е осигуряването на оптимални условия за съхранение, запазващи техните функционални характеристики. В процеса на продължително съхранение протичат процеси на стареене, които могат да доведат до повишаване риска от </a:t>
            </a:r>
            <a:r>
              <a:rPr lang="bg-BG" sz="2400" i="1" dirty="0" err="1" smtClean="0">
                <a:latin typeface="Times New Roman" panose="02020603050405020304" pitchFamily="18" charset="0"/>
                <a:cs typeface="Times New Roman" panose="02020603050405020304" pitchFamily="18" charset="0"/>
              </a:rPr>
              <a:t>самоускоряващо</a:t>
            </a:r>
            <a:r>
              <a:rPr lang="bg-BG" sz="2400" i="1" dirty="0" smtClean="0">
                <a:latin typeface="Times New Roman" panose="02020603050405020304" pitchFamily="18" charset="0"/>
                <a:cs typeface="Times New Roman" panose="02020603050405020304" pitchFamily="18" charset="0"/>
              </a:rPr>
              <a:t> се разлагане, самозапалване и детонация. Сред най-характерните процеси повлияващи стабилността са – </a:t>
            </a:r>
            <a:r>
              <a:rPr lang="bg-BG" sz="2400" i="1" dirty="0" err="1" smtClean="0">
                <a:latin typeface="Times New Roman" panose="02020603050405020304" pitchFamily="18" charset="0"/>
                <a:cs typeface="Times New Roman" panose="02020603050405020304" pitchFamily="18" charset="0"/>
              </a:rPr>
              <a:t>ексудация</a:t>
            </a:r>
            <a:r>
              <a:rPr lang="bg-BG" sz="2400" i="1" dirty="0" smtClean="0">
                <a:latin typeface="Times New Roman" panose="02020603050405020304" pitchFamily="18" charset="0"/>
                <a:cs typeface="Times New Roman" panose="02020603050405020304" pitchFamily="18" charset="0"/>
              </a:rPr>
              <a:t> на течните компоненти, слепване на барутните зърна, стратификация на състава, загуба на летливи вещества, както и намаляване ефективността на стабилизаторите.</a:t>
            </a:r>
            <a:endParaRPr lang="bg-BG" sz="2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58821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ctrTitle"/>
          </p:nvPr>
        </p:nvSpPr>
        <p:spPr>
          <a:xfrm>
            <a:off x="472966" y="1765738"/>
            <a:ext cx="10826405" cy="2459422"/>
          </a:xfrm>
        </p:spPr>
        <p:txBody>
          <a:bodyPr>
            <a:noAutofit/>
          </a:bodyPr>
          <a:lstStyle/>
          <a:p>
            <a:pPr algn="just">
              <a:lnSpc>
                <a:spcPct val="150000"/>
              </a:lnSpc>
            </a:pPr>
            <a:r>
              <a:rPr lang="bg-BG" sz="2400" i="1" dirty="0" smtClean="0">
                <a:latin typeface="Times New Roman" panose="02020603050405020304" pitchFamily="18" charset="0"/>
                <a:cs typeface="Times New Roman" panose="02020603050405020304" pitchFamily="18" charset="0"/>
              </a:rPr>
              <a:t>Фактори влияещи на стабилността на взривните вещества  са условията на околната среда, повишената температура и влажност, вентилацията,</a:t>
            </a:r>
            <a:r>
              <a:rPr lang="bg-BG" sz="2400" i="1" dirty="0">
                <a:latin typeface="Times New Roman" panose="02020603050405020304" pitchFamily="18" charset="0"/>
                <a:cs typeface="Times New Roman" panose="02020603050405020304" pitchFamily="18" charset="0"/>
              </a:rPr>
              <a:t> </a:t>
            </a:r>
            <a:r>
              <a:rPr lang="bg-BG" sz="2400" i="1" dirty="0" smtClean="0">
                <a:latin typeface="Times New Roman" panose="02020603050405020304" pitchFamily="18" charset="0"/>
                <a:cs typeface="Times New Roman" panose="02020603050405020304" pitchFamily="18" charset="0"/>
              </a:rPr>
              <a:t>механичните въздействия.</a:t>
            </a:r>
            <a:endParaRPr lang="bg-BG" sz="2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80359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ctrTitle"/>
          </p:nvPr>
        </p:nvSpPr>
        <p:spPr>
          <a:xfrm>
            <a:off x="809897" y="1227909"/>
            <a:ext cx="10489474" cy="4807131"/>
          </a:xfrm>
        </p:spPr>
        <p:txBody>
          <a:bodyPr>
            <a:noAutofit/>
          </a:bodyPr>
          <a:lstStyle/>
          <a:p>
            <a:pPr algn="just">
              <a:lnSpc>
                <a:spcPct val="150000"/>
              </a:lnSpc>
            </a:pPr>
            <a:r>
              <a:rPr lang="bg-BG" sz="2400" i="1" dirty="0" smtClean="0">
                <a:latin typeface="Times New Roman" panose="02020603050405020304" pitchFamily="18" charset="0"/>
                <a:cs typeface="Times New Roman" panose="02020603050405020304" pitchFamily="18" charset="0"/>
              </a:rPr>
              <a:t>Съхраняването трябва да е организирано, така че да осигурява максимална безопасност при приемане, манипулация и издаване, както и строга отчетност на съхраняваните </a:t>
            </a:r>
            <a:r>
              <a:rPr lang="bg-BG" sz="2400" i="1" dirty="0" err="1" smtClean="0">
                <a:latin typeface="Times New Roman" panose="02020603050405020304" pitchFamily="18" charset="0"/>
                <a:cs typeface="Times New Roman" panose="02020603050405020304" pitchFamily="18" charset="0"/>
              </a:rPr>
              <a:t>материли</a:t>
            </a:r>
            <a:r>
              <a:rPr lang="bg-BG" sz="2400" i="1" dirty="0" smtClean="0">
                <a:latin typeface="Times New Roman" panose="02020603050405020304" pitchFamily="18" charset="0"/>
                <a:cs typeface="Times New Roman" panose="02020603050405020304" pitchFamily="18" charset="0"/>
              </a:rPr>
              <a:t>.</a:t>
            </a:r>
            <a:endParaRPr lang="bg-BG" sz="2400" i="1" dirty="0">
              <a:latin typeface="Times New Roman" panose="02020603050405020304" pitchFamily="18" charset="0"/>
              <a:cs typeface="Times New Roman" panose="02020603050405020304" pitchFamily="18"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942" y="204952"/>
            <a:ext cx="7303181" cy="40976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80359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ctrTitle"/>
          </p:nvPr>
        </p:nvSpPr>
        <p:spPr>
          <a:xfrm>
            <a:off x="809897" y="705393"/>
            <a:ext cx="10489474" cy="5329647"/>
          </a:xfrm>
        </p:spPr>
        <p:txBody>
          <a:bodyPr>
            <a:noAutofit/>
          </a:bodyPr>
          <a:lstStyle/>
          <a:p>
            <a:pPr algn="just">
              <a:lnSpc>
                <a:spcPct val="150000"/>
              </a:lnSpc>
            </a:pPr>
            <a:r>
              <a:rPr lang="bg-BG" sz="2400" i="1" dirty="0" smtClean="0">
                <a:latin typeface="Times New Roman" panose="02020603050405020304" pitchFamily="18" charset="0"/>
                <a:cs typeface="Times New Roman" panose="02020603050405020304" pitchFamily="18" charset="0"/>
              </a:rPr>
              <a:t>Складовите сгради се строят съгласно изискванията на Наредба № РД – 02-20-1/19.01.2017г. за планиране, проектиране и строежи, предназначени за производство, съхранение и търговия на оръжия, боеприпаси, взривни вещества и пиротехнически изделия.</a:t>
            </a:r>
            <a:r>
              <a:rPr lang="bg-BG" sz="2400" i="1" dirty="0">
                <a:latin typeface="Times New Roman" panose="02020603050405020304" pitchFamily="18" charset="0"/>
                <a:cs typeface="Times New Roman" panose="02020603050405020304" pitchFamily="18" charset="0"/>
              </a:rPr>
              <a:t> </a:t>
            </a:r>
            <a:r>
              <a:rPr lang="bg-BG" sz="2400" i="1" dirty="0" smtClean="0">
                <a:latin typeface="Times New Roman" panose="02020603050405020304" pitchFamily="18" charset="0"/>
                <a:cs typeface="Times New Roman" panose="02020603050405020304" pitchFamily="18" charset="0"/>
              </a:rPr>
              <a:t>До всеки склад трябва да има път, добре обезопасен в зависимост от терена. Защитните съоръжения срещу разпространяване на взрив от сградите се проектират като земен насип или когато е подходящо, водно съоръжение за намаляване енергията на взрива. Земният насип се изгражда от пластични или </a:t>
            </a:r>
            <a:r>
              <a:rPr lang="bg-BG" sz="2400" i="1" dirty="0" err="1" smtClean="0">
                <a:latin typeface="Times New Roman" panose="02020603050405020304" pitchFamily="18" charset="0"/>
                <a:cs typeface="Times New Roman" panose="02020603050405020304" pitchFamily="18" charset="0"/>
              </a:rPr>
              <a:t>сипещи</a:t>
            </a:r>
            <a:r>
              <a:rPr lang="bg-BG" sz="2400" i="1" dirty="0" smtClean="0">
                <a:latin typeface="Times New Roman" panose="02020603050405020304" pitchFamily="18" charset="0"/>
                <a:cs typeface="Times New Roman" panose="02020603050405020304" pitchFamily="18" charset="0"/>
              </a:rPr>
              <a:t> се материали, като се забранява използването на камъни, чакъл и </a:t>
            </a:r>
            <a:r>
              <a:rPr lang="bg-BG" sz="2400" i="1" dirty="0" err="1" smtClean="0">
                <a:latin typeface="Times New Roman" panose="02020603050405020304" pitchFamily="18" charset="0"/>
                <a:cs typeface="Times New Roman" panose="02020603050405020304" pitchFamily="18" charset="0"/>
              </a:rPr>
              <a:t>горими</a:t>
            </a:r>
            <a:r>
              <a:rPr lang="bg-BG" sz="2400" i="1" dirty="0" smtClean="0">
                <a:latin typeface="Times New Roman" panose="02020603050405020304" pitchFamily="18" charset="0"/>
                <a:cs typeface="Times New Roman" panose="02020603050405020304" pitchFamily="18" charset="0"/>
              </a:rPr>
              <a:t> материали</a:t>
            </a:r>
            <a:endParaRPr lang="bg-BG" sz="2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2417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ctrTitle"/>
          </p:nvPr>
        </p:nvSpPr>
        <p:spPr>
          <a:xfrm>
            <a:off x="809897" y="705393"/>
            <a:ext cx="10489474" cy="5329647"/>
          </a:xfrm>
        </p:spPr>
        <p:txBody>
          <a:bodyPr>
            <a:noAutofit/>
          </a:bodyPr>
          <a:lstStyle/>
          <a:p>
            <a:pPr algn="just">
              <a:lnSpc>
                <a:spcPct val="150000"/>
              </a:lnSpc>
            </a:pPr>
            <a:endParaRPr lang="bg-BG" sz="2400" i="1" dirty="0">
              <a:latin typeface="Times New Roman" panose="02020603050405020304" pitchFamily="18" charset="0"/>
              <a:cs typeface="Times New Roman" panose="02020603050405020304" pitchFamily="18" charset="0"/>
            </a:endParaRP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807" y="725214"/>
            <a:ext cx="10515600" cy="53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95196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ctrTitle"/>
          </p:nvPr>
        </p:nvSpPr>
        <p:spPr>
          <a:xfrm>
            <a:off x="809897" y="0"/>
            <a:ext cx="10489474" cy="6716109"/>
          </a:xfrm>
        </p:spPr>
        <p:txBody>
          <a:bodyPr>
            <a:noAutofit/>
          </a:bodyPr>
          <a:lstStyle/>
          <a:p>
            <a:pPr algn="just">
              <a:lnSpc>
                <a:spcPct val="150000"/>
              </a:lnSpc>
            </a:pPr>
            <a:r>
              <a:rPr lang="bg-BG" sz="2400" i="1" dirty="0" smtClean="0">
                <a:latin typeface="Times New Roman" panose="02020603050405020304" pitchFamily="18" charset="0"/>
                <a:cs typeface="Times New Roman" panose="02020603050405020304" pitchFamily="18" charset="0"/>
              </a:rPr>
              <a:t>Забранява се, товарене на боеприпаси в транспортни средства над установените за тях норми за товароподемност. Скоростта на движение при превозване на боеприпаси на територията на базата на автомобилния транспорт, не трябва да бъде по-голяма от 30 км/ч.  Взривните вещества и средства за взривяване  и готова продукция се складират на фигури върху пода, дървени скари или стелажи. Сандъците със съхранявана продукция трябва да бъдат здрави и наредени с капаците нагоре и стабилно закрепени. Не се допуска нареждането на височина, при която натоварването на един квадратен метър от пода на хранилището превишава допустимото количество или не осигурява запазването здравината на долните редове сандъци.</a:t>
            </a:r>
            <a:endParaRPr lang="bg-BG" sz="2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37627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121CB661-DD77-494C-B7F2-32FC867EF0EE}"/>
              </a:ext>
            </a:extLst>
          </p:cNvPr>
          <p:cNvSpPr txBox="1"/>
          <p:nvPr/>
        </p:nvSpPr>
        <p:spPr>
          <a:xfrm>
            <a:off x="300109" y="761946"/>
            <a:ext cx="11591779" cy="4524315"/>
          </a:xfrm>
          <a:prstGeom prst="rect">
            <a:avLst/>
          </a:prstGeom>
          <a:noFill/>
        </p:spPr>
        <p:txBody>
          <a:bodyPr wrap="square">
            <a:spAutoFit/>
          </a:bodyPr>
          <a:lstStyle/>
          <a:p>
            <a:pPr marL="0" marR="0" algn="just">
              <a:lnSpc>
                <a:spcPct val="150000"/>
              </a:lnSpc>
              <a:spcBef>
                <a:spcPts val="1200"/>
              </a:spcBef>
              <a:spcAft>
                <a:spcPts val="1000"/>
              </a:spcAft>
            </a:pPr>
            <a:r>
              <a:rPr lang="bg-BG" sz="2400" i="1" dirty="0" smtClean="0">
                <a:latin typeface="Times New Roman" panose="02020603050405020304" pitchFamily="18" charset="0"/>
                <a:ea typeface="Calibri" panose="020F0502020204030204" pitchFamily="34" charset="0"/>
                <a:cs typeface="Times New Roman" panose="02020603050405020304" pitchFamily="18" charset="0"/>
              </a:rPr>
              <a:t>Бездимните барути и зарядите в торбички се съхраняват в херметична опаковка в тухлени складове с леки покриви. Тротил и други взривни вещества и състави, допълнителни детонатори и </a:t>
            </a:r>
            <a:r>
              <a:rPr lang="bg-BG" sz="2400" i="1" dirty="0" err="1" smtClean="0">
                <a:latin typeface="Times New Roman" panose="02020603050405020304" pitchFamily="18" charset="0"/>
                <a:ea typeface="Calibri" panose="020F0502020204030204" pitchFamily="34" charset="0"/>
                <a:cs typeface="Times New Roman" panose="02020603050405020304" pitchFamily="18" charset="0"/>
              </a:rPr>
              <a:t>разривни</a:t>
            </a:r>
            <a:r>
              <a:rPr lang="bg-BG" sz="2400" i="1" dirty="0" smtClean="0">
                <a:latin typeface="Times New Roman" panose="02020603050405020304" pitchFamily="18" charset="0"/>
                <a:ea typeface="Calibri" panose="020F0502020204030204" pitchFamily="34" charset="0"/>
                <a:cs typeface="Times New Roman" panose="02020603050405020304" pitchFamily="18" charset="0"/>
              </a:rPr>
              <a:t> заряди се съхраняват в пломбирана опаковка, в отделни сандъци. Сградите се осигуряват със сигнално-охранителна и </a:t>
            </a:r>
            <a:r>
              <a:rPr lang="bg-BG" sz="2400" i="1" dirty="0" err="1" smtClean="0">
                <a:latin typeface="Times New Roman" panose="02020603050405020304" pitchFamily="18" charset="0"/>
                <a:ea typeface="Calibri" panose="020F0502020204030204" pitchFamily="34" charset="0"/>
                <a:cs typeface="Times New Roman" panose="02020603050405020304" pitchFamily="18" charset="0"/>
              </a:rPr>
              <a:t>пожароизвестителна</a:t>
            </a:r>
            <a:r>
              <a:rPr lang="bg-BG" sz="2400" i="1" dirty="0" smtClean="0">
                <a:latin typeface="Times New Roman" panose="02020603050405020304" pitchFamily="18" charset="0"/>
                <a:ea typeface="Calibri" panose="020F0502020204030204" pitchFamily="34" charset="0"/>
                <a:cs typeface="Times New Roman" panose="02020603050405020304" pitchFamily="18" charset="0"/>
              </a:rPr>
              <a:t> техника и система за физическа охрана. Задължително на лицата съгласно чл.2 от Наредба №</a:t>
            </a:r>
            <a:r>
              <a:rPr lang="en-US" sz="2400" i="1" dirty="0">
                <a:latin typeface="Times New Roman" panose="02020603050405020304" pitchFamily="18" charset="0"/>
                <a:ea typeface="Calibri" panose="020F0502020204030204" pitchFamily="34" charset="0"/>
                <a:cs typeface="Times New Roman" panose="02020603050405020304" pitchFamily="18" charset="0"/>
              </a:rPr>
              <a:t> </a:t>
            </a:r>
            <a:r>
              <a:rPr lang="en-US" sz="2400" i="1" dirty="0" smtClean="0">
                <a:latin typeface="Times New Roman" panose="02020603050405020304" pitchFamily="18" charset="0"/>
                <a:ea typeface="Calibri" panose="020F0502020204030204" pitchFamily="34" charset="0"/>
                <a:cs typeface="Times New Roman" panose="02020603050405020304" pitchFamily="18" charset="0"/>
              </a:rPr>
              <a:t>I</a:t>
            </a:r>
            <a:r>
              <a:rPr lang="bg-BG" sz="2400" i="1" dirty="0" smtClean="0">
                <a:latin typeface="Times New Roman" panose="02020603050405020304" pitchFamily="18" charset="0"/>
                <a:ea typeface="Calibri" panose="020F0502020204030204" pitchFamily="34" charset="0"/>
                <a:cs typeface="Times New Roman" panose="02020603050405020304" pitchFamily="18" charset="0"/>
              </a:rPr>
              <a:t>з- 575 на МВР от 2 март 2011г. се провежда обучение за безопасна работа. На лицата работещи в сградата се провежда ежедневен инструктаж.</a:t>
            </a:r>
            <a:endParaRPr lang="bg-BG"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 xmlns:a16="http://schemas.microsoft.com/office/drawing/2014/main" id="{2DFF08C8-16A6-48E6-A53F-B1186AED345E}"/>
              </a:ext>
            </a:extLst>
          </p:cNvPr>
          <p:cNvSpPr txBox="1"/>
          <p:nvPr/>
        </p:nvSpPr>
        <p:spPr>
          <a:xfrm>
            <a:off x="300110" y="3223236"/>
            <a:ext cx="11591778" cy="461665"/>
          </a:xfrm>
          <a:prstGeom prst="rect">
            <a:avLst/>
          </a:prstGeom>
          <a:noFill/>
        </p:spPr>
        <p:txBody>
          <a:bodyPr wrap="square">
            <a:spAutoFit/>
          </a:bodyPr>
          <a:lstStyle/>
          <a:p>
            <a:pPr algn="just">
              <a:spcBef>
                <a:spcPts val="1200"/>
              </a:spcBef>
              <a:spcAft>
                <a:spcPts val="1000"/>
              </a:spcAft>
            </a:pPr>
            <a:r>
              <a:rPr lang="bg-BG" sz="2400"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bg-BG"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9218" name="Picture 2" descr="Военни дървени сандъци гр. Плевен Идеален център • OLX.b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70366" y="4745421"/>
            <a:ext cx="2921522" cy="1939159"/>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4" descr="SOLID Pac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bg-BG"/>
          </a:p>
        </p:txBody>
      </p:sp>
      <p:pic>
        <p:nvPicPr>
          <p:cNvPr id="922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33697" y="5235466"/>
            <a:ext cx="2874141" cy="140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H:\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5575" y="5235466"/>
            <a:ext cx="2508797" cy="1409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54546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ctrTitle"/>
          </p:nvPr>
        </p:nvSpPr>
        <p:spPr>
          <a:xfrm>
            <a:off x="809897" y="204953"/>
            <a:ext cx="10489474" cy="6227378"/>
          </a:xfrm>
        </p:spPr>
        <p:txBody>
          <a:bodyPr>
            <a:noAutofit/>
          </a:bodyPr>
          <a:lstStyle/>
          <a:p>
            <a:pPr algn="just">
              <a:lnSpc>
                <a:spcPct val="150000"/>
              </a:lnSpc>
            </a:pPr>
            <a:r>
              <a:rPr lang="bg-BG" sz="2400" i="1" dirty="0" smtClean="0">
                <a:latin typeface="Times New Roman" panose="02020603050405020304" pitchFamily="18" charset="0"/>
                <a:cs typeface="Times New Roman" panose="02020603050405020304" pitchFamily="18" charset="0"/>
              </a:rPr>
              <a:t>Нормативни изисквания за температура и влажност – изискванията за микроклимата в складовете за взривни вещества и заряди са регламентирани в държавните технически спецификации, уставите за логистично осигуряване и международните стандарти на НАТО, </a:t>
            </a:r>
            <a:r>
              <a:rPr lang="en-US" sz="2400" i="1" dirty="0" smtClean="0">
                <a:latin typeface="Times New Roman" panose="02020603050405020304" pitchFamily="18" charset="0"/>
                <a:cs typeface="Times New Roman" panose="02020603050405020304" pitchFamily="18" charset="0"/>
              </a:rPr>
              <a:t>STANAG 4440 -AASTP-1</a:t>
            </a:r>
            <a:r>
              <a:rPr lang="bg-BG" sz="2400" i="1" dirty="0" smtClean="0">
                <a:latin typeface="Times New Roman" panose="02020603050405020304" pitchFamily="18" charset="0"/>
                <a:cs typeface="Times New Roman" panose="02020603050405020304" pitchFamily="18" charset="0"/>
              </a:rPr>
              <a:t>. Оптимален диапазон на температурата е между +10° С и 20° С. Максимално допустимата температура в помещенията не трябва да превишава +30° С за продължителен период от време.</a:t>
            </a:r>
            <a:endParaRPr lang="bg-BG" sz="2400" i="1" dirty="0">
              <a:latin typeface="Times New Roman" panose="02020603050405020304" pitchFamily="18" charset="0"/>
              <a:cs typeface="Times New Roman" panose="02020603050405020304" pitchFamily="18" charset="0"/>
            </a:endParaRPr>
          </a:p>
        </p:txBody>
      </p:sp>
      <p:pic>
        <p:nvPicPr>
          <p:cNvPr id="8194" name="Picture 2" descr="C:\Users\Account\Downloads\istockphoto-1468162440-612x6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8276" y="157656"/>
            <a:ext cx="6240412" cy="22071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23459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84BDAC49-C11D-44B1-A319-5B152DA42EA7}"/>
              </a:ext>
            </a:extLst>
          </p:cNvPr>
          <p:cNvSpPr txBox="1"/>
          <p:nvPr/>
        </p:nvSpPr>
        <p:spPr>
          <a:xfrm>
            <a:off x="0" y="-29749"/>
            <a:ext cx="12192000" cy="4524315"/>
          </a:xfrm>
          <a:prstGeom prst="rect">
            <a:avLst/>
          </a:prstGeom>
          <a:noFill/>
        </p:spPr>
        <p:txBody>
          <a:bodyPr wrap="square" rtlCol="0">
            <a:spAutoFit/>
          </a:bodyPr>
          <a:lstStyle/>
          <a:p>
            <a:pPr>
              <a:lnSpc>
                <a:spcPct val="150000"/>
              </a:lnSpc>
            </a:pPr>
            <a:r>
              <a:rPr lang="bg-BG" sz="2400" i="1" dirty="0" smtClean="0">
                <a:latin typeface="Times New Roman" panose="02020603050405020304" pitchFamily="18" charset="0"/>
                <a:cs typeface="Times New Roman" panose="02020603050405020304" pitchFamily="18" charset="0"/>
              </a:rPr>
              <a:t>Минимално допустимата температура може да бъде до + 5 °С. Не е желателно замръзване за пластмасовите и каучуковите уплътнения на капсулите и управляемите ракети, тъй като те стават крехки и губят херметичност. Относителната влажност на въздуха в склада трябва да се поддържа под 60%. Влажност над 65%, води до </a:t>
            </a:r>
            <a:r>
              <a:rPr lang="bg-BG" sz="2400" i="1" dirty="0" err="1" smtClean="0">
                <a:latin typeface="Times New Roman" panose="02020603050405020304" pitchFamily="18" charset="0"/>
                <a:cs typeface="Times New Roman" panose="02020603050405020304" pitchFamily="18" charset="0"/>
              </a:rPr>
              <a:t>конденз</a:t>
            </a:r>
            <a:r>
              <a:rPr lang="bg-BG" sz="2400" i="1" dirty="0" smtClean="0">
                <a:latin typeface="Times New Roman" panose="02020603050405020304" pitchFamily="18" charset="0"/>
                <a:cs typeface="Times New Roman" panose="02020603050405020304" pitchFamily="18" charset="0"/>
              </a:rPr>
              <a:t> и задейства процеси на хидролиза в метателните заряди, намалявайки тяхната начална скорост при изстрел. Задължително в складовете има </a:t>
            </a:r>
            <a:r>
              <a:rPr lang="bg-BG" sz="2400" i="1" dirty="0" err="1" smtClean="0">
                <a:latin typeface="Times New Roman" panose="02020603050405020304" pitchFamily="18" charset="0"/>
                <a:cs typeface="Times New Roman" panose="02020603050405020304" pitchFamily="18" charset="0"/>
              </a:rPr>
              <a:t>искробезопасна</a:t>
            </a:r>
            <a:r>
              <a:rPr lang="bg-BG" sz="2400" i="1" dirty="0" smtClean="0">
                <a:latin typeface="Times New Roman" panose="02020603050405020304" pitchFamily="18" charset="0"/>
                <a:cs typeface="Times New Roman" panose="02020603050405020304" pitchFamily="18" charset="0"/>
              </a:rPr>
              <a:t> вентилация </a:t>
            </a:r>
            <a:r>
              <a:rPr lang="en-US" sz="2400" i="1" dirty="0" smtClean="0">
                <a:latin typeface="Times New Roman" panose="02020603050405020304" pitchFamily="18" charset="0"/>
                <a:cs typeface="Times New Roman" panose="02020603050405020304" pitchFamily="18" charset="0"/>
              </a:rPr>
              <a:t>(</a:t>
            </a:r>
            <a:r>
              <a:rPr lang="en-US" sz="2400" dirty="0" smtClean="0">
                <a:latin typeface="Times New Roman" panose="02020603050405020304" pitchFamily="18" charset="0"/>
                <a:cs typeface="Times New Roman" panose="02020603050405020304" pitchFamily="18" charset="0"/>
              </a:rPr>
              <a:t>Ex – proof /ATEX).</a:t>
            </a:r>
            <a:r>
              <a:rPr lang="bg-BG" sz="2400" dirty="0" smtClean="0">
                <a:latin typeface="Times New Roman" panose="02020603050405020304" pitchFamily="18" charset="0"/>
                <a:cs typeface="Times New Roman" panose="02020603050405020304" pitchFamily="18" charset="0"/>
              </a:rPr>
              <a:t>,</a:t>
            </a:r>
            <a:r>
              <a:rPr lang="en-US" sz="2400" dirty="0" smtClean="0">
                <a:latin typeface="Times New Roman" panose="02020603050405020304" pitchFamily="18" charset="0"/>
                <a:cs typeface="Times New Roman" panose="02020603050405020304" pitchFamily="18" charset="0"/>
              </a:rPr>
              <a:t> </a:t>
            </a:r>
            <a:r>
              <a:rPr lang="bg-BG" sz="2400" dirty="0" smtClean="0">
                <a:latin typeface="Times New Roman" panose="02020603050405020304" pitchFamily="18" charset="0"/>
                <a:cs typeface="Times New Roman" panose="02020603050405020304" pitchFamily="18" charset="0"/>
              </a:rPr>
              <a:t>в херметическите сандъци се поставят торбички със </a:t>
            </a:r>
            <a:r>
              <a:rPr lang="bg-BG" sz="2400" dirty="0" err="1" smtClean="0">
                <a:latin typeface="Times New Roman" panose="02020603050405020304" pitchFamily="18" charset="0"/>
                <a:cs typeface="Times New Roman" panose="02020603050405020304" pitchFamily="18" charset="0"/>
              </a:rPr>
              <a:t>силикагел</a:t>
            </a:r>
            <a:r>
              <a:rPr lang="bg-BG" sz="2400" dirty="0" smtClean="0">
                <a:latin typeface="Times New Roman" panose="02020603050405020304" pitchFamily="18" charset="0"/>
                <a:cs typeface="Times New Roman" panose="02020603050405020304" pitchFamily="18" charset="0"/>
              </a:rPr>
              <a:t>, за улавяне на остатъчната влага.</a:t>
            </a:r>
            <a:endParaRPr lang="en-US" sz="24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96306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ово поле 2"/>
          <p:cNvSpPr txBox="1"/>
          <p:nvPr/>
        </p:nvSpPr>
        <p:spPr>
          <a:xfrm>
            <a:off x="0" y="0"/>
            <a:ext cx="11981793" cy="6740307"/>
          </a:xfrm>
          <a:prstGeom prst="rect">
            <a:avLst/>
          </a:prstGeom>
          <a:noFill/>
        </p:spPr>
        <p:txBody>
          <a:bodyPr wrap="square" rtlCol="0">
            <a:spAutoFit/>
          </a:bodyPr>
          <a:lstStyle/>
          <a:p>
            <a:pPr>
              <a:lnSpc>
                <a:spcPct val="150000"/>
              </a:lnSpc>
            </a:pPr>
            <a:r>
              <a:rPr lang="bg-BG" sz="2400" i="1" dirty="0" smtClean="0">
                <a:latin typeface="Times New Roman" panose="02020603050405020304" pitchFamily="18" charset="0"/>
                <a:cs typeface="Times New Roman" panose="02020603050405020304" pitchFamily="18" charset="0"/>
              </a:rPr>
              <a:t>Република България хармонизира своите вътрешни разпоредби с утвърдени стандарти на НАТО,</a:t>
            </a:r>
            <a:r>
              <a:rPr lang="en-US" sz="2400" i="1" dirty="0" smtClean="0">
                <a:latin typeface="Times New Roman" panose="02020603050405020304" pitchFamily="18" charset="0"/>
                <a:cs typeface="Times New Roman" panose="02020603050405020304" pitchFamily="18" charset="0"/>
              </a:rPr>
              <a:t> STANAG 4440</a:t>
            </a:r>
            <a:r>
              <a:rPr lang="bg-BG" sz="2400" i="1" dirty="0" smtClean="0">
                <a:latin typeface="Times New Roman" panose="02020603050405020304" pitchFamily="18" charset="0"/>
                <a:cs typeface="Times New Roman" panose="02020603050405020304" pitchFamily="18" charset="0"/>
              </a:rPr>
              <a:t>, който въвежда ръководството </a:t>
            </a:r>
            <a:r>
              <a:rPr lang="en-US" sz="2400" i="1" dirty="0" smtClean="0">
                <a:latin typeface="Times New Roman" panose="02020603050405020304" pitchFamily="18" charset="0"/>
                <a:cs typeface="Times New Roman" panose="02020603050405020304" pitchFamily="18" charset="0"/>
              </a:rPr>
              <a:t>AASTP-1</a:t>
            </a:r>
            <a:r>
              <a:rPr lang="bg-BG" sz="2400" i="1" dirty="0" smtClean="0">
                <a:latin typeface="Times New Roman" panose="02020603050405020304" pitchFamily="18" charset="0"/>
                <a:cs typeface="Times New Roman" panose="02020603050405020304" pitchFamily="18" charset="0"/>
              </a:rPr>
              <a:t>. В него се дават детайли за проектирането на наземни депа, противопожарни системи, вентилация. Той дефинира строгите принципи за количество и разстояние, както и инженерните критерии за проектиране на постоянни арсенали. Практическото му приложение се свежда до няколко фундаментални стълба – категоризация на риска, управление чрез огромни </a:t>
            </a:r>
            <a:r>
              <a:rPr lang="bg-BG" sz="2400" i="1" dirty="0" err="1" smtClean="0">
                <a:latin typeface="Times New Roman" panose="02020603050405020304" pitchFamily="18" charset="0"/>
                <a:cs typeface="Times New Roman" panose="02020603050405020304" pitchFamily="18" charset="0"/>
              </a:rPr>
              <a:t>отстояния</a:t>
            </a:r>
            <a:r>
              <a:rPr lang="bg-BG" sz="2400" i="1" dirty="0" smtClean="0">
                <a:latin typeface="Times New Roman" panose="02020603050405020304" pitchFamily="18" charset="0"/>
                <a:cs typeface="Times New Roman" panose="02020603050405020304" pitchFamily="18" charset="0"/>
              </a:rPr>
              <a:t>, изграждане на защитни стени, управление на риска чрез автоматизирани противопожарни системи, управление на съвместимостта на съхранение. Боеприпасите са разделени в групи по съвместимост от </a:t>
            </a:r>
            <a:r>
              <a:rPr lang="en-US" sz="2400" i="1" dirty="0" smtClean="0">
                <a:latin typeface="Times New Roman" panose="02020603050405020304" pitchFamily="18" charset="0"/>
                <a:cs typeface="Times New Roman" panose="02020603050405020304" pitchFamily="18" charset="0"/>
              </a:rPr>
              <a:t>( A </a:t>
            </a:r>
            <a:r>
              <a:rPr lang="bg-BG" sz="2400" i="1" dirty="0" smtClean="0">
                <a:latin typeface="Times New Roman" panose="02020603050405020304" pitchFamily="18" charset="0"/>
                <a:cs typeface="Times New Roman" panose="02020603050405020304" pitchFamily="18" charset="0"/>
              </a:rPr>
              <a:t>до </a:t>
            </a:r>
            <a:r>
              <a:rPr lang="en-US" sz="2400" i="1" dirty="0" smtClean="0">
                <a:latin typeface="Times New Roman" panose="02020603050405020304" pitchFamily="18" charset="0"/>
                <a:cs typeface="Times New Roman" panose="02020603050405020304" pitchFamily="18" charset="0"/>
              </a:rPr>
              <a:t>S).</a:t>
            </a:r>
            <a:r>
              <a:rPr lang="bg-BG" sz="2400" i="1" dirty="0" smtClean="0">
                <a:latin typeface="Times New Roman" panose="02020603050405020304" pitchFamily="18" charset="0"/>
                <a:cs typeface="Times New Roman" panose="02020603050405020304" pitchFamily="18" charset="0"/>
              </a:rPr>
              <a:t> Според българското законодателство взривните вещества и боеприпаси трябва да отговарят на определени допустими количества за съхраняване в едно помещение </a:t>
            </a:r>
            <a:r>
              <a:rPr lang="en-US" sz="2400" i="1" dirty="0" smtClean="0">
                <a:latin typeface="Times New Roman" panose="02020603050405020304" pitchFamily="18" charset="0"/>
                <a:cs typeface="Times New Roman" panose="02020603050405020304" pitchFamily="18" charset="0"/>
              </a:rPr>
              <a:t>(</a:t>
            </a:r>
            <a:r>
              <a:rPr lang="bg-BG" sz="2400" b="1" i="1" dirty="0" smtClean="0">
                <a:latin typeface="Times New Roman" panose="02020603050405020304" pitchFamily="18" charset="0"/>
                <a:cs typeface="Times New Roman" panose="02020603050405020304" pitchFamily="18" charset="0"/>
              </a:rPr>
              <a:t>Табл.1</a:t>
            </a:r>
            <a:r>
              <a:rPr lang="en-US" sz="2400" i="1" dirty="0" smtClean="0">
                <a:latin typeface="Times New Roman" panose="02020603050405020304" pitchFamily="18" charset="0"/>
                <a:cs typeface="Times New Roman" panose="02020603050405020304" pitchFamily="18" charset="0"/>
              </a:rPr>
              <a:t>)</a:t>
            </a:r>
            <a:r>
              <a:rPr lang="bg-BG" sz="2400" i="1" dirty="0" smtClean="0">
                <a:latin typeface="Times New Roman" panose="02020603050405020304" pitchFamily="18" charset="0"/>
                <a:cs typeface="Times New Roman" panose="02020603050405020304" pitchFamily="18" charset="0"/>
              </a:rPr>
              <a:t> и при определена съвместимост</a:t>
            </a:r>
            <a:r>
              <a:rPr lang="en-US" sz="2400" i="1" dirty="0" smtClean="0">
                <a:latin typeface="Times New Roman" panose="02020603050405020304" pitchFamily="18" charset="0"/>
                <a:cs typeface="Times New Roman" panose="02020603050405020304" pitchFamily="18" charset="0"/>
              </a:rPr>
              <a:t> (</a:t>
            </a:r>
            <a:r>
              <a:rPr lang="bg-BG" sz="2400" b="1" i="1" dirty="0" smtClean="0">
                <a:latin typeface="Times New Roman" panose="02020603050405020304" pitchFamily="18" charset="0"/>
                <a:cs typeface="Times New Roman" panose="02020603050405020304" pitchFamily="18" charset="0"/>
              </a:rPr>
              <a:t>Табл.2</a:t>
            </a:r>
            <a:r>
              <a:rPr lang="en-US" sz="2400" i="1" dirty="0" smtClean="0">
                <a:latin typeface="Times New Roman" panose="02020603050405020304" pitchFamily="18" charset="0"/>
                <a:cs typeface="Times New Roman" panose="02020603050405020304" pitchFamily="18" charset="0"/>
              </a:rPr>
              <a:t>).</a:t>
            </a:r>
            <a:endParaRPr lang="bg-BG" sz="2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06723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3352402137"/>
              </p:ext>
            </p:extLst>
          </p:nvPr>
        </p:nvGraphicFramePr>
        <p:xfrm>
          <a:off x="409903" y="1213944"/>
          <a:ext cx="9102090" cy="5180104"/>
        </p:xfrm>
        <a:graphic>
          <a:graphicData uri="http://schemas.openxmlformats.org/drawingml/2006/table">
            <a:tbl>
              <a:tblPr firstRow="1" firstCol="1" bandRow="1">
                <a:tableStyleId>{5C22544A-7EE6-4342-B048-85BDC9FD1C3A}</a:tableStyleId>
              </a:tblPr>
              <a:tblGrid>
                <a:gridCol w="6592959"/>
                <a:gridCol w="2509131"/>
              </a:tblGrid>
              <a:tr h="583776">
                <a:tc>
                  <a:txBody>
                    <a:bodyPr/>
                    <a:lstStyle/>
                    <a:p>
                      <a:pPr algn="just">
                        <a:spcAft>
                          <a:spcPts val="0"/>
                        </a:spcAft>
                      </a:pPr>
                      <a:r>
                        <a:rPr lang="ru-RU" sz="1600" dirty="0">
                          <a:effectLst/>
                          <a:latin typeface="Times New Roman" panose="02020603050405020304" pitchFamily="18" charset="0"/>
                          <a:cs typeface="Times New Roman" panose="02020603050405020304" pitchFamily="18" charset="0"/>
                        </a:rPr>
                        <a:t>ВИД НА ВВ</a:t>
                      </a:r>
                      <a:endParaRPr lang="bg-BG" sz="1600" dirty="0">
                        <a:effectLst/>
                        <a:latin typeface="Times New Roman" panose="02020603050405020304" pitchFamily="18" charset="0"/>
                        <a:cs typeface="Times New Roman" panose="02020603050405020304" pitchFamily="18" charset="0"/>
                      </a:endParaRPr>
                    </a:p>
                    <a:p>
                      <a:pPr algn="just">
                        <a:spcAft>
                          <a:spcPts val="0"/>
                        </a:spcAft>
                      </a:pPr>
                      <a:r>
                        <a:rPr lang="en-US" sz="1600" dirty="0">
                          <a:effectLst/>
                          <a:latin typeface="Times New Roman" panose="02020603050405020304" pitchFamily="18" charset="0"/>
                          <a:cs typeface="Times New Roman" panose="02020603050405020304" pitchFamily="18" charset="0"/>
                        </a:rPr>
                        <a:t> </a:t>
                      </a:r>
                      <a:endParaRPr lang="bg-BG" sz="16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spcAft>
                          <a:spcPts val="0"/>
                        </a:spcAft>
                      </a:pPr>
                      <a:r>
                        <a:rPr lang="ru-RU" sz="1600" dirty="0">
                          <a:effectLst/>
                          <a:latin typeface="Times New Roman" panose="02020603050405020304" pitchFamily="18" charset="0"/>
                          <a:cs typeface="Times New Roman" panose="02020603050405020304" pitchFamily="18" charset="0"/>
                        </a:rPr>
                        <a:t>ГРУПА И КОЛИЧЕСТВО ЗА СЪХРАНЕНИЕ</a:t>
                      </a:r>
                      <a:endParaRPr lang="bg-BG" sz="1600" dirty="0">
                        <a:effectLst/>
                        <a:latin typeface="Times New Roman" panose="02020603050405020304" pitchFamily="18" charset="0"/>
                        <a:ea typeface="Times New Roman"/>
                        <a:cs typeface="Times New Roman" panose="02020603050405020304" pitchFamily="18" charset="0"/>
                      </a:endParaRPr>
                    </a:p>
                  </a:txBody>
                  <a:tcPr marL="68580" marR="68580" marT="0" marB="0"/>
                </a:tc>
              </a:tr>
              <a:tr h="370715">
                <a:tc>
                  <a:txBody>
                    <a:bodyPr/>
                    <a:lstStyle/>
                    <a:p>
                      <a:pPr algn="just">
                        <a:spcAft>
                          <a:spcPts val="0"/>
                        </a:spcAft>
                      </a:pPr>
                      <a:r>
                        <a:rPr lang="ru-RU" sz="1600" dirty="0" err="1">
                          <a:effectLst/>
                          <a:latin typeface="Times New Roman" panose="02020603050405020304" pitchFamily="18" charset="0"/>
                          <a:cs typeface="Times New Roman" panose="02020603050405020304" pitchFamily="18" charset="0"/>
                        </a:rPr>
                        <a:t>Първично</a:t>
                      </a:r>
                      <a:r>
                        <a:rPr lang="ru-RU" sz="1600" dirty="0">
                          <a:effectLst/>
                          <a:latin typeface="Times New Roman" panose="02020603050405020304" pitchFamily="18" charset="0"/>
                          <a:cs typeface="Times New Roman" panose="02020603050405020304" pitchFamily="18" charset="0"/>
                        </a:rPr>
                        <a:t> ВВ</a:t>
                      </a:r>
                      <a:endParaRPr lang="bg-BG" sz="16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spcAft>
                          <a:spcPts val="0"/>
                        </a:spcAft>
                      </a:pPr>
                      <a:r>
                        <a:rPr lang="ru-RU" sz="1600" dirty="0" err="1">
                          <a:effectLst/>
                          <a:latin typeface="Times New Roman" panose="02020603050405020304" pitchFamily="18" charset="0"/>
                          <a:cs typeface="Times New Roman" panose="02020603050405020304" pitchFamily="18" charset="0"/>
                        </a:rPr>
                        <a:t>група</a:t>
                      </a:r>
                      <a:r>
                        <a:rPr lang="ru-RU" sz="1600" dirty="0">
                          <a:effectLst/>
                          <a:latin typeface="Times New Roman" panose="02020603050405020304" pitchFamily="18" charset="0"/>
                          <a:cs typeface="Times New Roman" panose="02020603050405020304" pitchFamily="18" charset="0"/>
                        </a:rPr>
                        <a:t> А / 150 </a:t>
                      </a:r>
                      <a:r>
                        <a:rPr lang="en-US" sz="1600" dirty="0">
                          <a:effectLst/>
                          <a:latin typeface="Times New Roman" panose="02020603050405020304" pitchFamily="18" charset="0"/>
                          <a:cs typeface="Times New Roman" panose="02020603050405020304" pitchFamily="18" charset="0"/>
                        </a:rPr>
                        <a:t>kg</a:t>
                      </a:r>
                      <a:endParaRPr lang="bg-BG" sz="1600" dirty="0">
                        <a:effectLst/>
                        <a:latin typeface="Times New Roman" panose="02020603050405020304" pitchFamily="18" charset="0"/>
                        <a:ea typeface="Times New Roman"/>
                        <a:cs typeface="Times New Roman" panose="02020603050405020304" pitchFamily="18" charset="0"/>
                      </a:endParaRPr>
                    </a:p>
                  </a:txBody>
                  <a:tcPr marL="68580" marR="68580" marT="0" marB="0"/>
                </a:tc>
              </a:tr>
              <a:tr h="741431">
                <a:tc>
                  <a:txBody>
                    <a:bodyPr/>
                    <a:lstStyle/>
                    <a:p>
                      <a:pPr algn="just">
                        <a:spcAft>
                          <a:spcPts val="0"/>
                        </a:spcAft>
                      </a:pPr>
                      <a:r>
                        <a:rPr lang="bg-BG" sz="1600" dirty="0">
                          <a:effectLst/>
                          <a:latin typeface="Times New Roman" panose="02020603050405020304" pitchFamily="18" charset="0"/>
                          <a:cs typeface="Times New Roman" panose="02020603050405020304" pitchFamily="18" charset="0"/>
                        </a:rPr>
                        <a:t>Изделие съдържащо първично ВВ и нямащо две или повече надеждни предпазни устройства</a:t>
                      </a:r>
                      <a:endParaRPr lang="bg-BG" sz="16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spcAft>
                          <a:spcPts val="0"/>
                        </a:spcAft>
                      </a:pPr>
                      <a:r>
                        <a:rPr lang="bg-BG" sz="1600" dirty="0">
                          <a:effectLst/>
                          <a:latin typeface="Times New Roman" panose="02020603050405020304" pitchFamily="18" charset="0"/>
                          <a:cs typeface="Times New Roman" panose="02020603050405020304" pitchFamily="18" charset="0"/>
                        </a:rPr>
                        <a:t>група В / 2 000 </a:t>
                      </a:r>
                      <a:r>
                        <a:rPr lang="bg-BG" sz="1600" dirty="0" err="1">
                          <a:effectLst/>
                          <a:latin typeface="Times New Roman" panose="02020603050405020304" pitchFamily="18" charset="0"/>
                          <a:cs typeface="Times New Roman" panose="02020603050405020304" pitchFamily="18" charset="0"/>
                        </a:rPr>
                        <a:t>000</a:t>
                      </a:r>
                      <a:r>
                        <a:rPr lang="bg-BG" sz="1600" dirty="0">
                          <a:effectLst/>
                          <a:latin typeface="Times New Roman" panose="02020603050405020304" pitchFamily="18" charset="0"/>
                          <a:cs typeface="Times New Roman" panose="02020603050405020304" pitchFamily="18" charset="0"/>
                        </a:rPr>
                        <a:t> </a:t>
                      </a:r>
                      <a:r>
                        <a:rPr lang="bg-BG" sz="1600" dirty="0" err="1">
                          <a:effectLst/>
                          <a:latin typeface="Times New Roman" panose="02020603050405020304" pitchFamily="18" charset="0"/>
                          <a:cs typeface="Times New Roman" panose="02020603050405020304" pitchFamily="18" charset="0"/>
                        </a:rPr>
                        <a:t>бр</a:t>
                      </a:r>
                      <a:endParaRPr lang="bg-BG" sz="1600" dirty="0">
                        <a:effectLst/>
                        <a:latin typeface="Times New Roman" panose="02020603050405020304" pitchFamily="18" charset="0"/>
                        <a:ea typeface="Times New Roman"/>
                        <a:cs typeface="Times New Roman" panose="02020603050405020304" pitchFamily="18" charset="0"/>
                      </a:endParaRPr>
                    </a:p>
                  </a:txBody>
                  <a:tcPr marL="68580" marR="68580" marT="0" marB="0"/>
                </a:tc>
              </a:tr>
              <a:tr h="741431">
                <a:tc>
                  <a:txBody>
                    <a:bodyPr/>
                    <a:lstStyle/>
                    <a:p>
                      <a:pPr algn="just">
                        <a:spcAft>
                          <a:spcPts val="0"/>
                        </a:spcAft>
                      </a:pPr>
                      <a:r>
                        <a:rPr lang="bg-BG" sz="1600" dirty="0">
                          <a:effectLst/>
                          <a:latin typeface="Times New Roman" panose="02020603050405020304" pitchFamily="18" charset="0"/>
                          <a:cs typeface="Times New Roman" panose="02020603050405020304" pitchFamily="18" charset="0"/>
                        </a:rPr>
                        <a:t>Метателно ВВ или друго взривно </a:t>
                      </a:r>
                      <a:r>
                        <a:rPr lang="bg-BG" sz="1600" dirty="0" err="1">
                          <a:effectLst/>
                          <a:latin typeface="Times New Roman" panose="02020603050405020304" pitchFamily="18" charset="0"/>
                          <a:cs typeface="Times New Roman" panose="02020603050405020304" pitchFamily="18" charset="0"/>
                        </a:rPr>
                        <a:t>дефлагиращо</a:t>
                      </a:r>
                      <a:r>
                        <a:rPr lang="bg-BG" sz="1600" dirty="0">
                          <a:effectLst/>
                          <a:latin typeface="Times New Roman" panose="02020603050405020304" pitchFamily="18" charset="0"/>
                          <a:cs typeface="Times New Roman" panose="02020603050405020304" pitchFamily="18" charset="0"/>
                        </a:rPr>
                        <a:t> вещество или изделие, съдържащо такова вещество</a:t>
                      </a:r>
                      <a:endParaRPr lang="bg-BG" sz="16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spcAft>
                          <a:spcPts val="0"/>
                        </a:spcAft>
                      </a:pPr>
                      <a:r>
                        <a:rPr lang="bg-BG" sz="1600" dirty="0">
                          <a:effectLst/>
                          <a:latin typeface="Times New Roman" panose="02020603050405020304" pitchFamily="18" charset="0"/>
                          <a:cs typeface="Times New Roman" panose="02020603050405020304" pitchFamily="18" charset="0"/>
                        </a:rPr>
                        <a:t>група С / 100 </a:t>
                      </a:r>
                      <a:r>
                        <a:rPr lang="en-US" sz="1600" dirty="0">
                          <a:effectLst/>
                          <a:latin typeface="Times New Roman" panose="02020603050405020304" pitchFamily="18" charset="0"/>
                          <a:cs typeface="Times New Roman" panose="02020603050405020304" pitchFamily="18" charset="0"/>
                        </a:rPr>
                        <a:t>t</a:t>
                      </a:r>
                      <a:r>
                        <a:rPr lang="bg-BG" sz="1600" dirty="0">
                          <a:effectLst/>
                          <a:latin typeface="Times New Roman" panose="02020603050405020304" pitchFamily="18" charset="0"/>
                          <a:cs typeface="Times New Roman" panose="02020603050405020304" pitchFamily="18" charset="0"/>
                        </a:rPr>
                        <a:t>.</a:t>
                      </a:r>
                      <a:endParaRPr lang="bg-BG" sz="1600" dirty="0">
                        <a:effectLst/>
                        <a:latin typeface="Times New Roman" panose="02020603050405020304" pitchFamily="18" charset="0"/>
                        <a:ea typeface="Times New Roman"/>
                        <a:cs typeface="Times New Roman" panose="02020603050405020304" pitchFamily="18" charset="0"/>
                      </a:endParaRPr>
                    </a:p>
                  </a:txBody>
                  <a:tcPr marL="68580" marR="68580" marT="0" marB="0"/>
                </a:tc>
              </a:tr>
              <a:tr h="1112146">
                <a:tc>
                  <a:txBody>
                    <a:bodyPr/>
                    <a:lstStyle/>
                    <a:p>
                      <a:pPr algn="just">
                        <a:spcAft>
                          <a:spcPts val="0"/>
                        </a:spcAft>
                      </a:pPr>
                      <a:r>
                        <a:rPr lang="bg-BG" sz="1600" dirty="0">
                          <a:effectLst/>
                          <a:latin typeface="Times New Roman" panose="02020603050405020304" pitchFamily="18" charset="0"/>
                          <a:cs typeface="Times New Roman" panose="02020603050405020304" pitchFamily="18" charset="0"/>
                        </a:rPr>
                        <a:t>Вторично </a:t>
                      </a:r>
                      <a:r>
                        <a:rPr lang="bg-BG" sz="1600" dirty="0" err="1">
                          <a:effectLst/>
                          <a:latin typeface="Times New Roman" panose="02020603050405020304" pitchFamily="18" charset="0"/>
                          <a:cs typeface="Times New Roman" panose="02020603050405020304" pitchFamily="18" charset="0"/>
                        </a:rPr>
                        <a:t>детониращо</a:t>
                      </a:r>
                      <a:r>
                        <a:rPr lang="bg-BG" sz="1600" dirty="0">
                          <a:effectLst/>
                          <a:latin typeface="Times New Roman" panose="02020603050405020304" pitchFamily="18" charset="0"/>
                          <a:cs typeface="Times New Roman" panose="02020603050405020304" pitchFamily="18" charset="0"/>
                        </a:rPr>
                        <a:t> ВВ или черен барут</a:t>
                      </a:r>
                    </a:p>
                    <a:p>
                      <a:pPr algn="just">
                        <a:spcAft>
                          <a:spcPts val="0"/>
                        </a:spcAft>
                      </a:pPr>
                      <a:r>
                        <a:rPr lang="bg-BG" sz="1600" dirty="0">
                          <a:effectLst/>
                          <a:latin typeface="Times New Roman" panose="02020603050405020304" pitchFamily="18" charset="0"/>
                          <a:cs typeface="Times New Roman" panose="02020603050405020304" pitchFamily="18" charset="0"/>
                        </a:rPr>
                        <a:t>Изделие съдържащо вторично </a:t>
                      </a:r>
                      <a:r>
                        <a:rPr lang="bg-BG" sz="1600" dirty="0" err="1">
                          <a:effectLst/>
                          <a:latin typeface="Times New Roman" panose="02020603050405020304" pitchFamily="18" charset="0"/>
                          <a:cs typeface="Times New Roman" panose="02020603050405020304" pitchFamily="18" charset="0"/>
                        </a:rPr>
                        <a:t>детониращо</a:t>
                      </a:r>
                      <a:r>
                        <a:rPr lang="bg-BG" sz="1600" dirty="0">
                          <a:effectLst/>
                          <a:latin typeface="Times New Roman" panose="02020603050405020304" pitchFamily="18" charset="0"/>
                          <a:cs typeface="Times New Roman" panose="02020603050405020304" pitchFamily="18" charset="0"/>
                        </a:rPr>
                        <a:t> ВВ, без </a:t>
                      </a:r>
                      <a:r>
                        <a:rPr lang="bg-BG" sz="1600" dirty="0" err="1">
                          <a:effectLst/>
                          <a:latin typeface="Times New Roman" panose="02020603050405020304" pitchFamily="18" charset="0"/>
                          <a:cs typeface="Times New Roman" panose="02020603050405020304" pitchFamily="18" charset="0"/>
                        </a:rPr>
                        <a:t>взривател</a:t>
                      </a:r>
                      <a:r>
                        <a:rPr lang="bg-BG" sz="1600" dirty="0">
                          <a:effectLst/>
                          <a:latin typeface="Times New Roman" panose="02020603050405020304" pitchFamily="18" charset="0"/>
                          <a:cs typeface="Times New Roman" panose="02020603050405020304" pitchFamily="18" charset="0"/>
                        </a:rPr>
                        <a:t>, с метателен заряд</a:t>
                      </a:r>
                      <a:endParaRPr lang="bg-BG" sz="16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spcAft>
                          <a:spcPts val="0"/>
                        </a:spcAft>
                      </a:pPr>
                      <a:r>
                        <a:rPr lang="bg-BG" sz="1600" dirty="0">
                          <a:effectLst/>
                          <a:latin typeface="Times New Roman" panose="02020603050405020304" pitchFamily="18" charset="0"/>
                          <a:cs typeface="Times New Roman" panose="02020603050405020304" pitchFamily="18" charset="0"/>
                        </a:rPr>
                        <a:t>група D </a:t>
                      </a:r>
                      <a:r>
                        <a:rPr lang="ru-RU" sz="1600" dirty="0">
                          <a:effectLst/>
                          <a:latin typeface="Times New Roman" panose="02020603050405020304" pitchFamily="18" charset="0"/>
                          <a:cs typeface="Times New Roman" panose="02020603050405020304" pitchFamily="18" charset="0"/>
                        </a:rPr>
                        <a:t>/ 50 </a:t>
                      </a:r>
                      <a:r>
                        <a:rPr lang="en-US" sz="1600" dirty="0">
                          <a:effectLst/>
                          <a:latin typeface="Times New Roman" panose="02020603050405020304" pitchFamily="18" charset="0"/>
                          <a:cs typeface="Times New Roman" panose="02020603050405020304" pitchFamily="18" charset="0"/>
                        </a:rPr>
                        <a:t>t</a:t>
                      </a:r>
                      <a:r>
                        <a:rPr lang="ru-RU" sz="1600" dirty="0">
                          <a:effectLst/>
                          <a:latin typeface="Times New Roman" panose="02020603050405020304" pitchFamily="18" charset="0"/>
                          <a:cs typeface="Times New Roman" panose="02020603050405020304" pitchFamily="18" charset="0"/>
                        </a:rPr>
                        <a:t> / 150 </a:t>
                      </a:r>
                      <a:r>
                        <a:rPr lang="en-US" sz="1600" dirty="0">
                          <a:effectLst/>
                          <a:latin typeface="Times New Roman" panose="02020603050405020304" pitchFamily="18" charset="0"/>
                          <a:cs typeface="Times New Roman" panose="02020603050405020304" pitchFamily="18" charset="0"/>
                        </a:rPr>
                        <a:t>t</a:t>
                      </a:r>
                      <a:endParaRPr lang="bg-BG" sz="1600" dirty="0">
                        <a:effectLst/>
                        <a:latin typeface="Times New Roman" panose="02020603050405020304" pitchFamily="18" charset="0"/>
                        <a:cs typeface="Times New Roman" panose="02020603050405020304" pitchFamily="18" charset="0"/>
                      </a:endParaRPr>
                    </a:p>
                    <a:p>
                      <a:pPr algn="just">
                        <a:spcAft>
                          <a:spcPts val="0"/>
                        </a:spcAft>
                      </a:pPr>
                      <a:r>
                        <a:rPr lang="ru-RU" sz="1600" dirty="0">
                          <a:effectLst/>
                          <a:latin typeface="Times New Roman" panose="02020603050405020304" pitchFamily="18" charset="0"/>
                          <a:cs typeface="Times New Roman" panose="02020603050405020304" pitchFamily="18" charset="0"/>
                        </a:rPr>
                        <a:t> </a:t>
                      </a:r>
                      <a:endParaRPr lang="bg-BG" sz="1600" dirty="0">
                        <a:effectLst/>
                        <a:latin typeface="Times New Roman" panose="02020603050405020304" pitchFamily="18" charset="0"/>
                        <a:cs typeface="Times New Roman" panose="02020603050405020304" pitchFamily="18" charset="0"/>
                      </a:endParaRPr>
                    </a:p>
                    <a:p>
                      <a:pPr algn="just">
                        <a:spcAft>
                          <a:spcPts val="0"/>
                        </a:spcAft>
                      </a:pPr>
                      <a:r>
                        <a:rPr lang="bg-BG" sz="1600" dirty="0">
                          <a:effectLst/>
                          <a:latin typeface="Times New Roman" panose="02020603050405020304" pitchFamily="18" charset="0"/>
                          <a:cs typeface="Times New Roman" panose="02020603050405020304" pitchFamily="18" charset="0"/>
                        </a:rPr>
                        <a:t>група Е / 150t</a:t>
                      </a:r>
                      <a:endParaRPr lang="bg-BG" sz="1600" dirty="0">
                        <a:effectLst/>
                        <a:latin typeface="Times New Roman" panose="02020603050405020304" pitchFamily="18" charset="0"/>
                        <a:ea typeface="Times New Roman"/>
                        <a:cs typeface="Times New Roman" panose="02020603050405020304" pitchFamily="18" charset="0"/>
                      </a:endParaRPr>
                    </a:p>
                  </a:txBody>
                  <a:tcPr marL="68580" marR="68580" marT="0" marB="0"/>
                </a:tc>
              </a:tr>
              <a:tr h="1482861">
                <a:tc>
                  <a:txBody>
                    <a:bodyPr/>
                    <a:lstStyle/>
                    <a:p>
                      <a:pPr algn="just">
                        <a:spcAft>
                          <a:spcPts val="0"/>
                        </a:spcAft>
                      </a:pPr>
                      <a:r>
                        <a:rPr lang="bg-BG" sz="1600" dirty="0" err="1">
                          <a:effectLst/>
                          <a:latin typeface="Times New Roman" panose="02020603050405020304" pitchFamily="18" charset="0"/>
                          <a:cs typeface="Times New Roman" panose="02020603050405020304" pitchFamily="18" charset="0"/>
                        </a:rPr>
                        <a:t>Издели</a:t>
                      </a:r>
                      <a:r>
                        <a:rPr lang="en-US" sz="1600" dirty="0">
                          <a:effectLst/>
                          <a:latin typeface="Times New Roman" panose="02020603050405020304" pitchFamily="18" charset="0"/>
                          <a:cs typeface="Times New Roman" panose="02020603050405020304" pitchFamily="18" charset="0"/>
                        </a:rPr>
                        <a:t>e </a:t>
                      </a:r>
                      <a:r>
                        <a:rPr lang="bg-BG" sz="1600" dirty="0">
                          <a:effectLst/>
                          <a:latin typeface="Times New Roman" panose="02020603050405020304" pitchFamily="18" charset="0"/>
                          <a:cs typeface="Times New Roman" panose="02020603050405020304" pitchFamily="18" charset="0"/>
                        </a:rPr>
                        <a:t>съдържащо вторично </a:t>
                      </a:r>
                      <a:r>
                        <a:rPr lang="bg-BG" sz="1600" dirty="0" err="1">
                          <a:effectLst/>
                          <a:latin typeface="Times New Roman" panose="02020603050405020304" pitchFamily="18" charset="0"/>
                          <a:cs typeface="Times New Roman" panose="02020603050405020304" pitchFamily="18" charset="0"/>
                        </a:rPr>
                        <a:t>детониращо</a:t>
                      </a:r>
                      <a:r>
                        <a:rPr lang="bg-BG" sz="1600" dirty="0">
                          <a:effectLst/>
                          <a:latin typeface="Times New Roman" panose="02020603050405020304" pitchFamily="18" charset="0"/>
                          <a:cs typeface="Times New Roman" panose="02020603050405020304" pitchFamily="18" charset="0"/>
                        </a:rPr>
                        <a:t> ВВ, със собствени </a:t>
                      </a:r>
                      <a:r>
                        <a:rPr lang="bg-BG" sz="1600" dirty="0" err="1">
                          <a:effectLst/>
                          <a:latin typeface="Times New Roman" panose="02020603050405020304" pitchFamily="18" charset="0"/>
                          <a:cs typeface="Times New Roman" panose="02020603050405020304" pitchFamily="18" charset="0"/>
                        </a:rPr>
                        <a:t>възпламенители</a:t>
                      </a:r>
                      <a:r>
                        <a:rPr lang="bg-BG" sz="1600" dirty="0">
                          <a:effectLst/>
                          <a:latin typeface="Times New Roman" panose="02020603050405020304" pitchFamily="18" charset="0"/>
                          <a:cs typeface="Times New Roman" panose="02020603050405020304" pitchFamily="18" charset="0"/>
                        </a:rPr>
                        <a:t> с метателен заряд (различен от заряда, съдържащ </a:t>
                      </a:r>
                      <a:r>
                        <a:rPr lang="bg-BG" sz="1600" dirty="0" err="1">
                          <a:effectLst/>
                          <a:latin typeface="Times New Roman" panose="02020603050405020304" pitchFamily="18" charset="0"/>
                          <a:cs typeface="Times New Roman" panose="02020603050405020304" pitchFamily="18" charset="0"/>
                        </a:rPr>
                        <a:t>запалима</a:t>
                      </a:r>
                      <a:r>
                        <a:rPr lang="bg-BG" sz="1600" dirty="0">
                          <a:effectLst/>
                          <a:latin typeface="Times New Roman" panose="02020603050405020304" pitchFamily="18" charset="0"/>
                          <a:cs typeface="Times New Roman" panose="02020603050405020304" pitchFamily="18" charset="0"/>
                        </a:rPr>
                        <a:t> течност или </a:t>
                      </a:r>
                      <a:r>
                        <a:rPr lang="bg-BG" sz="1600" dirty="0" err="1">
                          <a:effectLst/>
                          <a:latin typeface="Times New Roman" panose="02020603050405020304" pitchFamily="18" charset="0"/>
                          <a:cs typeface="Times New Roman" panose="02020603050405020304" pitchFamily="18" charset="0"/>
                        </a:rPr>
                        <a:t>гел</a:t>
                      </a:r>
                      <a:r>
                        <a:rPr lang="ru-RU" sz="1600" dirty="0">
                          <a:effectLst/>
                          <a:latin typeface="Times New Roman" panose="02020603050405020304" pitchFamily="18" charset="0"/>
                          <a:cs typeface="Times New Roman" panose="02020603050405020304" pitchFamily="18" charset="0"/>
                        </a:rPr>
                        <a:t>, </a:t>
                      </a:r>
                      <a:r>
                        <a:rPr lang="bg-BG" sz="1600" dirty="0">
                          <a:effectLst/>
                          <a:latin typeface="Times New Roman" panose="02020603050405020304" pitchFamily="18" charset="0"/>
                          <a:cs typeface="Times New Roman" panose="02020603050405020304" pitchFamily="18" charset="0"/>
                        </a:rPr>
                        <a:t>или </a:t>
                      </a:r>
                      <a:r>
                        <a:rPr lang="bg-BG" sz="1600" dirty="0" err="1">
                          <a:effectLst/>
                          <a:latin typeface="Times New Roman" panose="02020603050405020304" pitchFamily="18" charset="0"/>
                          <a:cs typeface="Times New Roman" panose="02020603050405020304" pitchFamily="18" charset="0"/>
                        </a:rPr>
                        <a:t>хиперголни</a:t>
                      </a:r>
                      <a:r>
                        <a:rPr lang="bg-BG" sz="1600" dirty="0">
                          <a:effectLst/>
                          <a:latin typeface="Times New Roman" panose="02020603050405020304" pitchFamily="18" charset="0"/>
                          <a:cs typeface="Times New Roman" panose="02020603050405020304" pitchFamily="18" charset="0"/>
                        </a:rPr>
                        <a:t> течности) или без метателен заряд</a:t>
                      </a:r>
                      <a:endParaRPr lang="bg-BG" sz="16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spcAft>
                          <a:spcPts val="0"/>
                        </a:spcAft>
                      </a:pPr>
                      <a:r>
                        <a:rPr lang="bg-BG" sz="1600" dirty="0">
                          <a:effectLst/>
                          <a:latin typeface="Times New Roman" panose="02020603050405020304" pitchFamily="18" charset="0"/>
                          <a:cs typeface="Times New Roman" panose="02020603050405020304" pitchFamily="18" charset="0"/>
                        </a:rPr>
                        <a:t>група F / 150t</a:t>
                      </a:r>
                      <a:endParaRPr lang="bg-BG" sz="1600" dirty="0">
                        <a:effectLst/>
                        <a:latin typeface="Times New Roman" panose="02020603050405020304" pitchFamily="18" charset="0"/>
                        <a:ea typeface="Times New Roman"/>
                        <a:cs typeface="Times New Roman" panose="02020603050405020304" pitchFamily="18" charset="0"/>
                      </a:endParaRPr>
                    </a:p>
                  </a:txBody>
                  <a:tcPr marL="68580" marR="68580" marT="0" marB="0"/>
                </a:tc>
              </a:tr>
            </a:tbl>
          </a:graphicData>
        </a:graphic>
      </p:graphicFrame>
      <p:sp>
        <p:nvSpPr>
          <p:cNvPr id="4" name="Текстово поле 3"/>
          <p:cNvSpPr txBox="1"/>
          <p:nvPr/>
        </p:nvSpPr>
        <p:spPr>
          <a:xfrm>
            <a:off x="0" y="457200"/>
            <a:ext cx="2632841" cy="461665"/>
          </a:xfrm>
          <a:prstGeom prst="rect">
            <a:avLst/>
          </a:prstGeom>
          <a:noFill/>
        </p:spPr>
        <p:txBody>
          <a:bodyPr wrap="square" rtlCol="0">
            <a:spAutoFit/>
          </a:bodyPr>
          <a:lstStyle/>
          <a:p>
            <a:r>
              <a:rPr lang="bg-BG" sz="2400" b="1" i="1" dirty="0" smtClean="0">
                <a:latin typeface="Times New Roman" panose="02020603050405020304" pitchFamily="18" charset="0"/>
                <a:cs typeface="Times New Roman" panose="02020603050405020304" pitchFamily="18" charset="0"/>
              </a:rPr>
              <a:t>Табл.1</a:t>
            </a:r>
            <a:endParaRPr lang="bg-BG" sz="24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06723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Таблица 5"/>
          <p:cNvGraphicFramePr>
            <a:graphicFrameLocks noGrp="1"/>
          </p:cNvGraphicFramePr>
          <p:nvPr>
            <p:extLst>
              <p:ext uri="{D42A27DB-BD31-4B8C-83A1-F6EECF244321}">
                <p14:modId xmlns:p14="http://schemas.microsoft.com/office/powerpoint/2010/main" val="555412240"/>
              </p:ext>
            </p:extLst>
          </p:nvPr>
        </p:nvGraphicFramePr>
        <p:xfrm>
          <a:off x="1040525" y="1034212"/>
          <a:ext cx="10484069" cy="5508478"/>
        </p:xfrm>
        <a:graphic>
          <a:graphicData uri="http://schemas.openxmlformats.org/drawingml/2006/table">
            <a:tbl>
              <a:tblPr firstRow="1" firstCol="1" bandRow="1">
                <a:tableStyleId>{5C22544A-7EE6-4342-B048-85BDC9FD1C3A}</a:tableStyleId>
              </a:tblPr>
              <a:tblGrid>
                <a:gridCol w="6478764"/>
                <a:gridCol w="4005305"/>
              </a:tblGrid>
              <a:tr h="1058871">
                <a:tc>
                  <a:txBody>
                    <a:bodyPr/>
                    <a:lstStyle/>
                    <a:p>
                      <a:pPr algn="just">
                        <a:spcAft>
                          <a:spcPts val="0"/>
                        </a:spcAft>
                      </a:pPr>
                      <a:r>
                        <a:rPr lang="bg-BG" sz="1600" dirty="0" err="1">
                          <a:effectLst/>
                          <a:latin typeface="Times New Roman" panose="02020603050405020304" pitchFamily="18" charset="0"/>
                          <a:cs typeface="Times New Roman" panose="02020603050405020304" pitchFamily="18" charset="0"/>
                        </a:rPr>
                        <a:t>Пиротехтическо</a:t>
                      </a:r>
                      <a:r>
                        <a:rPr lang="bg-BG" sz="1600" dirty="0">
                          <a:effectLst/>
                          <a:latin typeface="Times New Roman" panose="02020603050405020304" pitchFamily="18" charset="0"/>
                          <a:cs typeface="Times New Roman" panose="02020603050405020304" pitchFamily="18" charset="0"/>
                        </a:rPr>
                        <a:t> вещество или изделие, съдържащо пиротехническо вещество, или изделие съдържащо едновременно ВВ и вещество със светлинен, запалителен, сълзотворен или </a:t>
                      </a:r>
                      <a:r>
                        <a:rPr lang="bg-BG" sz="1600" dirty="0" err="1">
                          <a:effectLst/>
                          <a:latin typeface="Times New Roman" panose="02020603050405020304" pitchFamily="18" charset="0"/>
                          <a:cs typeface="Times New Roman" panose="02020603050405020304" pitchFamily="18" charset="0"/>
                        </a:rPr>
                        <a:t>димообразуващ</a:t>
                      </a:r>
                      <a:r>
                        <a:rPr lang="bg-BG" sz="1600" dirty="0">
                          <a:effectLst/>
                          <a:latin typeface="Times New Roman" panose="02020603050405020304" pitchFamily="18" charset="0"/>
                          <a:cs typeface="Times New Roman" panose="02020603050405020304" pitchFamily="18" charset="0"/>
                        </a:rPr>
                        <a:t> ефект</a:t>
                      </a:r>
                      <a:endParaRPr lang="bg-BG" sz="16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spcAft>
                          <a:spcPts val="0"/>
                        </a:spcAft>
                      </a:pPr>
                      <a:r>
                        <a:rPr lang="bg-BG" sz="1600">
                          <a:effectLst/>
                          <a:latin typeface="Times New Roman" panose="02020603050405020304" pitchFamily="18" charset="0"/>
                          <a:cs typeface="Times New Roman" panose="02020603050405020304" pitchFamily="18" charset="0"/>
                        </a:rPr>
                        <a:t>група G / 50t</a:t>
                      </a:r>
                      <a:endParaRPr lang="bg-BG" sz="1600">
                        <a:effectLst/>
                        <a:latin typeface="Times New Roman" panose="02020603050405020304" pitchFamily="18" charset="0"/>
                        <a:ea typeface="Times New Roman"/>
                        <a:cs typeface="Times New Roman" panose="02020603050405020304" pitchFamily="18" charset="0"/>
                      </a:endParaRPr>
                    </a:p>
                  </a:txBody>
                  <a:tcPr marL="68580" marR="68580" marT="0" marB="0"/>
                </a:tc>
              </a:tr>
              <a:tr h="264718">
                <a:tc>
                  <a:txBody>
                    <a:bodyPr/>
                    <a:lstStyle/>
                    <a:p>
                      <a:pPr algn="just">
                        <a:spcAft>
                          <a:spcPts val="0"/>
                        </a:spcAft>
                      </a:pPr>
                      <a:r>
                        <a:rPr lang="bg-BG" sz="1600" dirty="0">
                          <a:effectLst/>
                          <a:latin typeface="Times New Roman" panose="02020603050405020304" pitchFamily="18" charset="0"/>
                          <a:cs typeface="Times New Roman" panose="02020603050405020304" pitchFamily="18" charset="0"/>
                        </a:rPr>
                        <a:t>Изделие съдържащо едновременно ВВ и бял фосфор</a:t>
                      </a:r>
                      <a:endParaRPr lang="bg-BG" sz="16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spcAft>
                          <a:spcPts val="0"/>
                        </a:spcAft>
                      </a:pPr>
                      <a:r>
                        <a:rPr lang="bg-BG" sz="1600">
                          <a:effectLst/>
                          <a:latin typeface="Times New Roman" panose="02020603050405020304" pitchFamily="18" charset="0"/>
                          <a:cs typeface="Times New Roman" panose="02020603050405020304" pitchFamily="18" charset="0"/>
                        </a:rPr>
                        <a:t>група Н / 150t</a:t>
                      </a:r>
                      <a:endParaRPr lang="bg-BG" sz="1600">
                        <a:effectLst/>
                        <a:latin typeface="Times New Roman" panose="02020603050405020304" pitchFamily="18" charset="0"/>
                        <a:ea typeface="Times New Roman"/>
                        <a:cs typeface="Times New Roman" panose="02020603050405020304" pitchFamily="18" charset="0"/>
                      </a:endParaRPr>
                    </a:p>
                  </a:txBody>
                  <a:tcPr marL="68580" marR="68580" marT="0" marB="0"/>
                </a:tc>
              </a:tr>
              <a:tr h="529435">
                <a:tc>
                  <a:txBody>
                    <a:bodyPr/>
                    <a:lstStyle/>
                    <a:p>
                      <a:pPr algn="just">
                        <a:spcAft>
                          <a:spcPts val="0"/>
                        </a:spcAft>
                      </a:pPr>
                      <a:r>
                        <a:rPr lang="bg-BG" sz="1600" dirty="0">
                          <a:effectLst/>
                          <a:latin typeface="Times New Roman" panose="02020603050405020304" pitchFamily="18" charset="0"/>
                          <a:cs typeface="Times New Roman" panose="02020603050405020304" pitchFamily="18" charset="0"/>
                        </a:rPr>
                        <a:t>Изделие съдържащо едновременно ВВ и </a:t>
                      </a:r>
                      <a:r>
                        <a:rPr lang="bg-BG" sz="1600" dirty="0" err="1">
                          <a:effectLst/>
                          <a:latin typeface="Times New Roman" panose="02020603050405020304" pitchFamily="18" charset="0"/>
                          <a:cs typeface="Times New Roman" panose="02020603050405020304" pitchFamily="18" charset="0"/>
                        </a:rPr>
                        <a:t>запалима</a:t>
                      </a:r>
                      <a:r>
                        <a:rPr lang="bg-BG" sz="1600" dirty="0">
                          <a:effectLst/>
                          <a:latin typeface="Times New Roman" panose="02020603050405020304" pitchFamily="18" charset="0"/>
                          <a:cs typeface="Times New Roman" panose="02020603050405020304" pitchFamily="18" charset="0"/>
                        </a:rPr>
                        <a:t> течност или </a:t>
                      </a:r>
                      <a:r>
                        <a:rPr lang="bg-BG" sz="1600" dirty="0" err="1">
                          <a:effectLst/>
                          <a:latin typeface="Times New Roman" panose="02020603050405020304" pitchFamily="18" charset="0"/>
                          <a:cs typeface="Times New Roman" panose="02020603050405020304" pitchFamily="18" charset="0"/>
                        </a:rPr>
                        <a:t>гел</a:t>
                      </a:r>
                      <a:endParaRPr lang="bg-BG" sz="16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spcAft>
                          <a:spcPts val="0"/>
                        </a:spcAft>
                      </a:pPr>
                      <a:r>
                        <a:rPr lang="bg-BG" sz="1600" dirty="0">
                          <a:effectLst/>
                          <a:latin typeface="Times New Roman" panose="02020603050405020304" pitchFamily="18" charset="0"/>
                          <a:cs typeface="Times New Roman" panose="02020603050405020304" pitchFamily="18" charset="0"/>
                        </a:rPr>
                        <a:t>група </a:t>
                      </a:r>
                      <a:r>
                        <a:rPr lang="en-US" sz="1600" dirty="0">
                          <a:effectLst/>
                          <a:latin typeface="Times New Roman" panose="02020603050405020304" pitchFamily="18" charset="0"/>
                          <a:cs typeface="Times New Roman" panose="02020603050405020304" pitchFamily="18" charset="0"/>
                        </a:rPr>
                        <a:t>J</a:t>
                      </a:r>
                      <a:r>
                        <a:rPr lang="ru-RU" sz="1600" dirty="0">
                          <a:effectLst/>
                          <a:latin typeface="Times New Roman" panose="02020603050405020304" pitchFamily="18" charset="0"/>
                          <a:cs typeface="Times New Roman" panose="02020603050405020304" pitchFamily="18" charset="0"/>
                        </a:rPr>
                        <a:t> / 150 </a:t>
                      </a:r>
                      <a:r>
                        <a:rPr lang="en-US" sz="1600" dirty="0">
                          <a:effectLst/>
                          <a:latin typeface="Times New Roman" panose="02020603050405020304" pitchFamily="18" charset="0"/>
                          <a:cs typeface="Times New Roman" panose="02020603050405020304" pitchFamily="18" charset="0"/>
                        </a:rPr>
                        <a:t>t</a:t>
                      </a:r>
                      <a:r>
                        <a:rPr lang="ru-RU" sz="1600" dirty="0">
                          <a:effectLst/>
                          <a:latin typeface="Times New Roman" panose="02020603050405020304" pitchFamily="18" charset="0"/>
                          <a:cs typeface="Times New Roman" panose="02020603050405020304" pitchFamily="18" charset="0"/>
                        </a:rPr>
                        <a:t>.</a:t>
                      </a:r>
                      <a:endParaRPr lang="bg-BG" sz="1600" dirty="0">
                        <a:effectLst/>
                        <a:latin typeface="Times New Roman" panose="02020603050405020304" pitchFamily="18" charset="0"/>
                        <a:cs typeface="Times New Roman" panose="02020603050405020304" pitchFamily="18" charset="0"/>
                      </a:endParaRPr>
                    </a:p>
                    <a:p>
                      <a:pPr algn="just">
                        <a:spcAft>
                          <a:spcPts val="0"/>
                        </a:spcAft>
                      </a:pPr>
                      <a:r>
                        <a:rPr lang="bg-BG" sz="1600" dirty="0">
                          <a:effectLst/>
                          <a:latin typeface="Times New Roman" panose="02020603050405020304" pitchFamily="18" charset="0"/>
                          <a:cs typeface="Times New Roman" panose="02020603050405020304" pitchFamily="18" charset="0"/>
                        </a:rPr>
                        <a:t> </a:t>
                      </a:r>
                      <a:endParaRPr lang="bg-BG" sz="1600" dirty="0">
                        <a:effectLst/>
                        <a:latin typeface="Times New Roman" panose="02020603050405020304" pitchFamily="18" charset="0"/>
                        <a:ea typeface="Times New Roman"/>
                        <a:cs typeface="Times New Roman" panose="02020603050405020304" pitchFamily="18" charset="0"/>
                      </a:endParaRPr>
                    </a:p>
                  </a:txBody>
                  <a:tcPr marL="68580" marR="68580" marT="0" marB="0"/>
                </a:tc>
              </a:tr>
              <a:tr h="529435">
                <a:tc>
                  <a:txBody>
                    <a:bodyPr/>
                    <a:lstStyle/>
                    <a:p>
                      <a:pPr algn="just">
                        <a:spcAft>
                          <a:spcPts val="0"/>
                        </a:spcAft>
                      </a:pPr>
                      <a:r>
                        <a:rPr lang="ru-RU" sz="1600">
                          <a:effectLst/>
                          <a:latin typeface="Times New Roman" panose="02020603050405020304" pitchFamily="18" charset="0"/>
                          <a:cs typeface="Times New Roman" panose="02020603050405020304" pitchFamily="18" charset="0"/>
                        </a:rPr>
                        <a:t>Изделие съдържащо едновременно ВВ и токсичен химически елемент</a:t>
                      </a:r>
                      <a:endParaRPr lang="bg-BG" sz="160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spcAft>
                          <a:spcPts val="0"/>
                        </a:spcAft>
                      </a:pPr>
                      <a:r>
                        <a:rPr lang="ru-RU" sz="1600" dirty="0" err="1">
                          <a:effectLst/>
                          <a:latin typeface="Times New Roman" panose="02020603050405020304" pitchFamily="18" charset="0"/>
                          <a:cs typeface="Times New Roman" panose="02020603050405020304" pitchFamily="18" charset="0"/>
                        </a:rPr>
                        <a:t>група</a:t>
                      </a:r>
                      <a:r>
                        <a:rPr lang="ru-RU" sz="1600" dirty="0">
                          <a:effectLst/>
                          <a:latin typeface="Times New Roman" panose="02020603050405020304" pitchFamily="18" charset="0"/>
                          <a:cs typeface="Times New Roman" panose="02020603050405020304" pitchFamily="18" charset="0"/>
                        </a:rPr>
                        <a:t> К / 150 t</a:t>
                      </a:r>
                      <a:endParaRPr lang="bg-BG" sz="1600" dirty="0">
                        <a:effectLst/>
                        <a:latin typeface="Times New Roman" panose="02020603050405020304" pitchFamily="18" charset="0"/>
                        <a:ea typeface="Times New Roman"/>
                        <a:cs typeface="Times New Roman" panose="02020603050405020304" pitchFamily="18" charset="0"/>
                      </a:endParaRPr>
                    </a:p>
                  </a:txBody>
                  <a:tcPr marL="68580" marR="68580" marT="0" marB="0"/>
                </a:tc>
              </a:tr>
              <a:tr h="1058871">
                <a:tc>
                  <a:txBody>
                    <a:bodyPr/>
                    <a:lstStyle/>
                    <a:p>
                      <a:pPr algn="just">
                        <a:spcAft>
                          <a:spcPts val="0"/>
                        </a:spcAft>
                      </a:pPr>
                      <a:r>
                        <a:rPr lang="ru-RU" sz="1600" dirty="0">
                          <a:effectLst/>
                          <a:latin typeface="Times New Roman" panose="02020603050405020304" pitchFamily="18" charset="0"/>
                          <a:cs typeface="Times New Roman" panose="02020603050405020304" pitchFamily="18" charset="0"/>
                        </a:rPr>
                        <a:t>ВВ или изделие, </a:t>
                      </a:r>
                      <a:r>
                        <a:rPr lang="ru-RU" sz="1600" dirty="0" err="1">
                          <a:effectLst/>
                          <a:latin typeface="Times New Roman" panose="02020603050405020304" pitchFamily="18" charset="0"/>
                          <a:cs typeface="Times New Roman" panose="02020603050405020304" pitchFamily="18" charset="0"/>
                        </a:rPr>
                        <a:t>съдържащо</a:t>
                      </a:r>
                      <a:r>
                        <a:rPr lang="ru-RU" sz="1600" dirty="0">
                          <a:effectLst/>
                          <a:latin typeface="Times New Roman" panose="02020603050405020304" pitchFamily="18" charset="0"/>
                          <a:cs typeface="Times New Roman" panose="02020603050405020304" pitchFamily="18" charset="0"/>
                        </a:rPr>
                        <a:t> ВВ и </a:t>
                      </a:r>
                      <a:r>
                        <a:rPr lang="ru-RU" sz="1600" dirty="0" err="1">
                          <a:effectLst/>
                          <a:latin typeface="Times New Roman" panose="02020603050405020304" pitchFamily="18" charset="0"/>
                          <a:cs typeface="Times New Roman" panose="02020603050405020304" pitchFamily="18" charset="0"/>
                        </a:rPr>
                        <a:t>представляващо</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особен</a:t>
                      </a:r>
                      <a:r>
                        <a:rPr lang="ru-RU" sz="1600" dirty="0">
                          <a:effectLst/>
                          <a:latin typeface="Times New Roman" panose="02020603050405020304" pitchFamily="18" charset="0"/>
                          <a:cs typeface="Times New Roman" panose="02020603050405020304" pitchFamily="18" charset="0"/>
                        </a:rPr>
                        <a:t> риск (</a:t>
                      </a:r>
                      <a:r>
                        <a:rPr lang="ru-RU" sz="1600" dirty="0" err="1">
                          <a:effectLst/>
                          <a:latin typeface="Times New Roman" panose="02020603050405020304" pitchFamily="18" charset="0"/>
                          <a:cs typeface="Times New Roman" panose="02020603050405020304" pitchFamily="18" charset="0"/>
                        </a:rPr>
                        <a:t>поради</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своята</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водоактивност</a:t>
                      </a:r>
                      <a:r>
                        <a:rPr lang="ru-RU" sz="1600" dirty="0">
                          <a:effectLst/>
                          <a:latin typeface="Times New Roman" panose="02020603050405020304" pitchFamily="18" charset="0"/>
                          <a:cs typeface="Times New Roman" panose="02020603050405020304" pitchFamily="18" charset="0"/>
                        </a:rPr>
                        <a:t> или </a:t>
                      </a:r>
                      <a:r>
                        <a:rPr lang="ru-RU" sz="1600" dirty="0" err="1">
                          <a:effectLst/>
                          <a:latin typeface="Times New Roman" panose="02020603050405020304" pitchFamily="18" charset="0"/>
                          <a:cs typeface="Times New Roman" panose="02020603050405020304" pitchFamily="18" charset="0"/>
                        </a:rPr>
                        <a:t>наличието</a:t>
                      </a:r>
                      <a:r>
                        <a:rPr lang="ru-RU" sz="1600" dirty="0">
                          <a:effectLst/>
                          <a:latin typeface="Times New Roman" panose="02020603050405020304" pitchFamily="18" charset="0"/>
                          <a:cs typeface="Times New Roman" panose="02020603050405020304" pitchFamily="18" charset="0"/>
                        </a:rPr>
                        <a:t> на </a:t>
                      </a:r>
                      <a:r>
                        <a:rPr lang="ru-RU" sz="1600" dirty="0" err="1">
                          <a:effectLst/>
                          <a:latin typeface="Times New Roman" panose="02020603050405020304" pitchFamily="18" charset="0"/>
                          <a:cs typeface="Times New Roman" panose="02020603050405020304" pitchFamily="18" charset="0"/>
                        </a:rPr>
                        <a:t>хиперголни</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течности</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фосфиди</a:t>
                      </a:r>
                      <a:r>
                        <a:rPr lang="ru-RU" sz="1600" dirty="0">
                          <a:effectLst/>
                          <a:latin typeface="Times New Roman" panose="02020603050405020304" pitchFamily="18" charset="0"/>
                          <a:cs typeface="Times New Roman" panose="02020603050405020304" pitchFamily="18" charset="0"/>
                        </a:rPr>
                        <a:t> или </a:t>
                      </a:r>
                      <a:r>
                        <a:rPr lang="ru-RU" sz="1600" dirty="0" err="1">
                          <a:effectLst/>
                          <a:latin typeface="Times New Roman" panose="02020603050405020304" pitchFamily="18" charset="0"/>
                          <a:cs typeface="Times New Roman" panose="02020603050405020304" pitchFamily="18" charset="0"/>
                        </a:rPr>
                        <a:t>пирофилно</a:t>
                      </a:r>
                      <a:r>
                        <a:rPr lang="ru-RU" sz="1600" dirty="0">
                          <a:effectLst/>
                          <a:latin typeface="Times New Roman" panose="02020603050405020304" pitchFamily="18" charset="0"/>
                          <a:cs typeface="Times New Roman" panose="02020603050405020304" pitchFamily="18" charset="0"/>
                        </a:rPr>
                        <a:t> вещество) и </a:t>
                      </a:r>
                      <a:r>
                        <a:rPr lang="ru-RU" sz="1600" dirty="0" err="1">
                          <a:effectLst/>
                          <a:latin typeface="Times New Roman" panose="02020603050405020304" pitchFamily="18" charset="0"/>
                          <a:cs typeface="Times New Roman" panose="02020603050405020304" pitchFamily="18" charset="0"/>
                        </a:rPr>
                        <a:t>налагащо</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изолиране</a:t>
                      </a:r>
                      <a:r>
                        <a:rPr lang="ru-RU" sz="1600" dirty="0">
                          <a:effectLst/>
                          <a:latin typeface="Times New Roman" panose="02020603050405020304" pitchFamily="18" charset="0"/>
                          <a:cs typeface="Times New Roman" panose="02020603050405020304" pitchFamily="18" charset="0"/>
                        </a:rPr>
                        <a:t> на </a:t>
                      </a:r>
                      <a:r>
                        <a:rPr lang="ru-RU" sz="1600" dirty="0" err="1">
                          <a:effectLst/>
                          <a:latin typeface="Times New Roman" panose="02020603050405020304" pitchFamily="18" charset="0"/>
                          <a:cs typeface="Times New Roman" panose="02020603050405020304" pitchFamily="18" charset="0"/>
                        </a:rPr>
                        <a:t>всеки</a:t>
                      </a:r>
                      <a:r>
                        <a:rPr lang="ru-RU" sz="1600" dirty="0">
                          <a:effectLst/>
                          <a:latin typeface="Times New Roman" panose="02020603050405020304" pitchFamily="18" charset="0"/>
                          <a:cs typeface="Times New Roman" panose="02020603050405020304" pitchFamily="18" charset="0"/>
                        </a:rPr>
                        <a:t> вид</a:t>
                      </a:r>
                      <a:endParaRPr lang="bg-BG" sz="16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spcAft>
                          <a:spcPts val="0"/>
                        </a:spcAft>
                      </a:pPr>
                      <a:r>
                        <a:rPr lang="ru-RU" sz="1600" dirty="0" err="1">
                          <a:effectLst/>
                          <a:latin typeface="Times New Roman" panose="02020603050405020304" pitchFamily="18" charset="0"/>
                          <a:cs typeface="Times New Roman" panose="02020603050405020304" pitchFamily="18" charset="0"/>
                        </a:rPr>
                        <a:t>група</a:t>
                      </a:r>
                      <a:r>
                        <a:rPr lang="ru-RU" sz="1600" dirty="0">
                          <a:effectLst/>
                          <a:latin typeface="Times New Roman" panose="02020603050405020304" pitchFamily="18" charset="0"/>
                          <a:cs typeface="Times New Roman" panose="02020603050405020304" pitchFamily="18" charset="0"/>
                        </a:rPr>
                        <a:t> </a:t>
                      </a:r>
                      <a:r>
                        <a:rPr lang="bg-BG" sz="1600" dirty="0">
                          <a:effectLst/>
                          <a:latin typeface="Times New Roman" panose="02020603050405020304" pitchFamily="18" charset="0"/>
                          <a:cs typeface="Times New Roman" panose="02020603050405020304" pitchFamily="18" charset="0"/>
                        </a:rPr>
                        <a:t>L / 150 t</a:t>
                      </a:r>
                      <a:endParaRPr lang="bg-BG" sz="1600" dirty="0">
                        <a:effectLst/>
                        <a:latin typeface="Times New Roman" panose="02020603050405020304" pitchFamily="18" charset="0"/>
                        <a:ea typeface="Times New Roman"/>
                        <a:cs typeface="Times New Roman" panose="02020603050405020304" pitchFamily="18" charset="0"/>
                      </a:endParaRPr>
                    </a:p>
                  </a:txBody>
                  <a:tcPr marL="68580" marR="68580" marT="0" marB="0"/>
                </a:tc>
              </a:tr>
              <a:tr h="529435">
                <a:tc>
                  <a:txBody>
                    <a:bodyPr/>
                    <a:lstStyle/>
                    <a:p>
                      <a:pPr algn="just">
                        <a:spcAft>
                          <a:spcPts val="0"/>
                        </a:spcAft>
                      </a:pPr>
                      <a:r>
                        <a:rPr lang="bg-BG" sz="1600">
                          <a:effectLst/>
                          <a:latin typeface="Times New Roman" panose="02020603050405020304" pitchFamily="18" charset="0"/>
                          <a:cs typeface="Times New Roman" panose="02020603050405020304" pitchFamily="18" charset="0"/>
                        </a:rPr>
                        <a:t>Изделие съдържащо само вещества с изключително ниска чувствителност към детонация</a:t>
                      </a:r>
                      <a:endParaRPr lang="bg-BG" sz="160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spcAft>
                          <a:spcPts val="0"/>
                        </a:spcAft>
                      </a:pPr>
                      <a:r>
                        <a:rPr lang="bg-BG" sz="1600" dirty="0">
                          <a:effectLst/>
                          <a:latin typeface="Times New Roman" panose="02020603050405020304" pitchFamily="18" charset="0"/>
                          <a:cs typeface="Times New Roman" panose="02020603050405020304" pitchFamily="18" charset="0"/>
                        </a:rPr>
                        <a:t>група N / 150 t</a:t>
                      </a:r>
                      <a:endParaRPr lang="bg-BG" sz="1600" dirty="0">
                        <a:effectLst/>
                        <a:latin typeface="Times New Roman" panose="02020603050405020304" pitchFamily="18" charset="0"/>
                        <a:ea typeface="Times New Roman"/>
                        <a:cs typeface="Times New Roman" panose="02020603050405020304" pitchFamily="18" charset="0"/>
                      </a:endParaRPr>
                    </a:p>
                  </a:txBody>
                  <a:tcPr marL="68580" marR="68580" marT="0" marB="0"/>
                </a:tc>
              </a:tr>
              <a:tr h="1537713">
                <a:tc>
                  <a:txBody>
                    <a:bodyPr/>
                    <a:lstStyle/>
                    <a:p>
                      <a:pPr algn="just">
                        <a:spcAft>
                          <a:spcPts val="0"/>
                        </a:spcAft>
                      </a:pPr>
                      <a:r>
                        <a:rPr lang="ru-RU" sz="1600" dirty="0">
                          <a:effectLst/>
                          <a:latin typeface="Times New Roman" panose="02020603050405020304" pitchFamily="18" charset="0"/>
                          <a:cs typeface="Times New Roman" panose="02020603050405020304" pitchFamily="18" charset="0"/>
                        </a:rPr>
                        <a:t>Вещество или изделие, </a:t>
                      </a:r>
                      <a:r>
                        <a:rPr lang="ru-RU" sz="1600" dirty="0" err="1">
                          <a:effectLst/>
                          <a:latin typeface="Times New Roman" panose="02020603050405020304" pitchFamily="18" charset="0"/>
                          <a:cs typeface="Times New Roman" panose="02020603050405020304" pitchFamily="18" charset="0"/>
                        </a:rPr>
                        <a:t>опаковано</a:t>
                      </a:r>
                      <a:r>
                        <a:rPr lang="ru-RU" sz="1600" dirty="0">
                          <a:effectLst/>
                          <a:latin typeface="Times New Roman" panose="02020603050405020304" pitchFamily="18" charset="0"/>
                          <a:cs typeface="Times New Roman" panose="02020603050405020304" pitchFamily="18" charset="0"/>
                        </a:rPr>
                        <a:t> или </a:t>
                      </a:r>
                      <a:r>
                        <a:rPr lang="ru-RU" sz="1600" dirty="0" err="1">
                          <a:effectLst/>
                          <a:latin typeface="Times New Roman" panose="02020603050405020304" pitchFamily="18" charset="0"/>
                          <a:cs typeface="Times New Roman" panose="02020603050405020304" pitchFamily="18" charset="0"/>
                        </a:rPr>
                        <a:t>конструирано</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така</a:t>
                      </a:r>
                      <a:r>
                        <a:rPr lang="ru-RU" sz="1600" dirty="0">
                          <a:effectLst/>
                          <a:latin typeface="Times New Roman" panose="02020603050405020304" pitchFamily="18" charset="0"/>
                          <a:cs typeface="Times New Roman" panose="02020603050405020304" pitchFamily="18" charset="0"/>
                        </a:rPr>
                        <a:t> че да се </a:t>
                      </a:r>
                      <a:r>
                        <a:rPr lang="ru-RU" sz="1600" dirty="0" err="1">
                          <a:effectLst/>
                          <a:latin typeface="Times New Roman" panose="02020603050405020304" pitchFamily="18" charset="0"/>
                          <a:cs typeface="Times New Roman" panose="02020603050405020304" pitchFamily="18" charset="0"/>
                        </a:rPr>
                        <a:t>ограничи</a:t>
                      </a:r>
                      <a:r>
                        <a:rPr lang="ru-RU" sz="1600" dirty="0">
                          <a:effectLst/>
                          <a:latin typeface="Times New Roman" panose="02020603050405020304" pitchFamily="18" charset="0"/>
                          <a:cs typeface="Times New Roman" panose="02020603050405020304" pitchFamily="18" charset="0"/>
                        </a:rPr>
                        <a:t> в пакета </a:t>
                      </a:r>
                      <a:r>
                        <a:rPr lang="ru-RU" sz="1600" dirty="0" err="1">
                          <a:effectLst/>
                          <a:latin typeface="Times New Roman" panose="02020603050405020304" pitchFamily="18" charset="0"/>
                          <a:cs typeface="Times New Roman" panose="02020603050405020304" pitchFamily="18" charset="0"/>
                        </a:rPr>
                        <a:t>всеки</a:t>
                      </a:r>
                      <a:r>
                        <a:rPr lang="ru-RU" sz="1600" dirty="0">
                          <a:effectLst/>
                          <a:latin typeface="Times New Roman" panose="02020603050405020304" pitchFamily="18" charset="0"/>
                          <a:cs typeface="Times New Roman" panose="02020603050405020304" pitchFamily="18" charset="0"/>
                        </a:rPr>
                        <a:t> опасен </a:t>
                      </a:r>
                      <a:r>
                        <a:rPr lang="ru-RU" sz="1600" dirty="0" err="1">
                          <a:effectLst/>
                          <a:latin typeface="Times New Roman" panose="02020603050405020304" pitchFamily="18" charset="0"/>
                          <a:cs typeface="Times New Roman" panose="02020603050405020304" pitchFamily="18" charset="0"/>
                        </a:rPr>
                        <a:t>ефект</a:t>
                      </a:r>
                      <a:r>
                        <a:rPr lang="ru-RU" sz="1600" dirty="0">
                          <a:effectLst/>
                          <a:latin typeface="Times New Roman" panose="02020603050405020304" pitchFamily="18" charset="0"/>
                          <a:cs typeface="Times New Roman" panose="02020603050405020304" pitchFamily="18" charset="0"/>
                        </a:rPr>
                        <a:t>, причинен от случайно </a:t>
                      </a:r>
                      <a:r>
                        <a:rPr lang="ru-RU" sz="1600" dirty="0" err="1">
                          <a:effectLst/>
                          <a:latin typeface="Times New Roman" panose="02020603050405020304" pitchFamily="18" charset="0"/>
                          <a:cs typeface="Times New Roman" panose="02020603050405020304" pitchFamily="18" charset="0"/>
                        </a:rPr>
                        <a:t>задействане</a:t>
                      </a:r>
                      <a:r>
                        <a:rPr lang="ru-RU" sz="1600" dirty="0">
                          <a:effectLst/>
                          <a:latin typeface="Times New Roman" panose="02020603050405020304" pitchFamily="18" charset="0"/>
                          <a:cs typeface="Times New Roman" panose="02020603050405020304" pitchFamily="18" charset="0"/>
                        </a:rPr>
                        <a:t>, а при </a:t>
                      </a:r>
                      <a:r>
                        <a:rPr lang="ru-RU" sz="1600" dirty="0" err="1">
                          <a:effectLst/>
                          <a:latin typeface="Times New Roman" panose="02020603050405020304" pitchFamily="18" charset="0"/>
                          <a:cs typeface="Times New Roman" panose="02020603050405020304" pitchFamily="18" charset="0"/>
                        </a:rPr>
                        <a:t>повреда</a:t>
                      </a:r>
                      <a:r>
                        <a:rPr lang="ru-RU" sz="1600" dirty="0">
                          <a:effectLst/>
                          <a:latin typeface="Times New Roman" panose="02020603050405020304" pitchFamily="18" charset="0"/>
                          <a:cs typeface="Times New Roman" panose="02020603050405020304" pitchFamily="18" charset="0"/>
                        </a:rPr>
                        <a:t> на </a:t>
                      </a:r>
                      <a:r>
                        <a:rPr lang="ru-RU" sz="1600" dirty="0" err="1">
                          <a:effectLst/>
                          <a:latin typeface="Times New Roman" panose="02020603050405020304" pitchFamily="18" charset="0"/>
                          <a:cs typeface="Times New Roman" panose="02020603050405020304" pitchFamily="18" charset="0"/>
                        </a:rPr>
                        <a:t>опаковката</a:t>
                      </a:r>
                      <a:r>
                        <a:rPr lang="ru-RU" sz="1600" dirty="0">
                          <a:effectLst/>
                          <a:latin typeface="Times New Roman" panose="02020603050405020304" pitchFamily="18" charset="0"/>
                          <a:cs typeface="Times New Roman" panose="02020603050405020304" pitchFamily="18" charset="0"/>
                        </a:rPr>
                        <a:t> в случай на пожар </a:t>
                      </a:r>
                      <a:r>
                        <a:rPr lang="ru-RU" sz="1600" dirty="0" err="1">
                          <a:effectLst/>
                          <a:latin typeface="Times New Roman" panose="02020603050405020304" pitchFamily="18" charset="0"/>
                          <a:cs typeface="Times New Roman" panose="02020603050405020304" pitchFamily="18" charset="0"/>
                        </a:rPr>
                        <a:t>всички</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въздействия</a:t>
                      </a:r>
                      <a:r>
                        <a:rPr lang="ru-RU" sz="1600" dirty="0">
                          <a:effectLst/>
                          <a:latin typeface="Times New Roman" panose="02020603050405020304" pitchFamily="18" charset="0"/>
                          <a:cs typeface="Times New Roman" panose="02020603050405020304" pitchFamily="18" charset="0"/>
                        </a:rPr>
                        <a:t> от </a:t>
                      </a:r>
                      <a:r>
                        <a:rPr lang="ru-RU" sz="1600" dirty="0" err="1">
                          <a:effectLst/>
                          <a:latin typeface="Times New Roman" panose="02020603050405020304" pitchFamily="18" charset="0"/>
                          <a:cs typeface="Times New Roman" panose="02020603050405020304" pitchFamily="18" charset="0"/>
                        </a:rPr>
                        <a:t>взрива</a:t>
                      </a:r>
                      <a:r>
                        <a:rPr lang="ru-RU" sz="1600" dirty="0">
                          <a:effectLst/>
                          <a:latin typeface="Times New Roman" panose="02020603050405020304" pitchFamily="18" charset="0"/>
                          <a:cs typeface="Times New Roman" panose="02020603050405020304" pitchFamily="18" charset="0"/>
                        </a:rPr>
                        <a:t> или на </a:t>
                      </a:r>
                      <a:r>
                        <a:rPr lang="ru-RU" sz="1600" dirty="0" err="1">
                          <a:effectLst/>
                          <a:latin typeface="Times New Roman" panose="02020603050405020304" pitchFamily="18" charset="0"/>
                          <a:cs typeface="Times New Roman" panose="02020603050405020304" pitchFamily="18" charset="0"/>
                        </a:rPr>
                        <a:t>изхвърлянето</a:t>
                      </a:r>
                      <a:r>
                        <a:rPr lang="ru-RU" sz="1600" dirty="0">
                          <a:effectLst/>
                          <a:latin typeface="Times New Roman" panose="02020603050405020304" pitchFamily="18" charset="0"/>
                          <a:cs typeface="Times New Roman" panose="02020603050405020304" pitchFamily="18" charset="0"/>
                        </a:rPr>
                        <a:t> на </a:t>
                      </a:r>
                      <a:r>
                        <a:rPr lang="ru-RU" sz="1600" dirty="0" err="1">
                          <a:effectLst/>
                          <a:latin typeface="Times New Roman" panose="02020603050405020304" pitchFamily="18" charset="0"/>
                          <a:cs typeface="Times New Roman" panose="02020603050405020304" pitchFamily="18" charset="0"/>
                        </a:rPr>
                        <a:t>частици</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са</a:t>
                      </a:r>
                      <a:r>
                        <a:rPr lang="ru-RU" sz="1600" dirty="0">
                          <a:effectLst/>
                          <a:latin typeface="Times New Roman" panose="02020603050405020304" pitchFamily="18" charset="0"/>
                          <a:cs typeface="Times New Roman" panose="02020603050405020304" pitchFamily="18" charset="0"/>
                        </a:rPr>
                        <a:t> толкова </a:t>
                      </a:r>
                      <a:r>
                        <a:rPr lang="ru-RU" sz="1600" dirty="0" err="1">
                          <a:effectLst/>
                          <a:latin typeface="Times New Roman" panose="02020603050405020304" pitchFamily="18" charset="0"/>
                          <a:cs typeface="Times New Roman" panose="02020603050405020304" pitchFamily="18" charset="0"/>
                        </a:rPr>
                        <a:t>незначителни</a:t>
                      </a:r>
                      <a:r>
                        <a:rPr lang="ru-RU" sz="1600" dirty="0">
                          <a:effectLst/>
                          <a:latin typeface="Times New Roman" panose="02020603050405020304" pitchFamily="18" charset="0"/>
                          <a:cs typeface="Times New Roman" panose="02020603050405020304" pitchFamily="18" charset="0"/>
                        </a:rPr>
                        <a:t>, че почти не </a:t>
                      </a:r>
                      <a:r>
                        <a:rPr lang="ru-RU" sz="1600" dirty="0" err="1">
                          <a:effectLst/>
                          <a:latin typeface="Times New Roman" panose="02020603050405020304" pitchFamily="18" charset="0"/>
                          <a:cs typeface="Times New Roman" panose="02020603050405020304" pitchFamily="18" charset="0"/>
                        </a:rPr>
                        <a:t>възпрепятстват</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потушаването</a:t>
                      </a:r>
                      <a:r>
                        <a:rPr lang="ru-RU" sz="1600" dirty="0">
                          <a:effectLst/>
                          <a:latin typeface="Times New Roman" panose="02020603050405020304" pitchFamily="18" charset="0"/>
                          <a:cs typeface="Times New Roman" panose="02020603050405020304" pitchFamily="18" charset="0"/>
                        </a:rPr>
                        <a:t> на пожара и </a:t>
                      </a:r>
                      <a:r>
                        <a:rPr lang="ru-RU" sz="1600" dirty="0" err="1">
                          <a:effectLst/>
                          <a:latin typeface="Times New Roman" panose="02020603050405020304" pitchFamily="18" charset="0"/>
                          <a:cs typeface="Times New Roman" panose="02020603050405020304" pitchFamily="18" charset="0"/>
                        </a:rPr>
                        <a:t>прилагането</a:t>
                      </a:r>
                      <a:r>
                        <a:rPr lang="ru-RU" sz="1600" dirty="0">
                          <a:effectLst/>
                          <a:latin typeface="Times New Roman" panose="02020603050405020304" pitchFamily="18" charset="0"/>
                          <a:cs typeface="Times New Roman" panose="02020603050405020304" pitchFamily="18" charset="0"/>
                        </a:rPr>
                        <a:t> на </a:t>
                      </a:r>
                      <a:r>
                        <a:rPr lang="ru-RU" sz="1600" dirty="0" err="1">
                          <a:effectLst/>
                          <a:latin typeface="Times New Roman" panose="02020603050405020304" pitchFamily="18" charset="0"/>
                          <a:cs typeface="Times New Roman" panose="02020603050405020304" pitchFamily="18" charset="0"/>
                        </a:rPr>
                        <a:t>спешни</a:t>
                      </a:r>
                      <a:r>
                        <a:rPr lang="ru-RU" sz="1600" dirty="0">
                          <a:effectLst/>
                          <a:latin typeface="Times New Roman" panose="02020603050405020304" pitchFamily="18" charset="0"/>
                          <a:cs typeface="Times New Roman" panose="02020603050405020304" pitchFamily="18" charset="0"/>
                        </a:rPr>
                        <a:t> мерки в </a:t>
                      </a:r>
                      <a:r>
                        <a:rPr lang="ru-RU" sz="1600" dirty="0" err="1">
                          <a:effectLst/>
                          <a:latin typeface="Times New Roman" panose="02020603050405020304" pitchFamily="18" charset="0"/>
                          <a:cs typeface="Times New Roman" panose="02020603050405020304" pitchFamily="18" charset="0"/>
                        </a:rPr>
                        <a:t>непосредствена</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близост</a:t>
                      </a:r>
                      <a:r>
                        <a:rPr lang="ru-RU" sz="1600" dirty="0">
                          <a:effectLst/>
                          <a:latin typeface="Times New Roman" panose="02020603050405020304" pitchFamily="18" charset="0"/>
                          <a:cs typeface="Times New Roman" panose="02020603050405020304" pitchFamily="18" charset="0"/>
                        </a:rPr>
                        <a:t> до пакета</a:t>
                      </a:r>
                      <a:endParaRPr lang="bg-BG" sz="16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just">
                        <a:spcAft>
                          <a:spcPts val="0"/>
                        </a:spcAft>
                      </a:pPr>
                      <a:r>
                        <a:rPr lang="ru-RU" sz="1600" dirty="0" err="1">
                          <a:effectLst/>
                          <a:latin typeface="Times New Roman" panose="02020603050405020304" pitchFamily="18" charset="0"/>
                          <a:cs typeface="Times New Roman" panose="02020603050405020304" pitchFamily="18" charset="0"/>
                        </a:rPr>
                        <a:t>група</a:t>
                      </a:r>
                      <a:r>
                        <a:rPr lang="ru-RU" sz="1600" dirty="0">
                          <a:effectLst/>
                          <a:latin typeface="Times New Roman" panose="02020603050405020304" pitchFamily="18" charset="0"/>
                          <a:cs typeface="Times New Roman" panose="02020603050405020304" pitchFamily="18" charset="0"/>
                        </a:rPr>
                        <a:t> </a:t>
                      </a:r>
                      <a:r>
                        <a:rPr lang="en-US" sz="1600" dirty="0">
                          <a:effectLst/>
                          <a:latin typeface="Times New Roman" panose="02020603050405020304" pitchFamily="18" charset="0"/>
                          <a:cs typeface="Times New Roman" panose="02020603050405020304" pitchFamily="18" charset="0"/>
                        </a:rPr>
                        <a:t>S</a:t>
                      </a:r>
                      <a:r>
                        <a:rPr lang="ru-RU" sz="1600" dirty="0">
                          <a:effectLst/>
                          <a:latin typeface="Times New Roman" panose="02020603050405020304" pitchFamily="18" charset="0"/>
                          <a:cs typeface="Times New Roman" panose="02020603050405020304" pitchFamily="18" charset="0"/>
                        </a:rPr>
                        <a:t> / </a:t>
                      </a:r>
                      <a:r>
                        <a:rPr lang="ru-RU" sz="1600" dirty="0" err="1">
                          <a:effectLst/>
                          <a:latin typeface="Times New Roman" panose="02020603050405020304" pitchFamily="18" charset="0"/>
                          <a:cs typeface="Times New Roman" panose="02020603050405020304" pitchFamily="18" charset="0"/>
                        </a:rPr>
                        <a:t>допустимото</a:t>
                      </a:r>
                      <a:r>
                        <a:rPr lang="ru-RU" sz="1600" dirty="0">
                          <a:effectLst/>
                          <a:latin typeface="Times New Roman" panose="02020603050405020304" pitchFamily="18" charset="0"/>
                          <a:cs typeface="Times New Roman" panose="02020603050405020304" pitchFamily="18" charset="0"/>
                        </a:rPr>
                        <a:t> количество е без ограничение, </a:t>
                      </a:r>
                      <a:r>
                        <a:rPr lang="ru-RU" sz="1600" dirty="0" err="1">
                          <a:effectLst/>
                          <a:latin typeface="Times New Roman" panose="02020603050405020304" pitchFamily="18" charset="0"/>
                          <a:cs typeface="Times New Roman" panose="02020603050405020304" pitchFamily="18" charset="0"/>
                        </a:rPr>
                        <a:t>ако</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отговаря</a:t>
                      </a:r>
                      <a:r>
                        <a:rPr lang="ru-RU" sz="1600" dirty="0">
                          <a:effectLst/>
                          <a:latin typeface="Times New Roman" panose="02020603050405020304" pitchFamily="18" charset="0"/>
                          <a:cs typeface="Times New Roman" panose="02020603050405020304" pitchFamily="18" charset="0"/>
                        </a:rPr>
                        <a:t> на </a:t>
                      </a:r>
                      <a:r>
                        <a:rPr lang="ru-RU" sz="1600" dirty="0" err="1">
                          <a:effectLst/>
                          <a:latin typeface="Times New Roman" panose="02020603050405020304" pitchFamily="18" charset="0"/>
                          <a:cs typeface="Times New Roman" panose="02020603050405020304" pitchFamily="18" charset="0"/>
                        </a:rPr>
                        <a:t>съответното</a:t>
                      </a:r>
                      <a:r>
                        <a:rPr lang="ru-RU" sz="1600" dirty="0">
                          <a:effectLst/>
                          <a:latin typeface="Times New Roman" panose="02020603050405020304" pitchFamily="18" charset="0"/>
                          <a:cs typeface="Times New Roman" panose="02020603050405020304" pitchFamily="18" charset="0"/>
                        </a:rPr>
                        <a:t> </a:t>
                      </a:r>
                      <a:r>
                        <a:rPr lang="ru-RU" sz="1600" dirty="0" err="1">
                          <a:effectLst/>
                          <a:latin typeface="Times New Roman" panose="02020603050405020304" pitchFamily="18" charset="0"/>
                          <a:cs typeface="Times New Roman" panose="02020603050405020304" pitchFamily="18" charset="0"/>
                        </a:rPr>
                        <a:t>изпитание</a:t>
                      </a:r>
                      <a:r>
                        <a:rPr lang="ru-RU" sz="1600" dirty="0">
                          <a:effectLst/>
                          <a:latin typeface="Times New Roman" panose="02020603050405020304" pitchFamily="18" charset="0"/>
                          <a:cs typeface="Times New Roman" panose="02020603050405020304" pitchFamily="18" charset="0"/>
                        </a:rPr>
                        <a:t> на продукта.</a:t>
                      </a:r>
                      <a:endParaRPr lang="bg-BG" sz="1600" dirty="0">
                        <a:effectLst/>
                        <a:latin typeface="Times New Roman" panose="02020603050405020304" pitchFamily="18" charset="0"/>
                        <a:ea typeface="Times New Roman"/>
                        <a:cs typeface="Times New Roman" panose="02020603050405020304" pitchFamily="18" charset="0"/>
                      </a:endParaRPr>
                    </a:p>
                  </a:txBody>
                  <a:tcPr marL="68580" marR="68580" marT="0" marB="0"/>
                </a:tc>
              </a:tr>
            </a:tbl>
          </a:graphicData>
        </a:graphic>
      </p:graphicFrame>
      <p:sp>
        <p:nvSpPr>
          <p:cNvPr id="12" name="Текстово поле 11"/>
          <p:cNvSpPr txBox="1"/>
          <p:nvPr/>
        </p:nvSpPr>
        <p:spPr>
          <a:xfrm>
            <a:off x="0" y="378372"/>
            <a:ext cx="4000877" cy="461665"/>
          </a:xfrm>
          <a:prstGeom prst="rect">
            <a:avLst/>
          </a:prstGeom>
          <a:noFill/>
        </p:spPr>
        <p:txBody>
          <a:bodyPr wrap="square" rtlCol="0">
            <a:spAutoFit/>
          </a:bodyPr>
          <a:lstStyle/>
          <a:p>
            <a:r>
              <a:rPr lang="bg-BG" sz="2400" b="1" i="1" dirty="0" smtClean="0">
                <a:latin typeface="Times New Roman" panose="02020603050405020304" pitchFamily="18" charset="0"/>
                <a:cs typeface="Times New Roman" panose="02020603050405020304" pitchFamily="18" charset="0"/>
              </a:rPr>
              <a:t>Табл.1</a:t>
            </a:r>
            <a:endParaRPr lang="bg-BG" b="1" dirty="0"/>
          </a:p>
        </p:txBody>
      </p:sp>
    </p:spTree>
    <p:extLst>
      <p:ext uri="{BB962C8B-B14F-4D97-AF65-F5344CB8AC3E}">
        <p14:creationId xmlns:p14="http://schemas.microsoft.com/office/powerpoint/2010/main" val="36706723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677917"/>
            <a:ext cx="8990855" cy="46195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Текстово поле 1"/>
          <p:cNvSpPr txBox="1"/>
          <p:nvPr/>
        </p:nvSpPr>
        <p:spPr>
          <a:xfrm>
            <a:off x="204953" y="5463909"/>
            <a:ext cx="11761075" cy="1569660"/>
          </a:xfrm>
          <a:prstGeom prst="rect">
            <a:avLst/>
          </a:prstGeom>
          <a:noFill/>
        </p:spPr>
        <p:txBody>
          <a:bodyPr wrap="square" rtlCol="0">
            <a:spAutoFit/>
          </a:bodyPr>
          <a:lstStyle/>
          <a:p>
            <a:r>
              <a:rPr lang="bg-BG" sz="2400" b="1" i="1" dirty="0" smtClean="0">
                <a:latin typeface="Times New Roman" panose="02020603050405020304" pitchFamily="18" charset="0"/>
                <a:cs typeface="Times New Roman" panose="02020603050405020304" pitchFamily="18" charset="0"/>
              </a:rPr>
              <a:t>1. </a:t>
            </a:r>
            <a:r>
              <a:rPr lang="bg-BG" sz="2400" i="1" dirty="0" smtClean="0">
                <a:latin typeface="Times New Roman" panose="02020603050405020304" pitchFamily="18" charset="0"/>
                <a:cs typeface="Times New Roman" panose="02020603050405020304" pitchFamily="18" charset="0"/>
              </a:rPr>
              <a:t>Пакетите съдържащи изделия от група за съвместимост В и вещества е изделия от група </a:t>
            </a:r>
            <a:r>
              <a:rPr lang="en-US" sz="2400" i="1" dirty="0" smtClean="0">
                <a:latin typeface="Times New Roman" panose="02020603050405020304" pitchFamily="18" charset="0"/>
                <a:cs typeface="Times New Roman" panose="02020603050405020304" pitchFamily="18" charset="0"/>
              </a:rPr>
              <a:t>D</a:t>
            </a:r>
            <a:r>
              <a:rPr lang="bg-BG" sz="2400" i="1" dirty="0" smtClean="0">
                <a:latin typeface="Times New Roman" panose="02020603050405020304" pitchFamily="18" charset="0"/>
                <a:cs typeface="Times New Roman" panose="02020603050405020304" pitchFamily="18" charset="0"/>
              </a:rPr>
              <a:t>, могат да се съхраняват в едно и също помещение при условие, че са в отделни контейнери.</a:t>
            </a:r>
          </a:p>
          <a:p>
            <a:r>
              <a:rPr lang="bg-BG" sz="2400" i="1" dirty="0" smtClean="0">
                <a:latin typeface="Times New Roman" panose="02020603050405020304" pitchFamily="18" charset="0"/>
                <a:cs typeface="Times New Roman" panose="02020603050405020304" pitchFamily="18" charset="0"/>
              </a:rPr>
              <a:t> </a:t>
            </a:r>
            <a:endParaRPr lang="bg-BG"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81392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ово поле 2"/>
          <p:cNvSpPr txBox="1"/>
          <p:nvPr/>
        </p:nvSpPr>
        <p:spPr>
          <a:xfrm>
            <a:off x="583324" y="394138"/>
            <a:ext cx="11445766" cy="3416320"/>
          </a:xfrm>
          <a:prstGeom prst="rect">
            <a:avLst/>
          </a:prstGeom>
          <a:noFill/>
        </p:spPr>
        <p:txBody>
          <a:bodyPr wrap="square" rtlCol="0">
            <a:spAutoFit/>
          </a:bodyPr>
          <a:lstStyle/>
          <a:p>
            <a:pPr>
              <a:lnSpc>
                <a:spcPct val="150000"/>
              </a:lnSpc>
            </a:pPr>
            <a:r>
              <a:rPr lang="bg-BG" sz="2400" b="1" i="1" dirty="0" smtClean="0">
                <a:latin typeface="Times New Roman" panose="02020603050405020304" pitchFamily="18" charset="0"/>
                <a:cs typeface="Times New Roman" panose="02020603050405020304" pitchFamily="18" charset="0"/>
              </a:rPr>
              <a:t>2</a:t>
            </a:r>
            <a:r>
              <a:rPr lang="bg-BG" sz="2400" i="1" dirty="0" smtClean="0">
                <a:latin typeface="Times New Roman" panose="02020603050405020304" pitchFamily="18" charset="0"/>
                <a:cs typeface="Times New Roman" panose="02020603050405020304" pitchFamily="18" charset="0"/>
              </a:rPr>
              <a:t>. Когато изделията от група за съвместимост </a:t>
            </a:r>
            <a:r>
              <a:rPr lang="en-US" sz="2400" i="1" dirty="0" smtClean="0">
                <a:latin typeface="Times New Roman" panose="02020603050405020304" pitchFamily="18" charset="0"/>
                <a:cs typeface="Times New Roman" panose="02020603050405020304" pitchFamily="18" charset="0"/>
              </a:rPr>
              <a:t>N</a:t>
            </a:r>
            <a:r>
              <a:rPr lang="bg-BG" sz="2400" i="1" dirty="0" smtClean="0">
                <a:latin typeface="Times New Roman" panose="02020603050405020304" pitchFamily="18" charset="0"/>
                <a:cs typeface="Times New Roman" panose="02020603050405020304" pitchFamily="18" charset="0"/>
              </a:rPr>
              <a:t> се съхраняват с вещества и изделия от група за съвместимост С,</a:t>
            </a:r>
            <a:r>
              <a:rPr lang="en-US" sz="2400" i="1" dirty="0" smtClean="0">
                <a:latin typeface="Times New Roman" panose="02020603050405020304" pitchFamily="18" charset="0"/>
                <a:cs typeface="Times New Roman" panose="02020603050405020304" pitchFamily="18" charset="0"/>
              </a:rPr>
              <a:t> D</a:t>
            </a:r>
            <a:r>
              <a:rPr lang="bg-BG" sz="2400" i="1" dirty="0" smtClean="0">
                <a:latin typeface="Times New Roman" panose="02020603050405020304" pitchFamily="18" charset="0"/>
                <a:cs typeface="Times New Roman" panose="02020603050405020304" pitchFamily="18" charset="0"/>
              </a:rPr>
              <a:t> или Е, изделията от група за съвместимост </a:t>
            </a:r>
            <a:r>
              <a:rPr lang="en-US" sz="2400" i="1" dirty="0" smtClean="0">
                <a:latin typeface="Times New Roman" panose="02020603050405020304" pitchFamily="18" charset="0"/>
                <a:cs typeface="Times New Roman" panose="02020603050405020304" pitchFamily="18" charset="0"/>
              </a:rPr>
              <a:t>N</a:t>
            </a:r>
            <a:r>
              <a:rPr lang="bg-BG" sz="2400" i="1" dirty="0" smtClean="0">
                <a:latin typeface="Times New Roman" panose="02020603050405020304" pitchFamily="18" charset="0"/>
                <a:cs typeface="Times New Roman" panose="02020603050405020304" pitchFamily="18" charset="0"/>
              </a:rPr>
              <a:t> се третират така, като че имат характеристики от група за съвместимост </a:t>
            </a:r>
            <a:r>
              <a:rPr lang="en-US" sz="2400" i="1" dirty="0" smtClean="0">
                <a:latin typeface="Times New Roman" panose="02020603050405020304" pitchFamily="18" charset="0"/>
                <a:cs typeface="Times New Roman" panose="02020603050405020304" pitchFamily="18" charset="0"/>
              </a:rPr>
              <a:t>D.</a:t>
            </a:r>
            <a:endParaRPr lang="bg-BG" sz="2400" i="1" dirty="0" smtClean="0">
              <a:latin typeface="Times New Roman" panose="02020603050405020304" pitchFamily="18" charset="0"/>
              <a:cs typeface="Times New Roman" panose="02020603050405020304" pitchFamily="18" charset="0"/>
            </a:endParaRPr>
          </a:p>
          <a:p>
            <a:pPr>
              <a:lnSpc>
                <a:spcPct val="150000"/>
              </a:lnSpc>
            </a:pPr>
            <a:r>
              <a:rPr lang="bg-BG" sz="2400" b="1" i="1" dirty="0" smtClean="0">
                <a:latin typeface="Times New Roman" panose="02020603050405020304" pitchFamily="18" charset="0"/>
                <a:cs typeface="Times New Roman" panose="02020603050405020304" pitchFamily="18" charset="0"/>
              </a:rPr>
              <a:t>3</a:t>
            </a:r>
            <a:r>
              <a:rPr lang="bg-BG" sz="2400" i="1" dirty="0" smtClean="0">
                <a:latin typeface="Times New Roman" panose="02020603050405020304" pitchFamily="18" charset="0"/>
                <a:cs typeface="Times New Roman" panose="02020603050405020304" pitchFamily="18" charset="0"/>
              </a:rPr>
              <a:t>. Пакети съдържащи вещества и изделия от група за съвместимост </a:t>
            </a:r>
            <a:r>
              <a:rPr lang="en-US" sz="2400" i="1" dirty="0" smtClean="0">
                <a:latin typeface="Times New Roman" panose="02020603050405020304" pitchFamily="18" charset="0"/>
                <a:cs typeface="Times New Roman" panose="02020603050405020304" pitchFamily="18" charset="0"/>
              </a:rPr>
              <a:t>L</a:t>
            </a:r>
            <a:r>
              <a:rPr lang="bg-BG" sz="2400" i="1" dirty="0" smtClean="0">
                <a:latin typeface="Times New Roman" panose="02020603050405020304" pitchFamily="18" charset="0"/>
                <a:cs typeface="Times New Roman" panose="02020603050405020304" pitchFamily="18" charset="0"/>
              </a:rPr>
              <a:t>, могат да се съхраняват в едно и също помещение заедно с пакети, съдържащи същия тип вещества или изделия от същата група за съвместимост.</a:t>
            </a:r>
            <a:endParaRPr lang="bg-BG" sz="2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079866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авоъгълник 2"/>
          <p:cNvSpPr/>
          <p:nvPr/>
        </p:nvSpPr>
        <p:spPr>
          <a:xfrm>
            <a:off x="157653" y="536028"/>
            <a:ext cx="11729545" cy="5632311"/>
          </a:xfrm>
          <a:prstGeom prst="rect">
            <a:avLst/>
          </a:prstGeom>
        </p:spPr>
        <p:txBody>
          <a:bodyPr wrap="square">
            <a:spAutoFit/>
          </a:bodyPr>
          <a:lstStyle/>
          <a:p>
            <a:pPr>
              <a:lnSpc>
                <a:spcPct val="150000"/>
              </a:lnSpc>
            </a:pPr>
            <a:r>
              <a:rPr lang="ru-RU" sz="2400" b="1" i="1" dirty="0" err="1" smtClean="0">
                <a:latin typeface="Times New Roman" panose="02020603050405020304" pitchFamily="18" charset="0"/>
                <a:cs typeface="Times New Roman" panose="02020603050405020304" pitchFamily="18" charset="0"/>
              </a:rPr>
              <a:t>Системи</a:t>
            </a:r>
            <a:r>
              <a:rPr lang="ru-RU" sz="2400" b="1" i="1" dirty="0" smtClean="0">
                <a:latin typeface="Times New Roman" panose="02020603050405020304" pitchFamily="18" charset="0"/>
                <a:cs typeface="Times New Roman" panose="02020603050405020304" pitchFamily="18" charset="0"/>
              </a:rPr>
              <a:t> за </a:t>
            </a:r>
            <a:r>
              <a:rPr lang="ru-RU" sz="2400" b="1" i="1" dirty="0" err="1" smtClean="0">
                <a:latin typeface="Times New Roman" panose="02020603050405020304" pitchFamily="18" charset="0"/>
                <a:cs typeface="Times New Roman" panose="02020603050405020304" pitchFamily="18" charset="0"/>
              </a:rPr>
              <a:t>непръкъснат</a:t>
            </a:r>
            <a:r>
              <a:rPr lang="ru-RU" sz="2400" b="1" i="1" dirty="0" smtClean="0">
                <a:latin typeface="Times New Roman" panose="02020603050405020304" pitchFamily="18" charset="0"/>
                <a:cs typeface="Times New Roman" panose="02020603050405020304" pitchFamily="18" charset="0"/>
              </a:rPr>
              <a:t> мониторинг в </a:t>
            </a:r>
            <a:r>
              <a:rPr lang="ru-RU" sz="2400" b="1" i="1" dirty="0" err="1" smtClean="0">
                <a:latin typeface="Times New Roman" panose="02020603050405020304" pitchFamily="18" charset="0"/>
                <a:cs typeface="Times New Roman" panose="02020603050405020304" pitchFamily="18" charset="0"/>
              </a:rPr>
              <a:t>реално</a:t>
            </a:r>
            <a:r>
              <a:rPr lang="ru-RU" sz="2400" b="1" i="1" dirty="0" smtClean="0">
                <a:latin typeface="Times New Roman" panose="02020603050405020304" pitchFamily="18" charset="0"/>
                <a:cs typeface="Times New Roman" panose="02020603050405020304" pitchFamily="18" charset="0"/>
              </a:rPr>
              <a:t> </a:t>
            </a:r>
            <a:r>
              <a:rPr lang="ru-RU" sz="2400" b="1" i="1" dirty="0" err="1" smtClean="0">
                <a:latin typeface="Times New Roman" panose="02020603050405020304" pitchFamily="18" charset="0"/>
                <a:cs typeface="Times New Roman" panose="02020603050405020304" pitchFamily="18" charset="0"/>
              </a:rPr>
              <a:t>време</a:t>
            </a:r>
            <a:r>
              <a:rPr lang="ru-RU" sz="2400" b="1" i="1" dirty="0" smtClean="0">
                <a:latin typeface="Times New Roman" panose="02020603050405020304" pitchFamily="18" charset="0"/>
                <a:cs typeface="Times New Roman" panose="02020603050405020304" pitchFamily="18" charset="0"/>
              </a:rPr>
              <a:t>.</a:t>
            </a:r>
          </a:p>
          <a:p>
            <a:pPr>
              <a:lnSpc>
                <a:spcPct val="150000"/>
              </a:lnSpc>
            </a:pPr>
            <a:r>
              <a:rPr lang="ru-RU" sz="2400" i="1" dirty="0" err="1" smtClean="0">
                <a:latin typeface="Times New Roman" panose="02020603050405020304" pitchFamily="18" charset="0"/>
                <a:cs typeface="Times New Roman" panose="02020603050405020304" pitchFamily="18" charset="0"/>
              </a:rPr>
              <a:t>Съвременните</a:t>
            </a:r>
            <a:r>
              <a:rPr lang="ru-RU" sz="2400" i="1" dirty="0" smtClean="0">
                <a:latin typeface="Times New Roman" panose="02020603050405020304" pitchFamily="18" charset="0"/>
                <a:cs typeface="Times New Roman" panose="02020603050405020304" pitchFamily="18" charset="0"/>
              </a:rPr>
              <a:t> </a:t>
            </a:r>
            <a:r>
              <a:rPr lang="ru-RU" sz="2400" i="1" dirty="0" err="1" smtClean="0">
                <a:latin typeface="Times New Roman" panose="02020603050405020304" pitchFamily="18" charset="0"/>
                <a:cs typeface="Times New Roman" panose="02020603050405020304" pitchFamily="18" charset="0"/>
              </a:rPr>
              <a:t>арсенали</a:t>
            </a:r>
            <a:r>
              <a:rPr lang="ru-RU" sz="2400" i="1" dirty="0" smtClean="0">
                <a:latin typeface="Times New Roman" panose="02020603050405020304" pitchFamily="18" charset="0"/>
                <a:cs typeface="Times New Roman" panose="02020603050405020304" pitchFamily="18" charset="0"/>
              </a:rPr>
              <a:t> </a:t>
            </a:r>
            <a:r>
              <a:rPr lang="ru-RU" sz="2400" i="1" dirty="0" err="1" smtClean="0">
                <a:latin typeface="Times New Roman" panose="02020603050405020304" pitchFamily="18" charset="0"/>
                <a:cs typeface="Times New Roman" panose="02020603050405020304" pitchFamily="18" charset="0"/>
              </a:rPr>
              <a:t>интегрират</a:t>
            </a:r>
            <a:r>
              <a:rPr lang="ru-RU" sz="2400" i="1" dirty="0" smtClean="0">
                <a:latin typeface="Times New Roman" panose="02020603050405020304" pitchFamily="18" charset="0"/>
                <a:cs typeface="Times New Roman" panose="02020603050405020304" pitchFamily="18" charset="0"/>
              </a:rPr>
              <a:t> </a:t>
            </a:r>
            <a:r>
              <a:rPr lang="ru-RU" sz="2400" i="1" dirty="0" err="1" smtClean="0">
                <a:latin typeface="Times New Roman" panose="02020603050405020304" pitchFamily="18" charset="0"/>
                <a:cs typeface="Times New Roman" panose="02020603050405020304" pitchFamily="18" charset="0"/>
              </a:rPr>
              <a:t>интелигентни</a:t>
            </a:r>
            <a:r>
              <a:rPr lang="ru-RU" sz="2400" i="1" dirty="0" smtClean="0">
                <a:latin typeface="Times New Roman" panose="02020603050405020304" pitchFamily="18" charset="0"/>
                <a:cs typeface="Times New Roman" panose="02020603050405020304" pitchFamily="18" charset="0"/>
              </a:rPr>
              <a:t> технологии, </a:t>
            </a:r>
            <a:r>
              <a:rPr lang="ru-RU" sz="2400" i="1" dirty="0" err="1" smtClean="0">
                <a:latin typeface="Times New Roman" panose="02020603050405020304" pitchFamily="18" charset="0"/>
                <a:cs typeface="Times New Roman" panose="02020603050405020304" pitchFamily="18" charset="0"/>
              </a:rPr>
              <a:t>които</a:t>
            </a:r>
            <a:r>
              <a:rPr lang="ru-RU" sz="2400" i="1" dirty="0" smtClean="0">
                <a:latin typeface="Times New Roman" panose="02020603050405020304" pitchFamily="18" charset="0"/>
                <a:cs typeface="Times New Roman" panose="02020603050405020304" pitchFamily="18" charset="0"/>
              </a:rPr>
              <a:t> </a:t>
            </a:r>
            <a:r>
              <a:rPr lang="ru-RU" sz="2400" i="1" dirty="0" err="1" smtClean="0">
                <a:latin typeface="Times New Roman" panose="02020603050405020304" pitchFamily="18" charset="0"/>
                <a:cs typeface="Times New Roman" panose="02020603050405020304" pitchFamily="18" charset="0"/>
              </a:rPr>
              <a:t>намаляват</a:t>
            </a:r>
            <a:r>
              <a:rPr lang="ru-RU" sz="2400" i="1" dirty="0" smtClean="0">
                <a:latin typeface="Times New Roman" panose="02020603050405020304" pitchFamily="18" charset="0"/>
                <a:cs typeface="Times New Roman" panose="02020603050405020304" pitchFamily="18" charset="0"/>
              </a:rPr>
              <a:t> </a:t>
            </a:r>
            <a:r>
              <a:rPr lang="ru-RU" sz="2400" i="1" dirty="0" err="1" smtClean="0">
                <a:latin typeface="Times New Roman" panose="02020603050405020304" pitchFamily="18" charset="0"/>
                <a:cs typeface="Times New Roman" panose="02020603050405020304" pitchFamily="18" charset="0"/>
              </a:rPr>
              <a:t>необходимостта</a:t>
            </a:r>
            <a:r>
              <a:rPr lang="ru-RU" sz="2400" i="1" dirty="0" smtClean="0">
                <a:latin typeface="Times New Roman" panose="02020603050405020304" pitchFamily="18" charset="0"/>
                <a:cs typeface="Times New Roman" panose="02020603050405020304" pitchFamily="18" charset="0"/>
              </a:rPr>
              <a:t> от чести физически проверки – RF-</a:t>
            </a:r>
            <a:r>
              <a:rPr lang="ru-RU" sz="2400" i="1" dirty="0" err="1" smtClean="0">
                <a:latin typeface="Times New Roman" panose="02020603050405020304" pitchFamily="18" charset="0"/>
                <a:cs typeface="Times New Roman" panose="02020603050405020304" pitchFamily="18" charset="0"/>
              </a:rPr>
              <a:t>сензори</a:t>
            </a:r>
            <a:r>
              <a:rPr lang="ru-RU" sz="2400" i="1" dirty="0" smtClean="0">
                <a:latin typeface="Times New Roman" panose="02020603050405020304" pitchFamily="18" charset="0"/>
                <a:cs typeface="Times New Roman" panose="02020603050405020304" pitchFamily="18" charset="0"/>
              </a:rPr>
              <a:t> и </a:t>
            </a:r>
            <a:r>
              <a:rPr lang="ru-RU" sz="2400" i="1" dirty="0" err="1" smtClean="0">
                <a:latin typeface="Times New Roman" panose="02020603050405020304" pitchFamily="18" charset="0"/>
                <a:cs typeface="Times New Roman" panose="02020603050405020304" pitchFamily="18" charset="0"/>
              </a:rPr>
              <a:t>Smart</a:t>
            </a:r>
            <a:r>
              <a:rPr lang="ru-RU" sz="2400" i="1" dirty="0" smtClean="0">
                <a:latin typeface="Times New Roman" panose="02020603050405020304" pitchFamily="18" charset="0"/>
                <a:cs typeface="Times New Roman" panose="02020603050405020304" pitchFamily="18" charset="0"/>
              </a:rPr>
              <a:t> </a:t>
            </a:r>
            <a:r>
              <a:rPr lang="ru-RU" sz="2400" i="1" dirty="0" err="1" smtClean="0">
                <a:latin typeface="Times New Roman" panose="02020603050405020304" pitchFamily="18" charset="0"/>
                <a:cs typeface="Times New Roman" panose="02020603050405020304" pitchFamily="18" charset="0"/>
              </a:rPr>
              <a:t>тагове</a:t>
            </a:r>
            <a:r>
              <a:rPr lang="ru-RU" sz="2400" i="1" dirty="0" smtClean="0">
                <a:latin typeface="Times New Roman" panose="02020603050405020304" pitchFamily="18" charset="0"/>
                <a:cs typeface="Times New Roman" panose="02020603050405020304" pitchFamily="18" charset="0"/>
              </a:rPr>
              <a:t>, </a:t>
            </a:r>
            <a:r>
              <a:rPr lang="ru-RU" sz="2400" i="1" dirty="0" err="1" smtClean="0">
                <a:latin typeface="Times New Roman" panose="02020603050405020304" pitchFamily="18" charset="0"/>
                <a:cs typeface="Times New Roman" panose="02020603050405020304" pitchFamily="18" charset="0"/>
              </a:rPr>
              <a:t>които</a:t>
            </a:r>
            <a:r>
              <a:rPr lang="ru-RU" sz="2400" i="1" dirty="0" smtClean="0">
                <a:latin typeface="Times New Roman" panose="02020603050405020304" pitchFamily="18" charset="0"/>
                <a:cs typeface="Times New Roman" panose="02020603050405020304" pitchFamily="18" charset="0"/>
              </a:rPr>
              <a:t> се </a:t>
            </a:r>
            <a:r>
              <a:rPr lang="ru-RU" sz="2400" i="1" dirty="0" err="1" smtClean="0">
                <a:latin typeface="Times New Roman" panose="02020603050405020304" pitchFamily="18" charset="0"/>
                <a:cs typeface="Times New Roman" panose="02020603050405020304" pitchFamily="18" charset="0"/>
              </a:rPr>
              <a:t>вграждат</a:t>
            </a:r>
            <a:r>
              <a:rPr lang="ru-RU" sz="2400" i="1" dirty="0" smtClean="0">
                <a:latin typeface="Times New Roman" panose="02020603050405020304" pitchFamily="18" charset="0"/>
                <a:cs typeface="Times New Roman" panose="02020603050405020304" pitchFamily="18" charset="0"/>
              </a:rPr>
              <a:t> в </a:t>
            </a:r>
            <a:r>
              <a:rPr lang="ru-RU" sz="2400" i="1" dirty="0" err="1" smtClean="0">
                <a:latin typeface="Times New Roman" panose="02020603050405020304" pitchFamily="18" charset="0"/>
                <a:cs typeface="Times New Roman" panose="02020603050405020304" pitchFamily="18" charset="0"/>
              </a:rPr>
              <a:t>сандъците</a:t>
            </a:r>
            <a:r>
              <a:rPr lang="ru-RU" sz="2400" i="1" dirty="0" smtClean="0">
                <a:latin typeface="Times New Roman" panose="02020603050405020304" pitchFamily="18" charset="0"/>
                <a:cs typeface="Times New Roman" panose="02020603050405020304" pitchFamily="18" charset="0"/>
              </a:rPr>
              <a:t> с </a:t>
            </a:r>
            <a:r>
              <a:rPr lang="ru-RU" sz="2400" i="1" dirty="0" err="1" smtClean="0">
                <a:latin typeface="Times New Roman" panose="02020603050405020304" pitchFamily="18" charset="0"/>
                <a:cs typeface="Times New Roman" panose="02020603050405020304" pitchFamily="18" charset="0"/>
              </a:rPr>
              <a:t>боеприпаси</a:t>
            </a:r>
            <a:r>
              <a:rPr lang="ru-RU" sz="2400" i="1" dirty="0" smtClean="0">
                <a:latin typeface="Times New Roman" panose="02020603050405020304" pitchFamily="18" charset="0"/>
                <a:cs typeface="Times New Roman" panose="02020603050405020304" pitchFamily="18" charset="0"/>
              </a:rPr>
              <a:t> за </a:t>
            </a:r>
            <a:r>
              <a:rPr lang="ru-RU" sz="2400" i="1" dirty="0" err="1" smtClean="0">
                <a:latin typeface="Times New Roman" panose="02020603050405020304" pitchFamily="18" charset="0"/>
                <a:cs typeface="Times New Roman" panose="02020603050405020304" pitchFamily="18" charset="0"/>
              </a:rPr>
              <a:t>денонощно</a:t>
            </a:r>
            <a:r>
              <a:rPr lang="ru-RU" sz="2400" i="1" dirty="0" smtClean="0">
                <a:latin typeface="Times New Roman" panose="02020603050405020304" pitchFamily="18" charset="0"/>
                <a:cs typeface="Times New Roman" panose="02020603050405020304" pitchFamily="18" charset="0"/>
              </a:rPr>
              <a:t> </a:t>
            </a:r>
            <a:r>
              <a:rPr lang="ru-RU" sz="2400" i="1" dirty="0" err="1" smtClean="0">
                <a:latin typeface="Times New Roman" panose="02020603050405020304" pitchFamily="18" charset="0"/>
                <a:cs typeface="Times New Roman" panose="02020603050405020304" pitchFamily="18" charset="0"/>
              </a:rPr>
              <a:t>проследяване</a:t>
            </a:r>
            <a:r>
              <a:rPr lang="ru-RU" sz="2400" i="1" dirty="0" smtClean="0">
                <a:latin typeface="Times New Roman" panose="02020603050405020304" pitchFamily="18" charset="0"/>
                <a:cs typeface="Times New Roman" panose="02020603050405020304" pitchFamily="18" charset="0"/>
              </a:rPr>
              <a:t> на </a:t>
            </a:r>
            <a:r>
              <a:rPr lang="ru-RU" sz="2400" i="1" dirty="0" err="1" smtClean="0">
                <a:latin typeface="Times New Roman" panose="02020603050405020304" pitchFamily="18" charset="0"/>
                <a:cs typeface="Times New Roman" panose="02020603050405020304" pitchFamily="18" charset="0"/>
              </a:rPr>
              <a:t>температурата</a:t>
            </a:r>
            <a:r>
              <a:rPr lang="ru-RU" sz="2400" i="1" dirty="0" smtClean="0">
                <a:latin typeface="Times New Roman" panose="02020603050405020304" pitchFamily="18" charset="0"/>
                <a:cs typeface="Times New Roman" panose="02020603050405020304" pitchFamily="18" charset="0"/>
              </a:rPr>
              <a:t> и </a:t>
            </a:r>
            <a:r>
              <a:rPr lang="ru-RU" sz="2400" i="1" dirty="0" err="1" smtClean="0">
                <a:latin typeface="Times New Roman" panose="02020603050405020304" pitchFamily="18" charset="0"/>
                <a:cs typeface="Times New Roman" panose="02020603050405020304" pitchFamily="18" charset="0"/>
              </a:rPr>
              <a:t>влажността</a:t>
            </a:r>
            <a:r>
              <a:rPr lang="ru-RU" sz="2400" i="1" dirty="0" smtClean="0">
                <a:latin typeface="Times New Roman" panose="02020603050405020304" pitchFamily="18" charset="0"/>
                <a:cs typeface="Times New Roman" panose="02020603050405020304" pitchFamily="18" charset="0"/>
              </a:rPr>
              <a:t>. </a:t>
            </a:r>
            <a:r>
              <a:rPr lang="ru-RU" sz="2400" i="1" dirty="0" err="1" smtClean="0">
                <a:latin typeface="Times New Roman" panose="02020603050405020304" pitchFamily="18" charset="0"/>
                <a:cs typeface="Times New Roman" panose="02020603050405020304" pitchFamily="18" charset="0"/>
              </a:rPr>
              <a:t>Газови</a:t>
            </a:r>
            <a:r>
              <a:rPr lang="ru-RU" sz="2400" i="1" dirty="0" smtClean="0">
                <a:latin typeface="Times New Roman" panose="02020603050405020304" pitchFamily="18" charset="0"/>
                <a:cs typeface="Times New Roman" panose="02020603050405020304" pitchFamily="18" charset="0"/>
              </a:rPr>
              <a:t> </a:t>
            </a:r>
            <a:r>
              <a:rPr lang="ru-RU" sz="2400" i="1" dirty="0" err="1" smtClean="0">
                <a:latin typeface="Times New Roman" panose="02020603050405020304" pitchFamily="18" charset="0"/>
                <a:cs typeface="Times New Roman" panose="02020603050405020304" pitchFamily="18" charset="0"/>
              </a:rPr>
              <a:t>анализатори</a:t>
            </a:r>
            <a:r>
              <a:rPr lang="ru-RU" sz="2400" i="1" dirty="0" smtClean="0">
                <a:latin typeface="Times New Roman" panose="02020603050405020304" pitchFamily="18" charset="0"/>
                <a:cs typeface="Times New Roman" panose="02020603050405020304" pitchFamily="18" charset="0"/>
              </a:rPr>
              <a:t>, </a:t>
            </a:r>
            <a:r>
              <a:rPr lang="ru-RU" sz="2400" i="1" dirty="0" err="1" smtClean="0">
                <a:latin typeface="Times New Roman" panose="02020603050405020304" pitchFamily="18" charset="0"/>
                <a:cs typeface="Times New Roman" panose="02020603050405020304" pitchFamily="18" charset="0"/>
              </a:rPr>
              <a:t>представляващи</a:t>
            </a:r>
            <a:r>
              <a:rPr lang="ru-RU" sz="2400" i="1" dirty="0" smtClean="0">
                <a:latin typeface="Times New Roman" panose="02020603050405020304" pitchFamily="18" charset="0"/>
                <a:cs typeface="Times New Roman" panose="02020603050405020304" pitchFamily="18" charset="0"/>
              </a:rPr>
              <a:t> </a:t>
            </a:r>
            <a:r>
              <a:rPr lang="ru-RU" sz="2400" i="1" dirty="0" err="1" smtClean="0">
                <a:latin typeface="Times New Roman" panose="02020603050405020304" pitchFamily="18" charset="0"/>
                <a:cs typeface="Times New Roman" panose="02020603050405020304" pitchFamily="18" charset="0"/>
              </a:rPr>
              <a:t>сензори</a:t>
            </a:r>
            <a:r>
              <a:rPr lang="ru-RU" sz="2400" i="1" dirty="0" smtClean="0">
                <a:latin typeface="Times New Roman" panose="02020603050405020304" pitchFamily="18" charset="0"/>
                <a:cs typeface="Times New Roman" panose="02020603050405020304" pitchFamily="18" charset="0"/>
              </a:rPr>
              <a:t> в </a:t>
            </a:r>
            <a:r>
              <a:rPr lang="ru-RU" sz="2400" i="1" dirty="0" err="1" smtClean="0">
                <a:latin typeface="Times New Roman" panose="02020603050405020304" pitchFamily="18" charset="0"/>
                <a:cs typeface="Times New Roman" panose="02020603050405020304" pitchFamily="18" charset="0"/>
              </a:rPr>
              <a:t>складовите</a:t>
            </a:r>
            <a:r>
              <a:rPr lang="ru-RU" sz="2400" i="1" dirty="0" smtClean="0">
                <a:latin typeface="Times New Roman" panose="02020603050405020304" pitchFamily="18" charset="0"/>
                <a:cs typeface="Times New Roman" panose="02020603050405020304" pitchFamily="18" charset="0"/>
              </a:rPr>
              <a:t> помещения </a:t>
            </a:r>
            <a:r>
              <a:rPr lang="ru-RU" sz="2400" i="1" dirty="0" err="1" smtClean="0">
                <a:latin typeface="Times New Roman" panose="02020603050405020304" pitchFamily="18" charset="0"/>
                <a:cs typeface="Times New Roman" panose="02020603050405020304" pitchFamily="18" charset="0"/>
              </a:rPr>
              <a:t>следящи</a:t>
            </a:r>
            <a:r>
              <a:rPr lang="ru-RU" sz="2400" i="1" dirty="0" smtClean="0">
                <a:latin typeface="Times New Roman" panose="02020603050405020304" pitchFamily="18" charset="0"/>
                <a:cs typeface="Times New Roman" panose="02020603050405020304" pitchFamily="18" charset="0"/>
              </a:rPr>
              <a:t> за </a:t>
            </a:r>
            <a:r>
              <a:rPr lang="ru-RU" sz="2400" i="1" dirty="0" err="1" smtClean="0">
                <a:latin typeface="Times New Roman" panose="02020603050405020304" pitchFamily="18" charset="0"/>
                <a:cs typeface="Times New Roman" panose="02020603050405020304" pitchFamily="18" charset="0"/>
              </a:rPr>
              <a:t>микроскопични</a:t>
            </a:r>
            <a:r>
              <a:rPr lang="ru-RU" sz="2400" i="1" dirty="0" smtClean="0">
                <a:latin typeface="Times New Roman" panose="02020603050405020304" pitchFamily="18" charset="0"/>
                <a:cs typeface="Times New Roman" panose="02020603050405020304" pitchFamily="18" charset="0"/>
              </a:rPr>
              <a:t> концентрации на </a:t>
            </a:r>
            <a:r>
              <a:rPr lang="ru-RU" sz="2400" i="1" dirty="0" err="1" smtClean="0">
                <a:latin typeface="Times New Roman" panose="02020603050405020304" pitchFamily="18" charset="0"/>
                <a:cs typeface="Times New Roman" panose="02020603050405020304" pitchFamily="18" charset="0"/>
              </a:rPr>
              <a:t>азотен</a:t>
            </a:r>
            <a:r>
              <a:rPr lang="ru-RU" sz="2400" i="1" dirty="0" smtClean="0">
                <a:latin typeface="Times New Roman" panose="02020603050405020304" pitchFamily="18" charset="0"/>
                <a:cs typeface="Times New Roman" panose="02020603050405020304" pitchFamily="18" charset="0"/>
              </a:rPr>
              <a:t> оксид (ON) </a:t>
            </a:r>
            <a:r>
              <a:rPr lang="ru-RU" sz="2400" i="1" dirty="0" err="1" smtClean="0">
                <a:latin typeface="Times New Roman" panose="02020603050405020304" pitchFamily="18" charset="0"/>
                <a:cs typeface="Times New Roman" panose="02020603050405020304" pitchFamily="18" charset="0"/>
              </a:rPr>
              <a:t>във</a:t>
            </a:r>
            <a:r>
              <a:rPr lang="ru-RU" sz="2400" i="1" dirty="0" smtClean="0">
                <a:latin typeface="Times New Roman" panose="02020603050405020304" pitchFamily="18" charset="0"/>
                <a:cs typeface="Times New Roman" panose="02020603050405020304" pitchFamily="18" charset="0"/>
              </a:rPr>
              <a:t> </a:t>
            </a:r>
            <a:r>
              <a:rPr lang="ru-RU" sz="2400" i="1" dirty="0" err="1" smtClean="0">
                <a:latin typeface="Times New Roman" panose="02020603050405020304" pitchFamily="18" charset="0"/>
                <a:cs typeface="Times New Roman" panose="02020603050405020304" pitchFamily="18" charset="0"/>
              </a:rPr>
              <a:t>въздуха</a:t>
            </a:r>
            <a:r>
              <a:rPr lang="ru-RU" sz="2400" i="1" dirty="0" smtClean="0">
                <a:latin typeface="Times New Roman" panose="02020603050405020304" pitchFamily="18" charset="0"/>
                <a:cs typeface="Times New Roman" panose="02020603050405020304" pitchFamily="18" charset="0"/>
              </a:rPr>
              <a:t>.</a:t>
            </a:r>
          </a:p>
          <a:p>
            <a:pPr>
              <a:lnSpc>
                <a:spcPct val="150000"/>
              </a:lnSpc>
            </a:pPr>
            <a:r>
              <a:rPr lang="ru-RU" sz="2400" i="1" dirty="0" err="1" smtClean="0">
                <a:latin typeface="Times New Roman" panose="02020603050405020304" pitchFamily="18" charset="0"/>
                <a:cs typeface="Times New Roman" panose="02020603050405020304" pitchFamily="18" charset="0"/>
              </a:rPr>
              <a:t>Системата</a:t>
            </a:r>
            <a:r>
              <a:rPr lang="ru-RU" sz="2400" i="1" dirty="0" smtClean="0">
                <a:latin typeface="Times New Roman" panose="02020603050405020304" pitchFamily="18" charset="0"/>
                <a:cs typeface="Times New Roman" panose="02020603050405020304" pitchFamily="18" charset="0"/>
              </a:rPr>
              <a:t> </a:t>
            </a:r>
            <a:r>
              <a:rPr lang="ru-RU" sz="2400" i="1" dirty="0" err="1" smtClean="0">
                <a:latin typeface="Times New Roman" panose="02020603050405020304" pitchFamily="18" charset="0"/>
                <a:cs typeface="Times New Roman" panose="02020603050405020304" pitchFamily="18" charset="0"/>
              </a:rPr>
              <a:t>plug</a:t>
            </a:r>
            <a:r>
              <a:rPr lang="ru-RU" sz="2400" i="1" dirty="0" smtClean="0">
                <a:latin typeface="Times New Roman" panose="02020603050405020304" pitchFamily="18" charset="0"/>
                <a:cs typeface="Times New Roman" panose="02020603050405020304" pitchFamily="18" charset="0"/>
              </a:rPr>
              <a:t>/</a:t>
            </a:r>
            <a:r>
              <a:rPr lang="ru-RU" sz="2400" i="1" dirty="0" err="1" smtClean="0">
                <a:latin typeface="Times New Roman" panose="02020603050405020304" pitchFamily="18" charset="0"/>
                <a:cs typeface="Times New Roman" panose="02020603050405020304" pitchFamily="18" charset="0"/>
              </a:rPr>
              <a:t>play</a:t>
            </a:r>
            <a:r>
              <a:rPr lang="ru-RU" sz="2400" i="1" dirty="0" smtClean="0">
                <a:latin typeface="Times New Roman" panose="02020603050405020304" pitchFamily="18" charset="0"/>
                <a:cs typeface="Times New Roman" panose="02020603050405020304" pitchFamily="18" charset="0"/>
              </a:rPr>
              <a:t> </a:t>
            </a:r>
            <a:r>
              <a:rPr lang="ru-RU" sz="2400" i="1" dirty="0" err="1" smtClean="0">
                <a:latin typeface="Times New Roman" panose="02020603050405020304" pitchFamily="18" charset="0"/>
                <a:cs typeface="Times New Roman" panose="02020603050405020304" pitchFamily="18" charset="0"/>
              </a:rPr>
              <a:t>позволява</a:t>
            </a:r>
            <a:r>
              <a:rPr lang="ru-RU" sz="2400" i="1" dirty="0" smtClean="0">
                <a:latin typeface="Times New Roman" panose="02020603050405020304" pitchFamily="18" charset="0"/>
                <a:cs typeface="Times New Roman" panose="02020603050405020304" pitchFamily="18" charset="0"/>
              </a:rPr>
              <a:t> </a:t>
            </a:r>
            <a:r>
              <a:rPr lang="ru-RU" sz="2400" i="1" dirty="0" err="1" smtClean="0">
                <a:latin typeface="Times New Roman" panose="02020603050405020304" pitchFamily="18" charset="0"/>
                <a:cs typeface="Times New Roman" panose="02020603050405020304" pitchFamily="18" charset="0"/>
              </a:rPr>
              <a:t>надеждно</a:t>
            </a:r>
            <a:r>
              <a:rPr lang="ru-RU" sz="2400" i="1" dirty="0" smtClean="0">
                <a:latin typeface="Times New Roman" panose="02020603050405020304" pitchFamily="18" charset="0"/>
                <a:cs typeface="Times New Roman" panose="02020603050405020304" pitchFamily="18" charset="0"/>
              </a:rPr>
              <a:t> </a:t>
            </a:r>
            <a:r>
              <a:rPr lang="ru-RU" sz="2400" i="1" dirty="0" err="1" smtClean="0">
                <a:latin typeface="Times New Roman" panose="02020603050405020304" pitchFamily="18" charset="0"/>
                <a:cs typeface="Times New Roman" panose="02020603050405020304" pitchFamily="18" charset="0"/>
              </a:rPr>
              <a:t>вземане</a:t>
            </a:r>
            <a:r>
              <a:rPr lang="ru-RU" sz="2400" i="1" dirty="0" smtClean="0">
                <a:latin typeface="Times New Roman" panose="02020603050405020304" pitchFamily="18" charset="0"/>
                <a:cs typeface="Times New Roman" panose="02020603050405020304" pitchFamily="18" charset="0"/>
              </a:rPr>
              <a:t> на решения </a:t>
            </a:r>
            <a:r>
              <a:rPr lang="ru-RU" sz="2400" i="1" dirty="0" err="1" smtClean="0">
                <a:latin typeface="Times New Roman" panose="02020603050405020304" pitchFamily="18" charset="0"/>
                <a:cs typeface="Times New Roman" panose="02020603050405020304" pitchFamily="18" charset="0"/>
              </a:rPr>
              <a:t>въз</a:t>
            </a:r>
            <a:r>
              <a:rPr lang="ru-RU" sz="2400" i="1" dirty="0" smtClean="0">
                <a:latin typeface="Times New Roman" panose="02020603050405020304" pitchFamily="18" charset="0"/>
                <a:cs typeface="Times New Roman" panose="02020603050405020304" pitchFamily="18" charset="0"/>
              </a:rPr>
              <a:t> основа на </a:t>
            </a:r>
            <a:r>
              <a:rPr lang="ru-RU" sz="2400" i="1" dirty="0" err="1" smtClean="0">
                <a:latin typeface="Times New Roman" panose="02020603050405020304" pitchFamily="18" charset="0"/>
                <a:cs typeface="Times New Roman" panose="02020603050405020304" pitchFamily="18" charset="0"/>
              </a:rPr>
              <a:t>данни</a:t>
            </a:r>
            <a:r>
              <a:rPr lang="ru-RU" sz="2400" i="1" dirty="0" smtClean="0">
                <a:latin typeface="Times New Roman" panose="02020603050405020304" pitchFamily="18" charset="0"/>
                <a:cs typeface="Times New Roman" panose="02020603050405020304" pitchFamily="18" charset="0"/>
              </a:rPr>
              <a:t> и </a:t>
            </a:r>
            <a:r>
              <a:rPr lang="ru-RU" sz="2400" i="1" dirty="0" err="1" smtClean="0">
                <a:latin typeface="Times New Roman" panose="02020603050405020304" pitchFamily="18" charset="0"/>
                <a:cs typeface="Times New Roman" panose="02020603050405020304" pitchFamily="18" charset="0"/>
              </a:rPr>
              <a:t>подобрява</a:t>
            </a:r>
            <a:r>
              <a:rPr lang="ru-RU" sz="2400" i="1" dirty="0" smtClean="0">
                <a:latin typeface="Times New Roman" panose="02020603050405020304" pitchFamily="18" charset="0"/>
                <a:cs typeface="Times New Roman" panose="02020603050405020304" pitchFamily="18" charset="0"/>
              </a:rPr>
              <a:t> </a:t>
            </a:r>
            <a:r>
              <a:rPr lang="ru-RU" sz="2400" i="1" dirty="0" err="1" smtClean="0">
                <a:latin typeface="Times New Roman" panose="02020603050405020304" pitchFamily="18" charset="0"/>
                <a:cs typeface="Times New Roman" panose="02020603050405020304" pitchFamily="18" charset="0"/>
              </a:rPr>
              <a:t>управлението</a:t>
            </a:r>
            <a:r>
              <a:rPr lang="ru-RU" sz="2400" i="1" dirty="0" smtClean="0">
                <a:latin typeface="Times New Roman" panose="02020603050405020304" pitchFamily="18" charset="0"/>
                <a:cs typeface="Times New Roman" panose="02020603050405020304" pitchFamily="18" charset="0"/>
              </a:rPr>
              <a:t> и </a:t>
            </a:r>
            <a:r>
              <a:rPr lang="ru-RU" sz="2400" i="1" dirty="0" err="1" smtClean="0">
                <a:latin typeface="Times New Roman" panose="02020603050405020304" pitchFamily="18" charset="0"/>
                <a:cs typeface="Times New Roman" panose="02020603050405020304" pitchFamily="18" charset="0"/>
              </a:rPr>
              <a:t>безопасността</a:t>
            </a:r>
            <a:r>
              <a:rPr lang="ru-RU" sz="2400" i="1" dirty="0" smtClean="0">
                <a:latin typeface="Times New Roman" panose="02020603050405020304" pitchFamily="18" charset="0"/>
                <a:cs typeface="Times New Roman" panose="02020603050405020304" pitchFamily="18" charset="0"/>
              </a:rPr>
              <a:t> на </a:t>
            </a:r>
            <a:r>
              <a:rPr lang="ru-RU" sz="2400" i="1" dirty="0" err="1" smtClean="0">
                <a:latin typeface="Times New Roman" panose="02020603050405020304" pitchFamily="18" charset="0"/>
                <a:cs typeface="Times New Roman" panose="02020603050405020304" pitchFamily="18" charset="0"/>
              </a:rPr>
              <a:t>боеприпасите</a:t>
            </a:r>
            <a:r>
              <a:rPr lang="ru-RU" sz="2400" i="1" dirty="0" smtClean="0">
                <a:latin typeface="Times New Roman" panose="02020603050405020304" pitchFamily="18" charset="0"/>
                <a:cs typeface="Times New Roman" panose="02020603050405020304" pitchFamily="18" charset="0"/>
              </a:rPr>
              <a:t>, </a:t>
            </a:r>
            <a:r>
              <a:rPr lang="ru-RU" sz="2400" i="1" dirty="0" err="1" smtClean="0">
                <a:latin typeface="Times New Roman" panose="02020603050405020304" pitchFamily="18" charset="0"/>
                <a:cs typeface="Times New Roman" panose="02020603050405020304" pitchFamily="18" charset="0"/>
              </a:rPr>
              <a:t>дава</a:t>
            </a:r>
            <a:r>
              <a:rPr lang="ru-RU" sz="2400" i="1" dirty="0" smtClean="0">
                <a:latin typeface="Times New Roman" panose="02020603050405020304" pitchFamily="18" charset="0"/>
                <a:cs typeface="Times New Roman" panose="02020603050405020304" pitchFamily="18" charset="0"/>
              </a:rPr>
              <a:t> </a:t>
            </a:r>
            <a:r>
              <a:rPr lang="ru-RU" sz="2400" i="1" dirty="0" err="1" smtClean="0">
                <a:latin typeface="Times New Roman" panose="02020603050405020304" pitchFamily="18" charset="0"/>
                <a:cs typeface="Times New Roman" panose="02020603050405020304" pitchFamily="18" charset="0"/>
              </a:rPr>
              <a:t>възможност</a:t>
            </a:r>
            <a:r>
              <a:rPr lang="ru-RU" sz="2400" i="1" dirty="0" smtClean="0">
                <a:latin typeface="Times New Roman" panose="02020603050405020304" pitchFamily="18" charset="0"/>
                <a:cs typeface="Times New Roman" panose="02020603050405020304" pitchFamily="18" charset="0"/>
              </a:rPr>
              <a:t> за точно </a:t>
            </a:r>
            <a:r>
              <a:rPr lang="ru-RU" sz="2400" i="1" dirty="0" err="1" smtClean="0">
                <a:latin typeface="Times New Roman" panose="02020603050405020304" pitchFamily="18" charset="0"/>
                <a:cs typeface="Times New Roman" panose="02020603050405020304" pitchFamily="18" charset="0"/>
              </a:rPr>
              <a:t>регистриране</a:t>
            </a:r>
            <a:r>
              <a:rPr lang="ru-RU" sz="2400" i="1" dirty="0" smtClean="0">
                <a:latin typeface="Times New Roman" panose="02020603050405020304" pitchFamily="18" charset="0"/>
                <a:cs typeface="Times New Roman" panose="02020603050405020304" pitchFamily="18" charset="0"/>
              </a:rPr>
              <a:t> на температура, </a:t>
            </a:r>
            <a:r>
              <a:rPr lang="ru-RU" sz="2400" i="1" dirty="0" err="1" smtClean="0">
                <a:latin typeface="Times New Roman" panose="02020603050405020304" pitchFamily="18" charset="0"/>
                <a:cs typeface="Times New Roman" panose="02020603050405020304" pitchFamily="18" charset="0"/>
              </a:rPr>
              <a:t>влажност</a:t>
            </a:r>
            <a:r>
              <a:rPr lang="ru-RU" sz="2400" i="1" dirty="0" smtClean="0">
                <a:latin typeface="Times New Roman" panose="02020603050405020304" pitchFamily="18" charset="0"/>
                <a:cs typeface="Times New Roman" panose="02020603050405020304" pitchFamily="18" charset="0"/>
              </a:rPr>
              <a:t> и движение, </a:t>
            </a:r>
            <a:r>
              <a:rPr lang="ru-RU" sz="2400" i="1" dirty="0" err="1" smtClean="0">
                <a:latin typeface="Times New Roman" panose="02020603050405020304" pitchFamily="18" charset="0"/>
                <a:cs typeface="Times New Roman" panose="02020603050405020304" pitchFamily="18" charset="0"/>
              </a:rPr>
              <a:t>лесен</a:t>
            </a:r>
            <a:r>
              <a:rPr lang="ru-RU" sz="2400" i="1" dirty="0" smtClean="0">
                <a:latin typeface="Times New Roman" panose="02020603050405020304" pitchFamily="18" charset="0"/>
                <a:cs typeface="Times New Roman" panose="02020603050405020304" pitchFamily="18" charset="0"/>
              </a:rPr>
              <a:t> монтаж в </a:t>
            </a:r>
            <a:r>
              <a:rPr lang="ru-RU" sz="2400" i="1" dirty="0" err="1" smtClean="0">
                <a:latin typeface="Times New Roman" panose="02020603050405020304" pitchFamily="18" charset="0"/>
                <a:cs typeface="Times New Roman" panose="02020603050405020304" pitchFamily="18" charset="0"/>
              </a:rPr>
              <a:t>кутии</a:t>
            </a:r>
            <a:r>
              <a:rPr lang="ru-RU" sz="2400" i="1" dirty="0" smtClean="0">
                <a:latin typeface="Times New Roman" panose="02020603050405020304" pitchFamily="18" charset="0"/>
                <a:cs typeface="Times New Roman" panose="02020603050405020304" pitchFamily="18" charset="0"/>
              </a:rPr>
              <a:t> за </a:t>
            </a:r>
            <a:r>
              <a:rPr lang="ru-RU" sz="2400" i="1" dirty="0" err="1" smtClean="0">
                <a:latin typeface="Times New Roman" panose="02020603050405020304" pitchFamily="18" charset="0"/>
                <a:cs typeface="Times New Roman" panose="02020603050405020304" pitchFamily="18" charset="0"/>
              </a:rPr>
              <a:t>боеприпаси</a:t>
            </a:r>
            <a:r>
              <a:rPr lang="ru-RU" sz="2400" i="1" dirty="0" smtClean="0">
                <a:latin typeface="Times New Roman" panose="02020603050405020304" pitchFamily="18" charset="0"/>
                <a:cs typeface="Times New Roman" panose="02020603050405020304" pitchFamily="18" charset="0"/>
              </a:rPr>
              <a:t> или </a:t>
            </a:r>
            <a:r>
              <a:rPr lang="ru-RU" sz="2400" i="1" dirty="0" err="1" smtClean="0">
                <a:latin typeface="Times New Roman" panose="02020603050405020304" pitchFamily="18" charset="0"/>
                <a:cs typeface="Times New Roman" panose="02020603050405020304" pitchFamily="18" charset="0"/>
              </a:rPr>
              <a:t>палети</a:t>
            </a:r>
            <a:r>
              <a:rPr lang="ru-RU" sz="2400" i="1" dirty="0" smtClean="0">
                <a:latin typeface="Times New Roman" panose="02020603050405020304" pitchFamily="18" charset="0"/>
                <a:cs typeface="Times New Roman" panose="02020603050405020304" pitchFamily="18" charset="0"/>
              </a:rPr>
              <a:t>, </a:t>
            </a:r>
            <a:r>
              <a:rPr lang="ru-RU" sz="2400" i="1" dirty="0" err="1" smtClean="0">
                <a:latin typeface="Times New Roman" panose="02020603050405020304" pitchFamily="18" charset="0"/>
                <a:cs typeface="Times New Roman" panose="02020603050405020304" pitchFamily="18" charset="0"/>
              </a:rPr>
              <a:t>безжично</a:t>
            </a:r>
            <a:r>
              <a:rPr lang="ru-RU" sz="2400" i="1" dirty="0" smtClean="0">
                <a:latin typeface="Times New Roman" panose="02020603050405020304" pitchFamily="18" charset="0"/>
                <a:cs typeface="Times New Roman" panose="02020603050405020304" pitchFamily="18" charset="0"/>
              </a:rPr>
              <a:t> </a:t>
            </a:r>
            <a:r>
              <a:rPr lang="ru-RU" sz="2400" i="1" dirty="0" err="1" smtClean="0">
                <a:latin typeface="Times New Roman" panose="02020603050405020304" pitchFamily="18" charset="0"/>
                <a:cs typeface="Times New Roman" panose="02020603050405020304" pitchFamily="18" charset="0"/>
              </a:rPr>
              <a:t>предаване</a:t>
            </a:r>
            <a:r>
              <a:rPr lang="ru-RU" sz="2400" i="1" dirty="0" smtClean="0">
                <a:latin typeface="Times New Roman" panose="02020603050405020304" pitchFamily="18" charset="0"/>
                <a:cs typeface="Times New Roman" panose="02020603050405020304" pitchFamily="18" charset="0"/>
              </a:rPr>
              <a:t>.</a:t>
            </a:r>
            <a:endParaRPr lang="ru-RU" sz="2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040495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7851228" cy="4020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Текстово поле 4"/>
          <p:cNvSpPr txBox="1"/>
          <p:nvPr/>
        </p:nvSpPr>
        <p:spPr>
          <a:xfrm>
            <a:off x="8324194" y="457200"/>
            <a:ext cx="2932386" cy="1754326"/>
          </a:xfrm>
          <a:prstGeom prst="rect">
            <a:avLst/>
          </a:prstGeom>
          <a:noFill/>
        </p:spPr>
        <p:txBody>
          <a:bodyPr wrap="square" rtlCol="0">
            <a:spAutoFit/>
          </a:bodyPr>
          <a:lstStyle/>
          <a:p>
            <a:pPr>
              <a:lnSpc>
                <a:spcPct val="150000"/>
              </a:lnSpc>
            </a:pPr>
            <a:r>
              <a:rPr lang="ru-RU" sz="2400" i="1" dirty="0">
                <a:latin typeface="Times New Roman" panose="02020603050405020304" pitchFamily="18" charset="0"/>
                <a:cs typeface="Times New Roman" panose="02020603050405020304" pitchFamily="18" charset="0"/>
              </a:rPr>
              <a:t> </a:t>
            </a:r>
            <a:r>
              <a:rPr lang="ru-RU" sz="2400" i="1" dirty="0" err="1" smtClean="0">
                <a:latin typeface="Times New Roman" panose="02020603050405020304" pitchFamily="18" charset="0"/>
                <a:cs typeface="Times New Roman" panose="02020603050405020304" pitchFamily="18" charset="0"/>
              </a:rPr>
              <a:t>Сензори</a:t>
            </a:r>
            <a:r>
              <a:rPr lang="ru-RU" sz="2400" i="1" dirty="0" smtClean="0">
                <a:latin typeface="Times New Roman" panose="02020603050405020304" pitchFamily="18" charset="0"/>
                <a:cs typeface="Times New Roman" panose="02020603050405020304" pitchFamily="18" charset="0"/>
              </a:rPr>
              <a:t> </a:t>
            </a:r>
            <a:r>
              <a:rPr lang="ru-RU" sz="2400" i="1" dirty="0">
                <a:latin typeface="Times New Roman" panose="02020603050405020304" pitchFamily="18" charset="0"/>
                <a:cs typeface="Times New Roman" panose="02020603050405020304" pitchFamily="18" charset="0"/>
              </a:rPr>
              <a:t>за </a:t>
            </a:r>
            <a:r>
              <a:rPr lang="ru-RU" sz="2400" i="1" dirty="0" err="1">
                <a:latin typeface="Times New Roman" panose="02020603050405020304" pitchFamily="18" charset="0"/>
                <a:cs typeface="Times New Roman" panose="02020603050405020304" pitchFamily="18" charset="0"/>
              </a:rPr>
              <a:t>близост</a:t>
            </a:r>
            <a:r>
              <a:rPr lang="ru-RU" sz="2400" i="1" dirty="0">
                <a:latin typeface="Times New Roman" panose="02020603050405020304" pitchFamily="18" charset="0"/>
                <a:cs typeface="Times New Roman" panose="02020603050405020304" pitchFamily="18" charset="0"/>
              </a:rPr>
              <a:t>,   </a:t>
            </a:r>
            <a:r>
              <a:rPr lang="ru-RU" sz="2400" i="1" dirty="0" smtClean="0">
                <a:latin typeface="Times New Roman" panose="02020603050405020304" pitchFamily="18" charset="0"/>
                <a:cs typeface="Times New Roman" panose="02020603050405020304" pitchFamily="18" charset="0"/>
              </a:rPr>
              <a:t>и </a:t>
            </a:r>
            <a:r>
              <a:rPr lang="ru-RU" sz="2400" i="1" dirty="0" err="1" smtClean="0">
                <a:latin typeface="Times New Roman" panose="02020603050405020304" pitchFamily="18" charset="0"/>
                <a:cs typeface="Times New Roman" panose="02020603050405020304" pitchFamily="18" charset="0"/>
              </a:rPr>
              <a:t>височина</a:t>
            </a:r>
            <a:r>
              <a:rPr lang="ru-RU" sz="2400" i="1" dirty="0" smtClean="0">
                <a:latin typeface="Times New Roman" panose="02020603050405020304" pitchFamily="18" charset="0"/>
                <a:cs typeface="Times New Roman" panose="02020603050405020304" pitchFamily="18" charset="0"/>
              </a:rPr>
              <a:t> </a:t>
            </a:r>
            <a:r>
              <a:rPr lang="ru-RU" sz="2400" i="1" dirty="0">
                <a:latin typeface="Times New Roman" panose="02020603050405020304" pitchFamily="18" charset="0"/>
                <a:cs typeface="Times New Roman" panose="02020603050405020304" pitchFamily="18" charset="0"/>
              </a:rPr>
              <a:t>на </a:t>
            </a:r>
            <a:r>
              <a:rPr lang="ru-RU" sz="2400" i="1" dirty="0" err="1">
                <a:latin typeface="Times New Roman" panose="02020603050405020304" pitchFamily="18" charset="0"/>
                <a:cs typeface="Times New Roman" panose="02020603050405020304" pitchFamily="18" charset="0"/>
              </a:rPr>
              <a:t>импулса</a:t>
            </a:r>
            <a:r>
              <a:rPr lang="ru-RU" sz="2400" i="1" dirty="0">
                <a:latin typeface="Times New Roman" panose="02020603050405020304" pitchFamily="18" charset="0"/>
                <a:cs typeface="Times New Roman" panose="02020603050405020304" pitchFamily="18" charset="0"/>
              </a:rPr>
              <a:t> </a:t>
            </a:r>
            <a:endParaRPr lang="bg-BG" sz="2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062263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484" y="331076"/>
            <a:ext cx="8856716" cy="4150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Текстово поле 11"/>
          <p:cNvSpPr txBox="1"/>
          <p:nvPr/>
        </p:nvSpPr>
        <p:spPr>
          <a:xfrm>
            <a:off x="1" y="5029200"/>
            <a:ext cx="14923556" cy="461665"/>
          </a:xfrm>
          <a:prstGeom prst="rect">
            <a:avLst/>
          </a:prstGeom>
          <a:noFill/>
        </p:spPr>
        <p:txBody>
          <a:bodyPr wrap="square" rtlCol="0">
            <a:spAutoFit/>
          </a:bodyPr>
          <a:lstStyle/>
          <a:p>
            <a:r>
              <a:rPr lang="bg-BG" sz="2400" i="1" dirty="0">
                <a:latin typeface="Times New Roman" panose="02020603050405020304" pitchFamily="18" charset="0"/>
                <a:cs typeface="Times New Roman" panose="02020603050405020304" pitchFamily="18" charset="0"/>
              </a:rPr>
              <a:t>Военен </a:t>
            </a:r>
            <a:r>
              <a:rPr lang="en-US" sz="2400" i="1" dirty="0">
                <a:latin typeface="Times New Roman" panose="02020603050405020304" pitchFamily="18" charset="0"/>
                <a:cs typeface="Times New Roman" panose="02020603050405020304" pitchFamily="18" charset="0"/>
              </a:rPr>
              <a:t>RFID </a:t>
            </a:r>
            <a:r>
              <a:rPr lang="bg-BG" sz="2400" i="1" dirty="0" err="1">
                <a:latin typeface="Times New Roman" panose="02020603050405020304" pitchFamily="18" charset="0"/>
                <a:cs typeface="Times New Roman" panose="02020603050405020304" pitchFamily="18" charset="0"/>
              </a:rPr>
              <a:t>тагов</a:t>
            </a:r>
            <a:r>
              <a:rPr lang="bg-BG" sz="2400" i="1" dirty="0">
                <a:latin typeface="Times New Roman" panose="02020603050405020304" pitchFamily="18" charset="0"/>
                <a:cs typeface="Times New Roman" panose="02020603050405020304" pitchFamily="18" charset="0"/>
              </a:rPr>
              <a:t> </a:t>
            </a:r>
            <a:r>
              <a:rPr lang="bg-BG" sz="2400" i="1" dirty="0" smtClean="0">
                <a:latin typeface="Times New Roman" panose="02020603050405020304" pitchFamily="18" charset="0"/>
                <a:cs typeface="Times New Roman" panose="02020603050405020304" pitchFamily="18" charset="0"/>
              </a:rPr>
              <a:t>модел, </a:t>
            </a:r>
            <a:r>
              <a:rPr lang="ru-RU" sz="2400" i="1" dirty="0" smtClean="0">
                <a:latin typeface="Times New Roman" panose="02020603050405020304" pitchFamily="18" charset="0"/>
                <a:cs typeface="Times New Roman" panose="02020603050405020304" pitchFamily="18" charset="0"/>
              </a:rPr>
              <a:t>марка  </a:t>
            </a:r>
            <a:r>
              <a:rPr lang="ru-RU" sz="2400" i="1" dirty="0" err="1">
                <a:latin typeface="Times New Roman" panose="02020603050405020304" pitchFamily="18" charset="0"/>
                <a:cs typeface="Times New Roman" panose="02020603050405020304" pitchFamily="18" charset="0"/>
              </a:rPr>
              <a:t>Savi</a:t>
            </a:r>
            <a:r>
              <a:rPr lang="ru-RU" sz="2400" i="1" dirty="0">
                <a:latin typeface="Times New Roman" panose="02020603050405020304" pitchFamily="18" charset="0"/>
                <a:cs typeface="Times New Roman" panose="02020603050405020304" pitchFamily="18" charset="0"/>
              </a:rPr>
              <a:t>, одобрен от НАТО/</a:t>
            </a:r>
            <a:r>
              <a:rPr lang="ru-RU" sz="2400" i="1" dirty="0" err="1">
                <a:latin typeface="Times New Roman" panose="02020603050405020304" pitchFamily="18" charset="0"/>
                <a:cs typeface="Times New Roman" panose="02020603050405020304" pitchFamily="18" charset="0"/>
              </a:rPr>
              <a:t>DoD</a:t>
            </a:r>
            <a:r>
              <a:rPr lang="ru-RU" sz="2400" i="1" dirty="0">
                <a:latin typeface="Times New Roman" panose="02020603050405020304" pitchFamily="18" charset="0"/>
                <a:cs typeface="Times New Roman" panose="02020603050405020304" pitchFamily="18" charset="0"/>
              </a:rPr>
              <a:t> за </a:t>
            </a:r>
            <a:r>
              <a:rPr lang="ru-RU" sz="2400" i="1" dirty="0" err="1">
                <a:latin typeface="Times New Roman" panose="02020603050405020304" pitchFamily="18" charset="0"/>
                <a:cs typeface="Times New Roman" panose="02020603050405020304" pitchFamily="18" charset="0"/>
              </a:rPr>
              <a:t>проследяване</a:t>
            </a:r>
            <a:r>
              <a:rPr lang="ru-RU" sz="2400" i="1" dirty="0">
                <a:latin typeface="Times New Roman" panose="02020603050405020304" pitchFamily="18" charset="0"/>
                <a:cs typeface="Times New Roman" panose="02020603050405020304" pitchFamily="18" charset="0"/>
              </a:rPr>
              <a:t> на </a:t>
            </a:r>
            <a:r>
              <a:rPr lang="ru-RU" sz="2400" i="1" dirty="0" err="1">
                <a:latin typeface="Times New Roman" panose="02020603050405020304" pitchFamily="18" charset="0"/>
                <a:cs typeface="Times New Roman" panose="02020603050405020304" pitchFamily="18" charset="0"/>
              </a:rPr>
              <a:t>товари</a:t>
            </a:r>
            <a:r>
              <a:rPr lang="ru-RU" sz="2400" i="1" dirty="0">
                <a:latin typeface="Times New Roman" panose="02020603050405020304" pitchFamily="18" charset="0"/>
                <a:cs typeface="Times New Roman" panose="02020603050405020304" pitchFamily="18" charset="0"/>
              </a:rPr>
              <a:t>.</a:t>
            </a:r>
            <a:r>
              <a:rPr lang="bg-BG" sz="2400" i="1" dirty="0" smtClean="0">
                <a:latin typeface="Times New Roman" panose="02020603050405020304" pitchFamily="18" charset="0"/>
                <a:cs typeface="Times New Roman" panose="02020603050405020304" pitchFamily="18" charset="0"/>
              </a:rPr>
              <a:t>                         </a:t>
            </a:r>
            <a:endParaRPr lang="bg-BG" sz="2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06723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ово поле 1"/>
          <p:cNvSpPr txBox="1"/>
          <p:nvPr/>
        </p:nvSpPr>
        <p:spPr>
          <a:xfrm>
            <a:off x="0" y="346840"/>
            <a:ext cx="11445766" cy="4893647"/>
          </a:xfrm>
          <a:prstGeom prst="rect">
            <a:avLst/>
          </a:prstGeom>
          <a:noFill/>
        </p:spPr>
        <p:txBody>
          <a:bodyPr wrap="square" rtlCol="0">
            <a:spAutoFit/>
          </a:bodyPr>
          <a:lstStyle/>
          <a:p>
            <a:pPr algn="ctr"/>
            <a:r>
              <a:rPr lang="bg-BG" sz="2400" b="1" i="1" dirty="0" smtClean="0">
                <a:latin typeface="Times New Roman" panose="02020603050405020304" pitchFamily="18" charset="0"/>
                <a:cs typeface="Times New Roman" panose="02020603050405020304" pitchFamily="18" charset="0"/>
              </a:rPr>
              <a:t>ИЗВОДИ</a:t>
            </a:r>
          </a:p>
          <a:p>
            <a:pPr algn="just">
              <a:lnSpc>
                <a:spcPct val="150000"/>
              </a:lnSpc>
            </a:pPr>
            <a:r>
              <a:rPr lang="ru-RU" sz="2400" i="1" dirty="0" err="1">
                <a:latin typeface="Times New Roman" panose="02020603050405020304" pitchFamily="18" charset="0"/>
                <a:cs typeface="Times New Roman" panose="02020603050405020304" pitchFamily="18" charset="0"/>
              </a:rPr>
              <a:t>Безопасното</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съхранение</a:t>
            </a:r>
            <a:r>
              <a:rPr lang="ru-RU" sz="2400" i="1" dirty="0">
                <a:latin typeface="Times New Roman" panose="02020603050405020304" pitchFamily="18" charset="0"/>
                <a:cs typeface="Times New Roman" panose="02020603050405020304" pitchFamily="18" charset="0"/>
              </a:rPr>
              <a:t> на </a:t>
            </a:r>
            <a:r>
              <a:rPr lang="ru-RU" sz="2400" i="1" dirty="0" err="1">
                <a:latin typeface="Times New Roman" panose="02020603050405020304" pitchFamily="18" charset="0"/>
                <a:cs typeface="Times New Roman" panose="02020603050405020304" pitchFamily="18" charset="0"/>
              </a:rPr>
              <a:t>взривните</a:t>
            </a:r>
            <a:r>
              <a:rPr lang="ru-RU" sz="2400" i="1" dirty="0">
                <a:latin typeface="Times New Roman" panose="02020603050405020304" pitchFamily="18" charset="0"/>
                <a:cs typeface="Times New Roman" panose="02020603050405020304" pitchFamily="18" charset="0"/>
              </a:rPr>
              <a:t> вещества и снаряди е фундаментален компонент от </a:t>
            </a:r>
            <a:r>
              <a:rPr lang="ru-RU" sz="2400" i="1" dirty="0" err="1">
                <a:latin typeface="Times New Roman" panose="02020603050405020304" pitchFamily="18" charset="0"/>
                <a:cs typeface="Times New Roman" panose="02020603050405020304" pitchFamily="18" charset="0"/>
              </a:rPr>
              <a:t>националната</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сигурност</a:t>
            </a:r>
            <a:r>
              <a:rPr lang="ru-RU" sz="2400" i="1" dirty="0">
                <a:latin typeface="Times New Roman" panose="02020603050405020304" pitchFamily="18" charset="0"/>
                <a:cs typeface="Times New Roman" panose="02020603050405020304" pitchFamily="18" charset="0"/>
              </a:rPr>
              <a:t> и </a:t>
            </a:r>
            <a:r>
              <a:rPr lang="ru-RU" sz="2400" i="1" dirty="0" err="1">
                <a:latin typeface="Times New Roman" panose="02020603050405020304" pitchFamily="18" charset="0"/>
                <a:cs typeface="Times New Roman" panose="02020603050405020304" pitchFamily="18" charset="0"/>
              </a:rPr>
              <a:t>отбранителна</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способност</a:t>
            </a:r>
            <a:r>
              <a:rPr lang="ru-RU" sz="2400" i="1" dirty="0">
                <a:latin typeface="Times New Roman" panose="02020603050405020304" pitchFamily="18" charset="0"/>
                <a:cs typeface="Times New Roman" panose="02020603050405020304" pitchFamily="18" charset="0"/>
              </a:rPr>
              <a:t> на </a:t>
            </a:r>
            <a:r>
              <a:rPr lang="ru-RU" sz="2400" i="1" dirty="0" err="1">
                <a:latin typeface="Times New Roman" panose="02020603050405020304" pitchFamily="18" charset="0"/>
                <a:cs typeface="Times New Roman" panose="02020603050405020304" pitchFamily="18" charset="0"/>
              </a:rPr>
              <a:t>държавата</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Пренебрегването</a:t>
            </a:r>
            <a:r>
              <a:rPr lang="ru-RU" sz="2400" i="1" dirty="0">
                <a:latin typeface="Times New Roman" panose="02020603050405020304" pitchFamily="18" charset="0"/>
                <a:cs typeface="Times New Roman" panose="02020603050405020304" pitchFamily="18" charset="0"/>
              </a:rPr>
              <a:t> на </a:t>
            </a:r>
            <a:r>
              <a:rPr lang="ru-RU" sz="2400" i="1" dirty="0" err="1">
                <a:latin typeface="Times New Roman" panose="02020603050405020304" pitchFamily="18" charset="0"/>
                <a:cs typeface="Times New Roman" panose="02020603050405020304" pitchFamily="18" charset="0"/>
              </a:rPr>
              <a:t>микроклиматичните</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параметри</a:t>
            </a:r>
            <a:r>
              <a:rPr lang="ru-RU" sz="2400" i="1" dirty="0">
                <a:latin typeface="Times New Roman" panose="02020603050405020304" pitchFamily="18" charset="0"/>
                <a:cs typeface="Times New Roman" panose="02020603050405020304" pitchFamily="18" charset="0"/>
              </a:rPr>
              <a:t> или </a:t>
            </a:r>
            <a:r>
              <a:rPr lang="ru-RU" sz="2400" i="1" dirty="0" err="1">
                <a:latin typeface="Times New Roman" panose="02020603050405020304" pitchFamily="18" charset="0"/>
                <a:cs typeface="Times New Roman" panose="02020603050405020304" pitchFamily="18" charset="0"/>
              </a:rPr>
              <a:t>нарушенията</a:t>
            </a:r>
            <a:r>
              <a:rPr lang="ru-RU" sz="2400" i="1" dirty="0">
                <a:latin typeface="Times New Roman" panose="02020603050405020304" pitchFamily="18" charset="0"/>
                <a:cs typeface="Times New Roman" panose="02020603050405020304" pitchFamily="18" charset="0"/>
              </a:rPr>
              <a:t> на </a:t>
            </a:r>
            <a:r>
              <a:rPr lang="ru-RU" sz="2400" i="1" dirty="0" err="1">
                <a:latin typeface="Times New Roman" panose="02020603050405020304" pitchFamily="18" charset="0"/>
                <a:cs typeface="Times New Roman" panose="02020603050405020304" pitchFamily="18" charset="0"/>
              </a:rPr>
              <a:t>техническите</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изисквания</a:t>
            </a:r>
            <a:r>
              <a:rPr lang="ru-RU" sz="2400" i="1" dirty="0">
                <a:latin typeface="Times New Roman" panose="02020603050405020304" pitchFamily="18" charset="0"/>
                <a:cs typeface="Times New Roman" panose="02020603050405020304" pitchFamily="18" charset="0"/>
              </a:rPr>
              <a:t> и дисциплина, </a:t>
            </a:r>
            <a:r>
              <a:rPr lang="ru-RU" sz="2400" i="1" dirty="0" err="1">
                <a:latin typeface="Times New Roman" panose="02020603050405020304" pitchFamily="18" charset="0"/>
                <a:cs typeface="Times New Roman" panose="02020603050405020304" pitchFamily="18" charset="0"/>
              </a:rPr>
              <a:t>могат</a:t>
            </a:r>
            <a:r>
              <a:rPr lang="ru-RU" sz="2400" i="1" dirty="0">
                <a:latin typeface="Times New Roman" panose="02020603050405020304" pitchFamily="18" charset="0"/>
                <a:cs typeface="Times New Roman" panose="02020603050405020304" pitchFamily="18" charset="0"/>
              </a:rPr>
              <a:t> да </a:t>
            </a:r>
            <a:r>
              <a:rPr lang="ru-RU" sz="2400" i="1" dirty="0" err="1">
                <a:latin typeface="Times New Roman" panose="02020603050405020304" pitchFamily="18" charset="0"/>
                <a:cs typeface="Times New Roman" panose="02020603050405020304" pitchFamily="18" charset="0"/>
              </a:rPr>
              <a:t>доведат</a:t>
            </a:r>
            <a:r>
              <a:rPr lang="ru-RU" sz="2400" i="1" dirty="0">
                <a:latin typeface="Times New Roman" panose="02020603050405020304" pitchFamily="18" charset="0"/>
                <a:cs typeface="Times New Roman" panose="02020603050405020304" pitchFamily="18" charset="0"/>
              </a:rPr>
              <a:t> до </a:t>
            </a:r>
            <a:r>
              <a:rPr lang="ru-RU" sz="2400" i="1" dirty="0" err="1">
                <a:latin typeface="Times New Roman" panose="02020603050405020304" pitchFamily="18" charset="0"/>
                <a:cs typeface="Times New Roman" panose="02020603050405020304" pitchFamily="18" charset="0"/>
              </a:rPr>
              <a:t>необратими</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балистични</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дефекти</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финансови</a:t>
            </a:r>
            <a:r>
              <a:rPr lang="ru-RU" sz="2400" i="1" dirty="0">
                <a:latin typeface="Times New Roman" panose="02020603050405020304" pitchFamily="18" charset="0"/>
                <a:cs typeface="Times New Roman" panose="02020603050405020304" pitchFamily="18" charset="0"/>
              </a:rPr>
              <a:t> загуби и </a:t>
            </a:r>
            <a:r>
              <a:rPr lang="ru-RU" sz="2400" i="1" dirty="0" err="1">
                <a:latin typeface="Times New Roman" panose="02020603050405020304" pitchFamily="18" charset="0"/>
                <a:cs typeface="Times New Roman" panose="02020603050405020304" pitchFamily="18" charset="0"/>
              </a:rPr>
              <a:t>трагични</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инциденти</a:t>
            </a:r>
            <a:r>
              <a:rPr lang="ru-RU" sz="2400" i="1" dirty="0">
                <a:latin typeface="Times New Roman" panose="02020603050405020304" pitchFamily="18" charset="0"/>
                <a:cs typeface="Times New Roman" panose="02020603050405020304" pitchFamily="18" charset="0"/>
              </a:rPr>
              <a:t> с </a:t>
            </a:r>
            <a:r>
              <a:rPr lang="ru-RU" sz="2400" i="1" dirty="0" err="1">
                <a:latin typeface="Times New Roman" panose="02020603050405020304" pitchFamily="18" charset="0"/>
                <a:cs typeface="Times New Roman" panose="02020603050405020304" pitchFamily="18" charset="0"/>
              </a:rPr>
              <a:t>човешки</a:t>
            </a:r>
            <a:r>
              <a:rPr lang="ru-RU" sz="2400" i="1" dirty="0">
                <a:latin typeface="Times New Roman" panose="02020603050405020304" pitchFamily="18" charset="0"/>
                <a:cs typeface="Times New Roman" panose="02020603050405020304" pitchFamily="18" charset="0"/>
              </a:rPr>
              <a:t> </a:t>
            </a:r>
            <a:r>
              <a:rPr lang="ru-RU" sz="2400" i="1" dirty="0" err="1" smtClean="0">
                <a:latin typeface="Times New Roman" panose="02020603050405020304" pitchFamily="18" charset="0"/>
                <a:cs typeface="Times New Roman" panose="02020603050405020304" pitchFamily="18" charset="0"/>
              </a:rPr>
              <a:t>жертви</a:t>
            </a:r>
            <a:r>
              <a:rPr lang="ru-RU" sz="2400" i="1" dirty="0" smtClean="0">
                <a:latin typeface="Times New Roman" panose="02020603050405020304" pitchFamily="18" charset="0"/>
                <a:cs typeface="Times New Roman" panose="02020603050405020304" pitchFamily="18" charset="0"/>
              </a:rPr>
              <a:t>. </a:t>
            </a:r>
            <a:r>
              <a:rPr lang="ru-RU" sz="2400" i="1" dirty="0" err="1" smtClean="0">
                <a:latin typeface="Times New Roman" panose="02020603050405020304" pitchFamily="18" charset="0"/>
                <a:cs typeface="Times New Roman" panose="02020603050405020304" pitchFamily="18" charset="0"/>
              </a:rPr>
              <a:t>Инвестициите</a:t>
            </a:r>
            <a:r>
              <a:rPr lang="ru-RU" sz="2400" i="1" dirty="0" smtClean="0">
                <a:latin typeface="Times New Roman" panose="02020603050405020304" pitchFamily="18" charset="0"/>
                <a:cs typeface="Times New Roman" panose="02020603050405020304" pitchFamily="18" charset="0"/>
              </a:rPr>
              <a:t> </a:t>
            </a:r>
            <a:r>
              <a:rPr lang="ru-RU" sz="2400" i="1" dirty="0">
                <a:latin typeface="Times New Roman" panose="02020603050405020304" pitchFamily="18" charset="0"/>
                <a:cs typeface="Times New Roman" panose="02020603050405020304" pitchFamily="18" charset="0"/>
              </a:rPr>
              <a:t>в </a:t>
            </a:r>
            <a:r>
              <a:rPr lang="ru-RU" sz="2400" i="1" dirty="0" err="1">
                <a:latin typeface="Times New Roman" panose="02020603050405020304" pitchFamily="18" charset="0"/>
                <a:cs typeface="Times New Roman" panose="02020603050405020304" pitchFamily="18" charset="0"/>
              </a:rPr>
              <a:t>модернизиране</a:t>
            </a:r>
            <a:r>
              <a:rPr lang="ru-RU" sz="2400" i="1" dirty="0">
                <a:latin typeface="Times New Roman" panose="02020603050405020304" pitchFamily="18" charset="0"/>
                <a:cs typeface="Times New Roman" panose="02020603050405020304" pitchFamily="18" charset="0"/>
              </a:rPr>
              <a:t> на </a:t>
            </a:r>
            <a:r>
              <a:rPr lang="ru-RU" sz="2400" i="1" dirty="0" err="1">
                <a:latin typeface="Times New Roman" panose="02020603050405020304" pitchFamily="18" charset="0"/>
                <a:cs typeface="Times New Roman" panose="02020603050405020304" pitchFamily="18" charset="0"/>
              </a:rPr>
              <a:t>складовата</a:t>
            </a:r>
            <a:r>
              <a:rPr lang="ru-RU" sz="2400" i="1" dirty="0">
                <a:latin typeface="Times New Roman" panose="02020603050405020304" pitchFamily="18" charset="0"/>
                <a:cs typeface="Times New Roman" panose="02020603050405020304" pitchFamily="18" charset="0"/>
              </a:rPr>
              <a:t> инфраструктура, </a:t>
            </a:r>
            <a:r>
              <a:rPr lang="ru-RU" sz="2400" i="1" dirty="0" err="1">
                <a:latin typeface="Times New Roman" panose="02020603050405020304" pitchFamily="18" charset="0"/>
                <a:cs typeface="Times New Roman" panose="02020603050405020304" pitchFamily="18" charset="0"/>
              </a:rPr>
              <a:t>внедряването</a:t>
            </a:r>
            <a:r>
              <a:rPr lang="ru-RU" sz="2400" i="1" dirty="0">
                <a:latin typeface="Times New Roman" panose="02020603050405020304" pitchFamily="18" charset="0"/>
                <a:cs typeface="Times New Roman" panose="02020603050405020304" pitchFamily="18" charset="0"/>
              </a:rPr>
              <a:t> на </a:t>
            </a:r>
            <a:r>
              <a:rPr lang="ru-RU" sz="2400" i="1" dirty="0" err="1">
                <a:latin typeface="Times New Roman" panose="02020603050405020304" pitchFamily="18" charset="0"/>
                <a:cs typeface="Times New Roman" panose="02020603050405020304" pitchFamily="18" charset="0"/>
              </a:rPr>
              <a:t>дигитални</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логистични</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системи</a:t>
            </a:r>
            <a:r>
              <a:rPr lang="ru-RU" sz="2400" i="1" dirty="0">
                <a:latin typeface="Times New Roman" panose="02020603050405020304" pitchFamily="18" charset="0"/>
                <a:cs typeface="Times New Roman" panose="02020603050405020304" pitchFamily="18" charset="0"/>
              </a:rPr>
              <a:t> и постоянна квалификация на </a:t>
            </a:r>
            <a:r>
              <a:rPr lang="ru-RU" sz="2400" i="1" dirty="0" err="1">
                <a:latin typeface="Times New Roman" panose="02020603050405020304" pitchFamily="18" charset="0"/>
                <a:cs typeface="Times New Roman" panose="02020603050405020304" pitchFamily="18" charset="0"/>
              </a:rPr>
              <a:t>личния</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състав</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са</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най-сигурната</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гаранция</a:t>
            </a:r>
            <a:r>
              <a:rPr lang="ru-RU" sz="2400" i="1" dirty="0">
                <a:latin typeface="Times New Roman" panose="02020603050405020304" pitchFamily="18" charset="0"/>
                <a:cs typeface="Times New Roman" panose="02020603050405020304" pitchFamily="18" charset="0"/>
              </a:rPr>
              <a:t> за </a:t>
            </a:r>
            <a:r>
              <a:rPr lang="ru-RU" sz="2400" i="1" dirty="0" err="1">
                <a:latin typeface="Times New Roman" panose="02020603050405020304" pitchFamily="18" charset="0"/>
                <a:cs typeface="Times New Roman" panose="02020603050405020304" pitchFamily="18" charset="0"/>
              </a:rPr>
              <a:t>поддържане</a:t>
            </a:r>
            <a:r>
              <a:rPr lang="ru-RU" sz="2400" i="1" dirty="0">
                <a:latin typeface="Times New Roman" panose="02020603050405020304" pitchFamily="18" charset="0"/>
                <a:cs typeface="Times New Roman" panose="02020603050405020304" pitchFamily="18" charset="0"/>
              </a:rPr>
              <a:t> на </a:t>
            </a:r>
            <a:r>
              <a:rPr lang="ru-RU" sz="2400" i="1" dirty="0" err="1">
                <a:latin typeface="Times New Roman" panose="02020603050405020304" pitchFamily="18" charset="0"/>
                <a:cs typeface="Times New Roman" panose="02020603050405020304" pitchFamily="18" charset="0"/>
              </a:rPr>
              <a:t>боеприпасите</a:t>
            </a:r>
            <a:r>
              <a:rPr lang="ru-RU" sz="2400" i="1" dirty="0">
                <a:latin typeface="Times New Roman" panose="02020603050405020304" pitchFamily="18" charset="0"/>
                <a:cs typeface="Times New Roman" panose="02020603050405020304" pitchFamily="18" charset="0"/>
              </a:rPr>
              <a:t> в постоянна </a:t>
            </a:r>
            <a:r>
              <a:rPr lang="ru-RU" sz="2400" i="1" dirty="0" err="1">
                <a:latin typeface="Times New Roman" panose="02020603050405020304" pitchFamily="18" charset="0"/>
                <a:cs typeface="Times New Roman" panose="02020603050405020304" pitchFamily="18" charset="0"/>
              </a:rPr>
              <a:t>бойна</a:t>
            </a:r>
            <a:r>
              <a:rPr lang="ru-RU" sz="2400" i="1" dirty="0">
                <a:latin typeface="Times New Roman" panose="02020603050405020304" pitchFamily="18" charset="0"/>
                <a:cs typeface="Times New Roman" panose="02020603050405020304" pitchFamily="18" charset="0"/>
              </a:rPr>
              <a:t> </a:t>
            </a:r>
            <a:r>
              <a:rPr lang="ru-RU" sz="2400" i="1" dirty="0" err="1" smtClean="0">
                <a:latin typeface="Times New Roman" panose="02020603050405020304" pitchFamily="18" charset="0"/>
                <a:cs typeface="Times New Roman" panose="02020603050405020304" pitchFamily="18" charset="0"/>
              </a:rPr>
              <a:t>готовност</a:t>
            </a:r>
            <a:r>
              <a:rPr lang="ru-RU" sz="2400" i="1" dirty="0" smtClean="0">
                <a:latin typeface="Times New Roman" panose="02020603050405020304" pitchFamily="18" charset="0"/>
                <a:cs typeface="Times New Roman" panose="02020603050405020304" pitchFamily="18" charset="0"/>
              </a:rPr>
              <a:t>.</a:t>
            </a:r>
            <a:endParaRPr lang="ru-RU" sz="2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81392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ово поле 2"/>
          <p:cNvSpPr txBox="1"/>
          <p:nvPr/>
        </p:nvSpPr>
        <p:spPr>
          <a:xfrm>
            <a:off x="945931" y="851337"/>
            <a:ext cx="10200290" cy="3416320"/>
          </a:xfrm>
          <a:prstGeom prst="rect">
            <a:avLst/>
          </a:prstGeom>
          <a:noFill/>
        </p:spPr>
        <p:txBody>
          <a:bodyPr wrap="square" rtlCol="0">
            <a:spAutoFit/>
          </a:bodyPr>
          <a:lstStyle/>
          <a:p>
            <a:pPr algn="just">
              <a:lnSpc>
                <a:spcPct val="150000"/>
              </a:lnSpc>
            </a:pPr>
            <a:r>
              <a:rPr lang="ru-RU" sz="2400" i="1" dirty="0" err="1">
                <a:latin typeface="Times New Roman" panose="02020603050405020304" pitchFamily="18" charset="0"/>
                <a:cs typeface="Times New Roman" panose="02020603050405020304" pitchFamily="18" charset="0"/>
              </a:rPr>
              <a:t>Интегрирането</a:t>
            </a:r>
            <a:r>
              <a:rPr lang="ru-RU" sz="2400" i="1" dirty="0">
                <a:latin typeface="Times New Roman" panose="02020603050405020304" pitchFamily="18" charset="0"/>
                <a:cs typeface="Times New Roman" panose="02020603050405020304" pitchFamily="18" charset="0"/>
              </a:rPr>
              <a:t> на </a:t>
            </a:r>
            <a:r>
              <a:rPr lang="ru-RU" sz="2400" i="1" dirty="0" err="1">
                <a:latin typeface="Times New Roman" panose="02020603050405020304" pitchFamily="18" charset="0"/>
                <a:cs typeface="Times New Roman" panose="02020603050405020304" pitchFamily="18" charset="0"/>
              </a:rPr>
              <a:t>методи</a:t>
            </a:r>
            <a:r>
              <a:rPr lang="ru-RU" sz="2400" i="1" dirty="0">
                <a:latin typeface="Times New Roman" panose="02020603050405020304" pitchFamily="18" charset="0"/>
                <a:cs typeface="Times New Roman" panose="02020603050405020304" pitchFamily="18" charset="0"/>
              </a:rPr>
              <a:t> за </a:t>
            </a:r>
            <a:r>
              <a:rPr lang="ru-RU" sz="2400" i="1" dirty="0" err="1">
                <a:latin typeface="Times New Roman" panose="02020603050405020304" pitchFamily="18" charset="0"/>
                <a:cs typeface="Times New Roman" panose="02020603050405020304" pitchFamily="18" charset="0"/>
              </a:rPr>
              <a:t>изкуствено</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състаряване</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прецизният</a:t>
            </a:r>
            <a:r>
              <a:rPr lang="ru-RU" sz="2400" i="1" dirty="0">
                <a:latin typeface="Times New Roman" panose="02020603050405020304" pitchFamily="18" charset="0"/>
                <a:cs typeface="Times New Roman" panose="02020603050405020304" pitchFamily="18" charset="0"/>
              </a:rPr>
              <a:t> химически анализ на </a:t>
            </a:r>
            <a:r>
              <a:rPr lang="ru-RU" sz="2400" i="1" dirty="0" err="1">
                <a:latin typeface="Times New Roman" panose="02020603050405020304" pitchFamily="18" charset="0"/>
                <a:cs typeface="Times New Roman" panose="02020603050405020304" pitchFamily="18" charset="0"/>
              </a:rPr>
              <a:t>остатъчните</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стабилизатори</a:t>
            </a:r>
            <a:r>
              <a:rPr lang="ru-RU" sz="2400" i="1" dirty="0">
                <a:latin typeface="Times New Roman" panose="02020603050405020304" pitchFamily="18" charset="0"/>
                <a:cs typeface="Times New Roman" panose="02020603050405020304" pitchFamily="18" charset="0"/>
              </a:rPr>
              <a:t> и </a:t>
            </a:r>
            <a:r>
              <a:rPr lang="ru-RU" sz="2400" i="1" dirty="0" err="1">
                <a:latin typeface="Times New Roman" panose="02020603050405020304" pitchFamily="18" charset="0"/>
                <a:cs typeface="Times New Roman" panose="02020603050405020304" pitchFamily="18" charset="0"/>
              </a:rPr>
              <a:t>внедряването</a:t>
            </a:r>
            <a:r>
              <a:rPr lang="ru-RU" sz="2400" i="1" dirty="0">
                <a:latin typeface="Times New Roman" panose="02020603050405020304" pitchFamily="18" charset="0"/>
                <a:cs typeface="Times New Roman" panose="02020603050405020304" pitchFamily="18" charset="0"/>
              </a:rPr>
              <a:t> на </a:t>
            </a:r>
            <a:r>
              <a:rPr lang="ru-RU" sz="2400" i="1" dirty="0" err="1">
                <a:latin typeface="Times New Roman" panose="02020603050405020304" pitchFamily="18" charset="0"/>
                <a:cs typeface="Times New Roman" panose="02020603050405020304" pitchFamily="18" charset="0"/>
              </a:rPr>
              <a:t>иновации</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като</a:t>
            </a:r>
            <a:r>
              <a:rPr lang="ru-RU" sz="2400" i="1" dirty="0">
                <a:latin typeface="Times New Roman" panose="02020603050405020304" pitchFamily="18" charset="0"/>
                <a:cs typeface="Times New Roman" panose="02020603050405020304" pitchFamily="18" charset="0"/>
              </a:rPr>
              <a:t> RF-</a:t>
            </a:r>
            <a:r>
              <a:rPr lang="ru-RU" sz="2400" i="1" dirty="0" err="1">
                <a:latin typeface="Times New Roman" panose="02020603050405020304" pitchFamily="18" charset="0"/>
                <a:cs typeface="Times New Roman" panose="02020603050405020304" pitchFamily="18" charset="0"/>
              </a:rPr>
              <a:t>сензори</a:t>
            </a:r>
            <a:r>
              <a:rPr lang="ru-RU" sz="2400" i="1" dirty="0">
                <a:latin typeface="Times New Roman" panose="02020603050405020304" pitchFamily="18" charset="0"/>
                <a:cs typeface="Times New Roman" panose="02020603050405020304" pitchFamily="18" charset="0"/>
              </a:rPr>
              <a:t> и </a:t>
            </a:r>
            <a:r>
              <a:rPr lang="ru-RU" sz="2400" i="1" dirty="0" err="1">
                <a:latin typeface="Times New Roman" panose="02020603050405020304" pitchFamily="18" charset="0"/>
                <a:cs typeface="Times New Roman" panose="02020603050405020304" pitchFamily="18" charset="0"/>
              </a:rPr>
              <a:t>Smart</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тагове</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позволяват</a:t>
            </a:r>
            <a:r>
              <a:rPr lang="ru-RU" sz="2400" i="1" dirty="0">
                <a:latin typeface="Times New Roman" panose="02020603050405020304" pitchFamily="18" charset="0"/>
                <a:cs typeface="Times New Roman" panose="02020603050405020304" pitchFamily="18" charset="0"/>
              </a:rPr>
              <a:t> оценка на риска в </a:t>
            </a:r>
            <a:r>
              <a:rPr lang="ru-RU" sz="2400" i="1" dirty="0" err="1">
                <a:latin typeface="Times New Roman" panose="02020603050405020304" pitchFamily="18" charset="0"/>
                <a:cs typeface="Times New Roman" panose="02020603050405020304" pitchFamily="18" charset="0"/>
              </a:rPr>
              <a:t>реално</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време</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Същевременно</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стриктното</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прилагане</a:t>
            </a:r>
            <a:r>
              <a:rPr lang="ru-RU" sz="2400" i="1" dirty="0">
                <a:latin typeface="Times New Roman" panose="02020603050405020304" pitchFamily="18" charset="0"/>
                <a:cs typeface="Times New Roman" panose="02020603050405020304" pitchFamily="18" charset="0"/>
              </a:rPr>
              <a:t> на </a:t>
            </a:r>
            <a:r>
              <a:rPr lang="ru-RU" sz="2400" i="1" dirty="0" err="1">
                <a:latin typeface="Times New Roman" panose="02020603050405020304" pitchFamily="18" charset="0"/>
                <a:cs typeface="Times New Roman" panose="02020603050405020304" pitchFamily="18" charset="0"/>
              </a:rPr>
              <a:t>международните</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стандарти</a:t>
            </a:r>
            <a:r>
              <a:rPr lang="ru-RU" sz="2400" i="1" dirty="0">
                <a:latin typeface="Times New Roman" panose="02020603050405020304" pitchFamily="18" charset="0"/>
                <a:cs typeface="Times New Roman" panose="02020603050405020304" pitchFamily="18" charset="0"/>
              </a:rPr>
              <a:t> на НАТО, </a:t>
            </a:r>
            <a:r>
              <a:rPr lang="ru-RU" sz="2400" i="1" dirty="0" err="1">
                <a:latin typeface="Times New Roman" panose="02020603050405020304" pitchFamily="18" charset="0"/>
                <a:cs typeface="Times New Roman" panose="02020603050405020304" pitchFamily="18" charset="0"/>
              </a:rPr>
              <a:t>като</a:t>
            </a:r>
            <a:r>
              <a:rPr lang="ru-RU" sz="2400" i="1" dirty="0">
                <a:latin typeface="Times New Roman" panose="02020603050405020304" pitchFamily="18" charset="0"/>
                <a:cs typeface="Times New Roman" panose="02020603050405020304" pitchFamily="18" charset="0"/>
              </a:rPr>
              <a:t> AASTP – 1 , </a:t>
            </a:r>
            <a:r>
              <a:rPr lang="ru-RU" sz="2400" i="1" dirty="0" err="1">
                <a:latin typeface="Times New Roman" panose="02020603050405020304" pitchFamily="18" charset="0"/>
                <a:cs typeface="Times New Roman" panose="02020603050405020304" pitchFamily="18" charset="0"/>
              </a:rPr>
              <a:t>гарантира</a:t>
            </a:r>
            <a:r>
              <a:rPr lang="ru-RU" sz="2400" i="1" dirty="0">
                <a:latin typeface="Times New Roman" panose="02020603050405020304" pitchFamily="18" charset="0"/>
                <a:cs typeface="Times New Roman" panose="02020603050405020304" pitchFamily="18" charset="0"/>
              </a:rPr>
              <a:t> оперативна </a:t>
            </a:r>
            <a:r>
              <a:rPr lang="ru-RU" sz="2400" i="1" dirty="0" err="1">
                <a:latin typeface="Times New Roman" panose="02020603050405020304" pitchFamily="18" charset="0"/>
                <a:cs typeface="Times New Roman" panose="02020603050405020304" pitchFamily="18" charset="0"/>
              </a:rPr>
              <a:t>зависимост</a:t>
            </a:r>
            <a:r>
              <a:rPr lang="ru-RU" sz="2400" i="1" dirty="0">
                <a:latin typeface="Times New Roman" panose="02020603050405020304" pitchFamily="18" charset="0"/>
                <a:cs typeface="Times New Roman" panose="02020603050405020304" pitchFamily="18" charset="0"/>
              </a:rPr>
              <a:t> и </a:t>
            </a:r>
            <a:r>
              <a:rPr lang="ru-RU" sz="2400" i="1" dirty="0" err="1">
                <a:latin typeface="Times New Roman" panose="02020603050405020304" pitchFamily="18" charset="0"/>
                <a:cs typeface="Times New Roman" panose="02020603050405020304" pitchFamily="18" charset="0"/>
              </a:rPr>
              <a:t>високо</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ниво</a:t>
            </a:r>
            <a:r>
              <a:rPr lang="ru-RU" sz="2400" i="1" dirty="0">
                <a:latin typeface="Times New Roman" panose="02020603050405020304" pitchFamily="18" charset="0"/>
                <a:cs typeface="Times New Roman" panose="02020603050405020304" pitchFamily="18" charset="0"/>
              </a:rPr>
              <a:t> на </a:t>
            </a:r>
            <a:r>
              <a:rPr lang="ru-RU" sz="2400" i="1" dirty="0" err="1">
                <a:latin typeface="Times New Roman" panose="02020603050405020304" pitchFamily="18" charset="0"/>
                <a:cs typeface="Times New Roman" panose="02020603050405020304" pitchFamily="18" charset="0"/>
              </a:rPr>
              <a:t>инженерна</a:t>
            </a:r>
            <a:r>
              <a:rPr lang="ru-RU" sz="2400" i="1" dirty="0">
                <a:latin typeface="Times New Roman" panose="02020603050405020304" pitchFamily="18" charset="0"/>
                <a:cs typeface="Times New Roman" panose="02020603050405020304" pitchFamily="18" charset="0"/>
              </a:rPr>
              <a:t> защита.</a:t>
            </a:r>
            <a:endParaRPr lang="bg-BG" sz="2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079866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екстово поле 5"/>
          <p:cNvSpPr txBox="1"/>
          <p:nvPr/>
        </p:nvSpPr>
        <p:spPr>
          <a:xfrm>
            <a:off x="2096813" y="2427889"/>
            <a:ext cx="7078717" cy="584775"/>
          </a:xfrm>
          <a:prstGeom prst="rect">
            <a:avLst/>
          </a:prstGeom>
          <a:noFill/>
        </p:spPr>
        <p:txBody>
          <a:bodyPr wrap="square" rtlCol="0">
            <a:spAutoFit/>
          </a:bodyPr>
          <a:lstStyle/>
          <a:p>
            <a:pPr algn="ctr"/>
            <a:r>
              <a:rPr lang="bg-BG" sz="3200" b="1" i="1" dirty="0" smtClean="0">
                <a:latin typeface="Times New Roman" panose="02020603050405020304" pitchFamily="18" charset="0"/>
                <a:cs typeface="Times New Roman" panose="02020603050405020304" pitchFamily="18" charset="0"/>
              </a:rPr>
              <a:t>БЛАГОДАРЯ ЗА ВНИМАНИЕТО</a:t>
            </a:r>
            <a:endParaRPr lang="bg-BG" sz="32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251171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brightnessContrast contrast="20000"/>
                    </a14:imgEffect>
                  </a14:imgLayer>
                </a14:imgProps>
              </a:ext>
            </a:extLst>
          </a:blip>
          <a:srcRect/>
          <a:tile tx="0" ty="0" sx="100000" sy="100000" flip="none" algn="tl"/>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032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тема">
  <a:themeElements>
    <a:clrScheme name="О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О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Parallax</Template>
  <TotalTime>1968</TotalTime>
  <Words>1470</Words>
  <Application>Microsoft Office PowerPoint</Application>
  <PresentationFormat>По избор</PresentationFormat>
  <Paragraphs>63</Paragraphs>
  <Slides>23</Slides>
  <Notes>3</Notes>
  <HiddenSlides>0</HiddenSlides>
  <MMClips>0</MMClips>
  <ScaleCrop>false</ScaleCrop>
  <HeadingPairs>
    <vt:vector size="4" baseType="variant">
      <vt:variant>
        <vt:lpstr>Тема</vt:lpstr>
      </vt:variant>
      <vt:variant>
        <vt:i4>1</vt:i4>
      </vt:variant>
      <vt:variant>
        <vt:lpstr>Заглавия на слайдовете</vt:lpstr>
      </vt:variant>
      <vt:variant>
        <vt:i4>23</vt:i4>
      </vt:variant>
    </vt:vector>
  </HeadingPairs>
  <TitlesOfParts>
    <vt:vector size="24" baseType="lpstr">
      <vt:lpstr>Office Theme</vt:lpstr>
      <vt:lpstr>Презентация на PowerPoint</vt:lpstr>
      <vt:lpstr>Презентация на PowerPoint</vt:lpstr>
      <vt:lpstr>Важна част от съхранението на взривни вещества и боеприпаси е осигуряването на оптимални условия за съхранение, запазващи техните функционални характеристики. В процеса на продължително съхранение протичат процеси на стареене, които могат да доведат до повишаване риска от самоускоряващо се разлагане, самозапалване и детонация. Сред най-характерните процеси повлияващи стабилността са – ексудация на течните компоненти, слепване на барутните зърна, стратификация на състава, загуба на летливи вещества, както и намаляване ефективността на стабилизаторите.</vt:lpstr>
      <vt:lpstr>Фактори влияещи на стабилността на взривните вещества  са условията на околната среда, повишената температура и влажност, вентилацията, механичните въздействия.</vt:lpstr>
      <vt:lpstr>Съхраняването трябва да е организирано, така че да осигурява максимална безопасност при приемане, манипулация и издаване, както и строга отчетност на съхраняваните материли.</vt:lpstr>
      <vt:lpstr>Складовите сгради се строят съгласно изискванията на Наредба № РД – 02-20-1/19.01.2017г. за планиране, проектиране и строежи, предназначени за производство, съхранение и търговия на оръжия, боеприпаси, взривни вещества и пиротехнически изделия. До всеки склад трябва да има път, добре обезопасен в зависимост от терена. Защитните съоръжения срещу разпространяване на взрив от сградите се проектират като земен насип или когато е подходящо, водно съоръжение за намаляване енергията на взрива. Земният насип се изгражда от пластични или сипещи се материали, като се забранява използването на камъни, чакъл и горими материали</vt:lpstr>
      <vt:lpstr>Презентация на PowerPoint</vt:lpstr>
      <vt:lpstr>Забранява се, товарене на боеприпаси в транспортни средства над установените за тях норми за товароподемност. Скоростта на движение при превозване на боеприпаси на територията на базата на автомобилния транспорт, не трябва да бъде по-голяма от 30 км/ч.  Взривните вещества и средства за взривяване  и готова продукция се складират на фигури върху пода, дървени скари или стелажи. Сандъците със съхранявана продукция трябва да бъдат здрави и наредени с капаците нагоре и стабилно закрепени. Не се допуска нареждането на височина, при която натоварването на един квадратен метър от пода на хранилището превишава допустимото количество или не осигурява запазването здравината на долните редове сандъци.</vt:lpstr>
      <vt:lpstr>Презентация на PowerPoint</vt:lpstr>
      <vt:lpstr>Нормативни изисквания за температура и влажност – изискванията за микроклимата в складовете за взривни вещества и заряди са регламентирани в държавните технически спецификации, уставите за логистично осигуряване и международните стандарти на НАТО, STANAG 4440 -AASTP-1. Оптимален диапазон на температурата е между +10° С и 20° С. Максимално допустимата температура в помещенията не трябва да превишава +30° С за продължителен период от време.</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vladimil</dc:creator>
  <cp:lastModifiedBy>Account</cp:lastModifiedBy>
  <cp:revision>240</cp:revision>
  <dcterms:created xsi:type="dcterms:W3CDTF">2025-05-16T14:07:28Z</dcterms:created>
  <dcterms:modified xsi:type="dcterms:W3CDTF">2026-09-13T09:12:23Z</dcterms:modified>
</cp:coreProperties>
</file>