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61" r:id="rId4"/>
    <p:sldId id="262" r:id="rId5"/>
    <p:sldId id="259" r:id="rId6"/>
    <p:sldId id="267" r:id="rId7"/>
    <p:sldId id="263" r:id="rId8"/>
    <p:sldId id="266" r:id="rId9"/>
    <p:sldId id="268" r:id="rId10"/>
    <p:sldId id="269" r:id="rId11"/>
    <p:sldId id="264" r:id="rId12"/>
    <p:sldId id="265" r:id="rId13"/>
    <p:sldId id="260" r:id="rId1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9B1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6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9872" y="4443958"/>
            <a:ext cx="5508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bg-BG" sz="1400" b="1" dirty="0" smtClean="0"/>
              <a:t>д-р Диляна Тончева</a:t>
            </a:r>
            <a:endParaRPr lang="bg-BG" sz="1400" dirty="0" smtClean="0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altLang="ko-KR" sz="1400" b="1" dirty="0" smtClean="0"/>
              <a:t>Великотърновски университет “Св. св. Кирил и Методий”</a:t>
            </a:r>
            <a:endParaRPr lang="en-US" altLang="ko-KR" sz="1400" b="1" dirty="0"/>
          </a:p>
        </p:txBody>
      </p:sp>
      <p:sp>
        <p:nvSpPr>
          <p:cNvPr id="7" name="TextBox 6">
            <a:hlinkClick r:id="rId3"/>
          </p:cNvPr>
          <p:cNvSpPr txBox="1"/>
          <p:nvPr/>
        </p:nvSpPr>
        <p:spPr>
          <a:xfrm>
            <a:off x="4355976" y="123478"/>
            <a:ext cx="4788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Национален </a:t>
            </a:r>
            <a:r>
              <a:rPr lang="ru-RU" sz="1200" b="1" dirty="0" err="1" smtClean="0"/>
              <a:t>военен</a:t>
            </a:r>
            <a:r>
              <a:rPr lang="ru-RU" sz="1200" b="1" dirty="0" smtClean="0"/>
              <a:t> университет </a:t>
            </a:r>
            <a:r>
              <a:rPr lang="bg-BG" sz="1200" b="1" dirty="0" smtClean="0"/>
              <a:t>“Васил Левски”</a:t>
            </a:r>
            <a:endParaRPr lang="ru-RU" sz="1200" b="1" dirty="0" smtClean="0"/>
          </a:p>
          <a:p>
            <a:r>
              <a:rPr lang="ru-RU" sz="1200" b="1" dirty="0" err="1" smtClean="0"/>
              <a:t>Годишна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университетска</a:t>
            </a:r>
            <a:r>
              <a:rPr lang="ru-RU" sz="1200" b="1" dirty="0" smtClean="0"/>
              <a:t> научна конференция,</a:t>
            </a:r>
            <a:r>
              <a:rPr lang="en-US" sz="1200" b="1" dirty="0" smtClean="0"/>
              <a:t> </a:t>
            </a:r>
            <a:r>
              <a:rPr lang="bg-BG" sz="1200" b="1" dirty="0" smtClean="0"/>
              <a:t>                                         15-16 октомври 2026 </a:t>
            </a:r>
            <a:r>
              <a:rPr lang="ru-RU" sz="1200" b="1" dirty="0" smtClean="0"/>
              <a:t>г</a:t>
            </a:r>
            <a:r>
              <a:rPr lang="ru-RU" sz="1600" b="1" dirty="0" smtClean="0"/>
              <a:t>. </a:t>
            </a:r>
            <a:endParaRPr lang="bg-BG" sz="1600" b="1" dirty="0"/>
          </a:p>
        </p:txBody>
      </p:sp>
      <p:pic>
        <p:nvPicPr>
          <p:cNvPr id="8" name="Picture 6" descr="Национален военен университет „Васил Левски”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0"/>
            <a:ext cx="792088" cy="980680"/>
          </a:xfrm>
          <a:prstGeom prst="rect">
            <a:avLst/>
          </a:prstGeom>
          <a:noFill/>
        </p:spPr>
      </p:pic>
      <p:sp>
        <p:nvSpPr>
          <p:cNvPr id="9" name="Правоъгълник 8"/>
          <p:cNvSpPr/>
          <p:nvPr/>
        </p:nvSpPr>
        <p:spPr>
          <a:xfrm>
            <a:off x="2519264" y="1995686"/>
            <a:ext cx="66247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b="1" spc="50" dirty="0" smtClean="0">
                <a:ln w="3175"/>
                <a:solidFill>
                  <a:srgbClr val="159B1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Ползи и недостатъци на институционалната роля             на комуникационните експерти при осъществяване на връзката между граждани, медии и местна власт</a:t>
            </a:r>
            <a:endParaRPr lang="bg-BG" b="1" spc="50" dirty="0">
              <a:ln w="3175"/>
              <a:solidFill>
                <a:srgbClr val="159B1B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4294967295"/>
          </p:nvPr>
        </p:nvSpPr>
        <p:spPr>
          <a:xfrm>
            <a:off x="3995936" y="4371950"/>
            <a:ext cx="4752528" cy="460375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bg-BG" altLang="ko-KR" sz="1600" b="1" i="1" dirty="0" smtClean="0">
                <a:solidFill>
                  <a:schemeClr val="accent3">
                    <a:lumMod val="50000"/>
                  </a:schemeClr>
                </a:solidFill>
              </a:rPr>
              <a:t>Визуализиране на избраните за изследване административни области на България</a:t>
            </a:r>
            <a:endParaRPr lang="bg-BG" sz="16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Запазена Информация\Documents\Ж\Журналистика\гражданска журналистика\Bulgaria_Administrative_Provin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915566"/>
            <a:ext cx="4762500" cy="3133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Контейнер за съдържание 2"/>
          <p:cNvSpPr txBox="1">
            <a:spLocks/>
          </p:cNvSpPr>
          <p:nvPr/>
        </p:nvSpPr>
        <p:spPr>
          <a:xfrm>
            <a:off x="395536" y="2067694"/>
            <a:ext cx="3384376" cy="504056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Допитване до експерти                   по</a:t>
            </a:r>
            <a:r>
              <a:rPr kumimoji="0" lang="bg-BG" sz="2000" b="1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връзки с обществеността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u="sng" dirty="0" smtClean="0"/>
              <a:t>Въпрос</a:t>
            </a:r>
            <a:endParaRPr lang="bg-BG" b="1" u="sn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405880" y="1808261"/>
            <a:ext cx="8198568" cy="979513"/>
          </a:xfrm>
        </p:spPr>
        <p:txBody>
          <a:bodyPr/>
          <a:lstStyle/>
          <a:p>
            <a:r>
              <a:rPr lang="bg-BG" sz="1600" b="1" dirty="0" smtClean="0"/>
              <a:t>Можете ли да споделите конкретни примери, в които сигнал от гражданин, публикуван в медия или социална мрежа, е довел до реакция и решение                    от страна на общината? </a:t>
            </a:r>
          </a:p>
        </p:txBody>
      </p:sp>
      <p:pic>
        <p:nvPicPr>
          <p:cNvPr id="2057" name="Picture 9" descr="This may contain: three people sitting at a table with an idea light bulb above their head and the words,"/>
          <p:cNvPicPr>
            <a:picLocks noChangeAspect="1" noChangeArrowheads="1"/>
          </p:cNvPicPr>
          <p:nvPr/>
        </p:nvPicPr>
        <p:blipFill>
          <a:blip r:embed="rId2" cstate="print"/>
          <a:srcRect b="9594"/>
          <a:stretch>
            <a:fillRect/>
          </a:stretch>
        </p:blipFill>
        <p:spPr bwMode="auto">
          <a:xfrm>
            <a:off x="3851920" y="2499742"/>
            <a:ext cx="3238500" cy="24111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2123728" y="987574"/>
            <a:ext cx="6480720" cy="299573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dirty="0" smtClean="0"/>
              <a:t>Община Видин реализира и кампания, наречена „Малки инициативи“, </a:t>
            </a:r>
            <a:r>
              <a:rPr lang="bg-BG" dirty="0" smtClean="0"/>
              <a:t>           в </a:t>
            </a:r>
            <a:r>
              <a:rPr lang="bg-BG" dirty="0" smtClean="0"/>
              <a:t>която малки локални общности (напр. живеещите в един жилищен </a:t>
            </a:r>
            <a:r>
              <a:rPr lang="bg-BG" dirty="0" smtClean="0"/>
              <a:t>               блок </a:t>
            </a:r>
            <a:r>
              <a:rPr lang="bg-BG" dirty="0" smtClean="0"/>
              <a:t>или микрорайон, или квартал) кандидатстват за някаква промяна на жизнената среда. Финансират се проекти (не технически издържани и документално оформени, а по-скоро идеи на граждани, изразени в </a:t>
            </a:r>
            <a:r>
              <a:rPr lang="bg-BG" dirty="0" smtClean="0"/>
              <a:t>               свободна </a:t>
            </a:r>
            <a:r>
              <a:rPr lang="bg-BG" dirty="0" smtClean="0"/>
              <a:t>форма) в размер до 2000 лева – беседки, площадки, градини, съоръжения и т.н. Общината разполага с определена сума от </a:t>
            </a:r>
            <a:r>
              <a:rPr lang="bg-BG" dirty="0" smtClean="0"/>
              <a:t>                                  капиталовите </a:t>
            </a:r>
            <a:r>
              <a:rPr lang="bg-BG" dirty="0" smtClean="0"/>
              <a:t>разходи в бюджета, която се разпределя за одобрените </a:t>
            </a:r>
            <a:r>
              <a:rPr lang="bg-BG" dirty="0" smtClean="0"/>
              <a:t>       заявки </a:t>
            </a:r>
            <a:r>
              <a:rPr lang="bg-BG" dirty="0" smtClean="0"/>
              <a:t>до изчерпване на ресурса. Това има силен ефект, тъй като </a:t>
            </a:r>
            <a:r>
              <a:rPr lang="bg-BG" dirty="0" smtClean="0"/>
              <a:t>                      прави </a:t>
            </a:r>
            <a:r>
              <a:rPr lang="bg-BG" dirty="0" smtClean="0"/>
              <a:t>гражданите съпричастни със съдбата на населеното място и </a:t>
            </a:r>
            <a:r>
              <a:rPr lang="bg-BG" dirty="0" smtClean="0"/>
              <a:t>                    допринасят </a:t>
            </a:r>
            <a:r>
              <a:rPr lang="bg-BG" dirty="0" smtClean="0"/>
              <a:t>за подобряване на състоянието му</a:t>
            </a:r>
            <a:r>
              <a:rPr lang="bg-BG" dirty="0" smtClean="0"/>
              <a:t>.</a:t>
            </a:r>
          </a:p>
          <a:p>
            <a:endParaRPr lang="bg-BG" dirty="0" smtClean="0"/>
          </a:p>
          <a:p>
            <a:pPr algn="r"/>
            <a:r>
              <a:rPr lang="bg-BG" dirty="0" smtClean="0"/>
              <a:t>(Александър Русев – община Видин</a:t>
            </a:r>
            <a:r>
              <a:rPr lang="bg-BG" dirty="0" smtClean="0"/>
              <a:t>)</a:t>
            </a:r>
            <a:endParaRPr lang="bg-BG" dirty="0" smtClean="0"/>
          </a:p>
        </p:txBody>
      </p:sp>
    </p:spTree>
    <p:extLst>
      <p:ext uri="{BB962C8B-B14F-4D97-AF65-F5344CB8AC3E}">
        <p14:creationId xmlns="" xmlns:p14="http://schemas.microsoft.com/office/powerpoint/2010/main" val="97910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2051720" y="1635646"/>
            <a:ext cx="6336704" cy="2995737"/>
          </a:xfrm>
        </p:spPr>
        <p:txBody>
          <a:bodyPr/>
          <a:lstStyle/>
          <a:p>
            <a:r>
              <a:rPr lang="bg-BG" dirty="0" smtClean="0"/>
              <a:t>Един характерен пример за това е, когато граждани публикуваха </a:t>
            </a:r>
            <a:r>
              <a:rPr lang="bg-BG" dirty="0" smtClean="0"/>
              <a:t>                  във </a:t>
            </a:r>
            <a:r>
              <a:rPr lang="bg-BG" dirty="0" err="1" smtClean="0"/>
              <a:t>Facebook</a:t>
            </a:r>
            <a:r>
              <a:rPr lang="bg-BG" dirty="0" smtClean="0"/>
              <a:t> групата „Забелязано в Бургас“ снимки на разместени и счупени плочки в на една от двете главни улици в центъра на Бургас - ул. „</a:t>
            </a:r>
            <a:r>
              <a:rPr lang="bg-BG" dirty="0" err="1" smtClean="0"/>
              <a:t>Богориди</a:t>
            </a:r>
            <a:r>
              <a:rPr lang="bg-BG" dirty="0" smtClean="0"/>
              <a:t>“. След споделяния и публикация в местна медия, </a:t>
            </a:r>
            <a:r>
              <a:rPr lang="bg-BG" dirty="0" smtClean="0"/>
              <a:t>                     предадохме </a:t>
            </a:r>
            <a:r>
              <a:rPr lang="bg-BG" dirty="0" smtClean="0"/>
              <a:t>сигнала към дирекция „Строителство“ в Община Бургас. В рамките на часове участъкът беше обезопасен и извършен </a:t>
            </a:r>
            <a:r>
              <a:rPr lang="bg-BG" dirty="0" smtClean="0"/>
              <a:t>ремонт. </a:t>
            </a:r>
            <a:r>
              <a:rPr lang="bg-BG" dirty="0" smtClean="0"/>
              <a:t>Впоследствие публикувахме официална информация за </a:t>
            </a:r>
            <a:r>
              <a:rPr lang="bg-BG" dirty="0" smtClean="0"/>
              <a:t>                                   предприетите </a:t>
            </a:r>
            <a:r>
              <a:rPr lang="bg-BG" dirty="0" smtClean="0"/>
              <a:t>мерки, за да затворим комуникационния цикъл и </a:t>
            </a:r>
            <a:r>
              <a:rPr lang="bg-BG" dirty="0" smtClean="0"/>
              <a:t>да                      покажем </a:t>
            </a:r>
            <a:r>
              <a:rPr lang="bg-BG" dirty="0" smtClean="0"/>
              <a:t>на гражданите, че обратната им връзка има реален резултат. </a:t>
            </a:r>
            <a:endParaRPr lang="bg-BG" dirty="0" smtClean="0"/>
          </a:p>
          <a:p>
            <a:endParaRPr lang="bg-BG" dirty="0" smtClean="0"/>
          </a:p>
          <a:p>
            <a:pPr algn="r"/>
            <a:r>
              <a:rPr lang="bg-BG" dirty="0" smtClean="0"/>
              <a:t>(Радостин Рачев – община Бургас)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u="sng" dirty="0" smtClean="0"/>
              <a:t>Въпрос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405880" y="1808261"/>
            <a:ext cx="7478488" cy="2995737"/>
          </a:xfrm>
        </p:spPr>
        <p:txBody>
          <a:bodyPr/>
          <a:lstStyle/>
          <a:p>
            <a:r>
              <a:rPr lang="ru-RU" b="1" dirty="0" smtClean="0"/>
              <a:t>Можете ли да </a:t>
            </a:r>
            <a:r>
              <a:rPr lang="ru-RU" b="1" dirty="0" err="1" smtClean="0"/>
              <a:t>посочите</a:t>
            </a:r>
            <a:r>
              <a:rPr lang="bg-BG" b="1" dirty="0" smtClean="0"/>
              <a:t> случаи, в които в съвместна кампания с местна медия сте постигнали конкретен обществен ефект (например доброволчески акции, дарение, промяна в инфраструктурата или др.)?</a:t>
            </a:r>
          </a:p>
        </p:txBody>
      </p:sp>
      <p:pic>
        <p:nvPicPr>
          <p:cNvPr id="3077" name="Picture 5" descr="Story pin imag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7895" t="16433" r="7895" b="17050"/>
          <a:stretch>
            <a:fillRect/>
          </a:stretch>
        </p:blipFill>
        <p:spPr bwMode="auto">
          <a:xfrm>
            <a:off x="3491880" y="2283718"/>
            <a:ext cx="4549211" cy="2416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1979712" y="267494"/>
            <a:ext cx="6192688" cy="2995737"/>
          </a:xfrm>
        </p:spPr>
        <p:txBody>
          <a:bodyPr/>
          <a:lstStyle/>
          <a:p>
            <a:r>
              <a:rPr lang="bg-BG" dirty="0" smtClean="0"/>
              <a:t>Активен партньор на Община Добрич в тази кампания е Медийна </a:t>
            </a:r>
            <a:r>
              <a:rPr lang="bg-BG" dirty="0" smtClean="0"/>
              <a:t>              група „Добруджа</a:t>
            </a:r>
            <a:r>
              <a:rPr lang="bg-BG" dirty="0" smtClean="0"/>
              <a:t>“, която на доброволни начала представи и </a:t>
            </a:r>
            <a:r>
              <a:rPr lang="bg-BG" dirty="0" smtClean="0"/>
              <a:t>                        проследи </a:t>
            </a:r>
            <a:r>
              <a:rPr lang="bg-BG" dirty="0" smtClean="0"/>
              <a:t>хода </a:t>
            </a:r>
            <a:r>
              <a:rPr lang="bg-BG" dirty="0" smtClean="0"/>
              <a:t>и организацията</a:t>
            </a:r>
            <a:r>
              <a:rPr lang="bg-BG" dirty="0" smtClean="0"/>
              <a:t>. Това несъмнено доведе до много </a:t>
            </a:r>
            <a:r>
              <a:rPr lang="bg-BG" dirty="0" smtClean="0"/>
              <a:t>                  добри </a:t>
            </a:r>
            <a:r>
              <a:rPr lang="bg-BG" dirty="0" smtClean="0"/>
              <a:t>резултати, които в сравнение с миналата година надхвърлят повече от 50% събрани и изхвърлени отпадъци. Кампанията е </a:t>
            </a:r>
            <a:r>
              <a:rPr lang="bg-BG" dirty="0" smtClean="0"/>
              <a:t>                         различна </a:t>
            </a:r>
            <a:r>
              <a:rPr lang="bg-BG" dirty="0" smtClean="0"/>
              <a:t>защото има социална и гражданска кауза, която се </a:t>
            </a:r>
            <a:r>
              <a:rPr lang="bg-BG" dirty="0" smtClean="0"/>
              <a:t>                                  споделя </a:t>
            </a:r>
            <a:r>
              <a:rPr lang="bg-BG" dirty="0" smtClean="0"/>
              <a:t>с желание и ентусиазъм. Жителите на Добрич участваха с </a:t>
            </a:r>
            <a:r>
              <a:rPr lang="bg-BG" dirty="0" smtClean="0"/>
              <a:t>                    голямо </a:t>
            </a:r>
            <a:r>
              <a:rPr lang="bg-BG" dirty="0" smtClean="0"/>
              <a:t>желание и получиха безплатни талони за пица. Трябва да се отбележи, че мястото на отговорния бизнес бе от съществено </a:t>
            </a:r>
            <a:r>
              <a:rPr lang="bg-BG" dirty="0" smtClean="0"/>
              <a:t>                          значение </a:t>
            </a:r>
            <a:r>
              <a:rPr lang="bg-BG" dirty="0" smtClean="0"/>
              <a:t>за успеха на кампанията. Бизнесът успя да ангажира </a:t>
            </a:r>
            <a:r>
              <a:rPr lang="bg-BG" dirty="0" smtClean="0"/>
              <a:t>                       голяма част </a:t>
            </a:r>
            <a:r>
              <a:rPr lang="bg-BG" dirty="0" smtClean="0"/>
              <a:t>от нашите съграждани и да съчетае отговорността </a:t>
            </a:r>
            <a:r>
              <a:rPr lang="bg-BG" dirty="0" smtClean="0"/>
              <a:t>за                           </a:t>
            </a:r>
            <a:r>
              <a:rPr lang="bg-BG" dirty="0" smtClean="0"/>
              <a:t>общия дом с приятно изживяване. Това бе и стимул за участниците, които не се поколебаха да изхвърлят ненужните отпадъци и </a:t>
            </a:r>
            <a:r>
              <a:rPr lang="bg-BG" dirty="0" smtClean="0"/>
              <a:t>да                 </a:t>
            </a:r>
            <a:r>
              <a:rPr lang="bg-BG" dirty="0" smtClean="0"/>
              <a:t>облагородят своите междублокови пространства. Тук идва и ролята на Медийна група „Добруджа“, която „събуди“ у хората чувство на </a:t>
            </a:r>
            <a:r>
              <a:rPr lang="bg-BG" dirty="0" smtClean="0"/>
              <a:t>                 социална </a:t>
            </a:r>
            <a:r>
              <a:rPr lang="bg-BG" dirty="0" smtClean="0"/>
              <a:t>активност и участие в обществени каузи. Със своите </a:t>
            </a:r>
            <a:r>
              <a:rPr lang="bg-BG" dirty="0" smtClean="0"/>
              <a:t>                    новини </a:t>
            </a:r>
            <a:r>
              <a:rPr lang="bg-BG" dirty="0" smtClean="0"/>
              <a:t>и репортажи медията увеличи интереса и желанието за </a:t>
            </a:r>
            <a:r>
              <a:rPr lang="bg-BG" dirty="0" smtClean="0"/>
              <a:t>                      участие</a:t>
            </a:r>
            <a:r>
              <a:rPr lang="bg-BG" dirty="0" smtClean="0"/>
              <a:t>. Кампанията „Пица за смет“ имаше отзвук и в национални </a:t>
            </a:r>
            <a:r>
              <a:rPr lang="bg-BG" dirty="0" smtClean="0"/>
              <a:t>               медии</a:t>
            </a:r>
            <a:r>
              <a:rPr lang="bg-BG" dirty="0" smtClean="0"/>
              <a:t>.        </a:t>
            </a:r>
            <a:endParaRPr lang="bg-BG" dirty="0" smtClean="0"/>
          </a:p>
          <a:p>
            <a:endParaRPr lang="bg-BG" dirty="0" smtClean="0"/>
          </a:p>
          <a:p>
            <a:pPr algn="r"/>
            <a:r>
              <a:rPr lang="bg-BG" dirty="0" smtClean="0"/>
              <a:t>	(експерт по връзки с обществеността – община Добрич) </a:t>
            </a:r>
            <a:endParaRPr lang="bg-B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1907704" y="1563638"/>
            <a:ext cx="6326360" cy="2995737"/>
          </a:xfrm>
        </p:spPr>
        <p:txBody>
          <a:bodyPr/>
          <a:lstStyle/>
          <a:p>
            <a:r>
              <a:rPr lang="bg-BG" dirty="0" smtClean="0"/>
              <a:t>Превантивно-информационният център (ПИЦ) по зависимости и </a:t>
            </a:r>
            <a:r>
              <a:rPr lang="bg-BG" dirty="0" smtClean="0"/>
              <a:t>                    Община</a:t>
            </a:r>
            <a:r>
              <a:rPr lang="bg-BG" dirty="0" smtClean="0"/>
              <a:t>, в партньорство с фирмата за обществен транспорт, </a:t>
            </a:r>
            <a:r>
              <a:rPr lang="bg-BG" dirty="0" smtClean="0"/>
              <a:t>                                 залепиха </a:t>
            </a:r>
            <a:r>
              <a:rPr lang="bg-BG" dirty="0" smtClean="0"/>
              <a:t>информационни табели в 32 автобуса и 9 тролейбуса с </a:t>
            </a:r>
            <a:r>
              <a:rPr lang="bg-BG" dirty="0" smtClean="0"/>
              <a:t>                     послания </a:t>
            </a:r>
            <a:r>
              <a:rPr lang="bg-BG" dirty="0" smtClean="0"/>
              <a:t>за превенция на наркотиците. Табелите включват QR </a:t>
            </a:r>
            <a:r>
              <a:rPr lang="bg-BG" dirty="0" smtClean="0"/>
              <a:t>                         кодове </a:t>
            </a:r>
            <a:r>
              <a:rPr lang="bg-BG" dirty="0" smtClean="0"/>
              <a:t>към платформа за анонимни сигнали за разпространение на </a:t>
            </a:r>
            <a:r>
              <a:rPr lang="bg-BG" dirty="0" smtClean="0"/>
              <a:t>          наркотици</a:t>
            </a:r>
            <a:r>
              <a:rPr lang="bg-BG" dirty="0" smtClean="0"/>
              <a:t>. Целта беше да се достигне ежедневно до младежи, които използват градския транспорт, и да се повиши информираността им – особено в контекста на Международния ден за борба със </a:t>
            </a:r>
            <a:r>
              <a:rPr lang="bg-BG" dirty="0" smtClean="0"/>
              <a:t>                                   злоупотребата </a:t>
            </a:r>
            <a:r>
              <a:rPr lang="bg-BG" dirty="0" smtClean="0"/>
              <a:t>с наркотици (26 юни</a:t>
            </a:r>
            <a:r>
              <a:rPr lang="bg-BG" dirty="0" smtClean="0"/>
              <a:t>). </a:t>
            </a:r>
          </a:p>
          <a:p>
            <a:endParaRPr lang="bg-BG" dirty="0" smtClean="0"/>
          </a:p>
          <a:p>
            <a:pPr algn="r"/>
            <a:r>
              <a:rPr lang="bg-BG" dirty="0" smtClean="0"/>
              <a:t> (Вени Петрова – община Стара Загора)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1979712" y="1491630"/>
            <a:ext cx="6192688" cy="2995737"/>
          </a:xfrm>
        </p:spPr>
        <p:txBody>
          <a:bodyPr/>
          <a:lstStyle/>
          <a:p>
            <a:r>
              <a:rPr lang="bg-BG" dirty="0" smtClean="0"/>
              <a:t>Много добър пример за съвместна работа с местна медия е </a:t>
            </a:r>
            <a:r>
              <a:rPr lang="bg-BG" dirty="0" smtClean="0"/>
              <a:t>и                         </a:t>
            </a:r>
            <a:r>
              <a:rPr lang="bg-BG" dirty="0" smtClean="0"/>
              <a:t>акцията „Предай хартия – спаси дърво“, проведена с подкрепата на БНР - Бургас. След серия от репортажи и интервюта, гражданите </a:t>
            </a:r>
            <a:r>
              <a:rPr lang="bg-BG" dirty="0" smtClean="0"/>
              <a:t>                активно </a:t>
            </a:r>
            <a:r>
              <a:rPr lang="bg-BG" dirty="0" smtClean="0"/>
              <a:t>се включиха в събирането на отпадъчна хартия за </a:t>
            </a:r>
            <a:r>
              <a:rPr lang="bg-BG" dirty="0" smtClean="0"/>
              <a:t>                             рециклиране</a:t>
            </a:r>
            <a:r>
              <a:rPr lang="bg-BG" dirty="0" smtClean="0"/>
              <a:t>, а събраните средства бяха насочени към засаждане </a:t>
            </a:r>
            <a:r>
              <a:rPr lang="bg-BG" dirty="0" smtClean="0"/>
              <a:t>                    на </a:t>
            </a:r>
            <a:r>
              <a:rPr lang="bg-BG" dirty="0" smtClean="0"/>
              <a:t>нови дървета в детски градини. В този случай журналистите не </a:t>
            </a:r>
            <a:r>
              <a:rPr lang="bg-BG" dirty="0" smtClean="0"/>
              <a:t>             просто </a:t>
            </a:r>
            <a:r>
              <a:rPr lang="bg-BG" dirty="0" smtClean="0"/>
              <a:t>отразиха събитието, а бяха съорганизатори, което създаде </a:t>
            </a:r>
            <a:r>
              <a:rPr lang="bg-BG" dirty="0" smtClean="0"/>
              <a:t>               по-силно </a:t>
            </a:r>
            <a:r>
              <a:rPr lang="bg-BG" dirty="0" smtClean="0"/>
              <a:t>усещане за обща кауза. </a:t>
            </a:r>
            <a:endParaRPr lang="bg-BG" dirty="0" smtClean="0"/>
          </a:p>
          <a:p>
            <a:endParaRPr lang="bg-BG" dirty="0" smtClean="0"/>
          </a:p>
          <a:p>
            <a:pPr algn="r"/>
            <a:r>
              <a:rPr lang="bg-BG" dirty="0" smtClean="0"/>
              <a:t>(Радостин Рачев – община Бургас)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84168" y="0"/>
            <a:ext cx="3059832" cy="884466"/>
          </a:xfrm>
        </p:spPr>
        <p:txBody>
          <a:bodyPr/>
          <a:lstStyle/>
          <a:p>
            <a:r>
              <a:rPr lang="bg-BG" dirty="0" smtClean="0"/>
              <a:t>Изводи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1600" b="1" dirty="0" smtClean="0"/>
              <a:t>Допитването до експертите по връзки с обществеността</a:t>
            </a:r>
            <a:r>
              <a:rPr lang="en-US" sz="1600" b="1" dirty="0" smtClean="0"/>
              <a:t>: </a:t>
            </a:r>
            <a:r>
              <a:rPr lang="bg-BG" sz="1600" b="1" dirty="0" smtClean="0"/>
              <a:t> </a:t>
            </a:r>
            <a:endParaRPr lang="bg-BG" sz="1600" b="1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bg-BG" dirty="0" smtClean="0"/>
              <a:t>подчертава професионалната социална отговорност на тези комуникационни специалисти </a:t>
            </a:r>
            <a:r>
              <a:rPr lang="en-US" dirty="0" smtClean="0"/>
              <a:t>                 </a:t>
            </a:r>
            <a:r>
              <a:rPr lang="bg-BG" dirty="0" smtClean="0"/>
              <a:t>като безспорна и основополагаща за координирането на конфликтни ситуации</a:t>
            </a:r>
            <a:r>
              <a:rPr lang="en-US" dirty="0" smtClean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bg-BG" dirty="0" smtClean="0"/>
              <a:t>потвърждава основната функция на тези звена в диалога между граждани, медии и власт</a:t>
            </a:r>
            <a:r>
              <a:rPr lang="en-US" dirty="0" smtClean="0"/>
              <a:t>;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bg-BG" dirty="0" smtClean="0"/>
              <a:t>показва, че комуникационното посредничество има положителен ефект, но не може да се </a:t>
            </a:r>
            <a:r>
              <a:rPr lang="en-US" dirty="0" smtClean="0"/>
              <a:t>                  </a:t>
            </a:r>
            <a:r>
              <a:rPr lang="bg-BG" dirty="0" err="1" smtClean="0"/>
              <a:t>абсолютизира</a:t>
            </a:r>
            <a:r>
              <a:rPr lang="bg-BG" dirty="0" smtClean="0"/>
              <a:t> ползата за всеки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bg-BG" dirty="0" smtClean="0"/>
              <a:t>Със съдействието на медиите се увеличава резонансът на посланията и диалогът </a:t>
            </a:r>
            <a:r>
              <a:rPr lang="en-US" dirty="0" smtClean="0"/>
              <a:t>                                    </a:t>
            </a:r>
            <a:r>
              <a:rPr lang="bg-BG" dirty="0" smtClean="0"/>
              <a:t>при осъществяване на инициативите е въвличащ и постоянен източник на </a:t>
            </a:r>
            <a:r>
              <a:rPr lang="bg-BG" dirty="0" err="1" smtClean="0"/>
              <a:t>синергия</a:t>
            </a:r>
            <a:r>
              <a:rPr lang="bg-BG" dirty="0" smtClean="0"/>
              <a:t> </a:t>
            </a:r>
            <a:r>
              <a:rPr lang="en-US" dirty="0" smtClean="0"/>
              <a:t>                                 </a:t>
            </a:r>
            <a:r>
              <a:rPr lang="bg-BG" dirty="0" smtClean="0"/>
              <a:t>между уязвими групи/сектори и тези, у които се събужда емпатия и отговорност към тях.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860032" y="0"/>
            <a:ext cx="4283968" cy="884466"/>
          </a:xfrm>
        </p:spPr>
        <p:txBody>
          <a:bodyPr/>
          <a:lstStyle/>
          <a:p>
            <a:r>
              <a:rPr lang="bg-BG" dirty="0" smtClean="0"/>
              <a:t>Заключение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0"/>
          </p:nvPr>
        </p:nvSpPr>
        <p:spPr>
          <a:xfrm>
            <a:off x="405880" y="1808261"/>
            <a:ext cx="7838528" cy="299573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g-BG" dirty="0" smtClean="0"/>
              <a:t> Темповете </a:t>
            </a:r>
            <a:r>
              <a:rPr lang="bg-BG" dirty="0" smtClean="0"/>
              <a:t>на градация и деградация на социалното поведение, политическите </a:t>
            </a:r>
            <a:r>
              <a:rPr lang="bg-BG" dirty="0" smtClean="0"/>
              <a:t>                      решения</a:t>
            </a:r>
            <a:r>
              <a:rPr lang="bg-BG" dirty="0" smtClean="0"/>
              <a:t>, икономическите ресурси и технологичните постижения са непостоянни</a:t>
            </a:r>
            <a:r>
              <a:rPr lang="bg-BG" dirty="0" smtClean="0"/>
              <a:t>.</a:t>
            </a:r>
          </a:p>
          <a:p>
            <a:r>
              <a:rPr lang="bg-BG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bg-BG" dirty="0" smtClean="0"/>
              <a:t> </a:t>
            </a:r>
            <a:r>
              <a:rPr lang="bg-BG" dirty="0" smtClean="0"/>
              <a:t>Сътрудничеството </a:t>
            </a:r>
            <a:r>
              <a:rPr lang="bg-BG" dirty="0" smtClean="0"/>
              <a:t>на членовете на общността в крайна сметка е необходимо </a:t>
            </a:r>
            <a:r>
              <a:rPr lang="bg-BG" dirty="0" smtClean="0"/>
              <a:t>                           при </a:t>
            </a:r>
            <a:r>
              <a:rPr lang="bg-BG" dirty="0" smtClean="0"/>
              <a:t>обособяването на медийния принос в този режим на обмен на знанието. </a:t>
            </a:r>
            <a:endParaRPr lang="bg-BG" dirty="0" smtClean="0"/>
          </a:p>
          <a:p>
            <a:endParaRPr lang="bg-BG" dirty="0" smtClean="0"/>
          </a:p>
          <a:p>
            <a:pPr>
              <a:buFont typeface="Wingdings" pitchFamily="2" charset="2"/>
              <a:buChar char="Ø"/>
            </a:pPr>
            <a:r>
              <a:rPr lang="bg-BG" dirty="0" smtClean="0"/>
              <a:t> </a:t>
            </a:r>
            <a:r>
              <a:rPr lang="bg-BG" dirty="0" smtClean="0"/>
              <a:t>Информационната </a:t>
            </a:r>
            <a:r>
              <a:rPr lang="bg-BG" dirty="0" smtClean="0"/>
              <a:t>и медийната </a:t>
            </a:r>
            <a:r>
              <a:rPr lang="bg-BG" dirty="0" err="1" smtClean="0"/>
              <a:t>сугестивност</a:t>
            </a:r>
            <a:r>
              <a:rPr lang="bg-BG" dirty="0" smtClean="0"/>
              <a:t> се уповава на </a:t>
            </a:r>
            <a:r>
              <a:rPr lang="bg-BG" dirty="0" err="1" smtClean="0"/>
              <a:t>интеракция</a:t>
            </a:r>
            <a:r>
              <a:rPr lang="bg-BG" dirty="0" smtClean="0"/>
              <a:t> с </a:t>
            </a:r>
            <a:r>
              <a:rPr lang="bg-BG" dirty="0" smtClean="0"/>
              <a:t>                                   аудиторията</a:t>
            </a:r>
            <a:r>
              <a:rPr lang="bg-BG" dirty="0" smtClean="0"/>
              <a:t>, за да остава част от настоящата действителност.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707904" y="1995686"/>
            <a:ext cx="54360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3200" b="1" spc="50" dirty="0" smtClean="0">
                <a:ln w="3175"/>
                <a:solidFill>
                  <a:srgbClr val="159B1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Благодаря </a:t>
            </a:r>
          </a:p>
          <a:p>
            <a:pPr algn="ctr"/>
            <a:r>
              <a:rPr lang="bg-BG" sz="3200" b="1" spc="50" dirty="0" smtClean="0">
                <a:ln w="3175"/>
                <a:solidFill>
                  <a:srgbClr val="159B1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вниманието!</a:t>
            </a:r>
            <a:endParaRPr lang="bg-BG" sz="3200" b="1" spc="50" dirty="0">
              <a:ln w="3175"/>
              <a:solidFill>
                <a:srgbClr val="159B1B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905</Words>
  <Application>Microsoft Office PowerPoint</Application>
  <PresentationFormat>Презентация на цял екран (16:9)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4" baseType="lpstr">
      <vt:lpstr>Office Theme</vt:lpstr>
      <vt:lpstr>Custom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Изводи</vt:lpstr>
      <vt:lpstr>Заключение</vt:lpstr>
      <vt:lpstr>Слайд 12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56</cp:revision>
  <dcterms:created xsi:type="dcterms:W3CDTF">2014-04-01T16:27:38Z</dcterms:created>
  <dcterms:modified xsi:type="dcterms:W3CDTF">2026-08-05T15:51:02Z</dcterms:modified>
</cp:coreProperties>
</file>