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4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2" r:id="rId16"/>
    <p:sldId id="273" r:id="rId17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ен стил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лавие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28" name="Контейнер за 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F92AC-20E1-45CD-8621-C6F9B7A5C273}" type="datetimeFigureOut">
              <a:rPr lang="bg-BG" smtClean="0"/>
              <a:t>15.8.2026 г.</a:t>
            </a:fld>
            <a:endParaRPr lang="bg-BG"/>
          </a:p>
        </p:txBody>
      </p:sp>
      <p:sp>
        <p:nvSpPr>
          <p:cNvPr id="17" name="Контейнер за долния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29" name="Контейнер за номер на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784F0-8600-4E5D-9410-69725C1F2349}" type="slidenum">
              <a:rPr lang="bg-BG" smtClean="0"/>
              <a:t>‹#›</a:t>
            </a:fld>
            <a:endParaRPr lang="bg-BG"/>
          </a:p>
        </p:txBody>
      </p:sp>
      <p:sp>
        <p:nvSpPr>
          <p:cNvPr id="9" name="Подзаглавие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bg-BG" smtClean="0"/>
              <a:t>Щракнете за редакция стил подзагл. обр.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F92AC-20E1-45CD-8621-C6F9B7A5C273}" type="datetimeFigureOut">
              <a:rPr lang="bg-BG" smtClean="0"/>
              <a:t>15.8.2026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784F0-8600-4E5D-9410-69725C1F2349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F92AC-20E1-45CD-8621-C6F9B7A5C273}" type="datetimeFigureOut">
              <a:rPr lang="bg-BG" smtClean="0"/>
              <a:t>15.8.2026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9D3784F0-8600-4E5D-9410-69725C1F2349}" type="slidenum">
              <a:rPr lang="bg-BG" smtClean="0"/>
              <a:t>‹#›</a:t>
            </a:fld>
            <a:endParaRPr lang="bg-B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F92AC-20E1-45CD-8621-C6F9B7A5C273}" type="datetimeFigureOut">
              <a:rPr lang="bg-BG" smtClean="0"/>
              <a:t>15.8.2026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784F0-8600-4E5D-9410-69725C1F2349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съдържани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F92AC-20E1-45CD-8621-C6F9B7A5C273}" type="datetimeFigureOut">
              <a:rPr lang="bg-BG" smtClean="0"/>
              <a:t>15.8.2026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784F0-8600-4E5D-9410-69725C1F2349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F92AC-20E1-45CD-8621-C6F9B7A5C273}" type="datetimeFigureOut">
              <a:rPr lang="bg-BG" smtClean="0"/>
              <a:t>15.8.2026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784F0-8600-4E5D-9410-69725C1F2349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F92AC-20E1-45CD-8621-C6F9B7A5C273}" type="datetimeFigureOut">
              <a:rPr lang="bg-BG" smtClean="0"/>
              <a:t>15.8.2026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784F0-8600-4E5D-9410-69725C1F2349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F92AC-20E1-45CD-8621-C6F9B7A5C273}" type="datetimeFigureOut">
              <a:rPr lang="bg-BG" smtClean="0"/>
              <a:t>15.8.2026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784F0-8600-4E5D-9410-69725C1F2349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bg-BG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Щракнете върху иконата, за да добавите картина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F92AC-20E1-45CD-8621-C6F9B7A5C273}" type="datetimeFigureOut">
              <a:rPr lang="bg-BG" smtClean="0"/>
              <a:t>15.8.2026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784F0-8600-4E5D-9410-69725C1F2349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F92AC-20E1-45CD-8621-C6F9B7A5C273}" type="datetimeFigureOut">
              <a:rPr lang="bg-BG" smtClean="0"/>
              <a:t>15.8.2026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784F0-8600-4E5D-9410-69725C1F2349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F92AC-20E1-45CD-8621-C6F9B7A5C273}" type="datetimeFigureOut">
              <a:rPr lang="bg-BG" smtClean="0"/>
              <a:t>15.8.2026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784F0-8600-4E5D-9410-69725C1F2349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Контейнер за заглавие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13" name="Текстов контейнер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kumimoji="0" lang="bg-BG" smtClean="0"/>
              <a:t>Второ ниво</a:t>
            </a:r>
          </a:p>
          <a:p>
            <a:pPr lvl="2" eaLnBrk="1" latinLnBrk="0" hangingPunct="1"/>
            <a:r>
              <a:rPr kumimoji="0" lang="bg-BG" smtClean="0"/>
              <a:t>Трето ниво</a:t>
            </a:r>
          </a:p>
          <a:p>
            <a:pPr lvl="3" eaLnBrk="1" latinLnBrk="0" hangingPunct="1"/>
            <a:r>
              <a:rPr kumimoji="0" lang="bg-BG" smtClean="0"/>
              <a:t>Четвърто ниво</a:t>
            </a:r>
          </a:p>
          <a:p>
            <a:pPr lvl="4" eaLnBrk="1" latinLnBrk="0" hangingPunct="1"/>
            <a:r>
              <a:rPr kumimoji="0" lang="bg-BG" smtClean="0"/>
              <a:t>Пето ниво</a:t>
            </a:r>
            <a:endParaRPr kumimoji="0" lang="en-US"/>
          </a:p>
        </p:txBody>
      </p:sp>
      <p:sp>
        <p:nvSpPr>
          <p:cNvPr id="14" name="Контейнер за 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4DF92AC-20E1-45CD-8621-C6F9B7A5C273}" type="datetimeFigureOut">
              <a:rPr lang="bg-BG" smtClean="0"/>
              <a:t>15.8.2026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23" name="Контейнер за номер на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D3784F0-8600-4E5D-9410-69725C1F2349}" type="slidenum">
              <a:rPr lang="bg-BG" smtClean="0"/>
              <a:t>‹#›</a:t>
            </a:fld>
            <a:endParaRPr lang="bg-BG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251520" y="476672"/>
            <a:ext cx="8568952" cy="2808312"/>
          </a:xfrm>
          <a:ln w="7620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chemeClr val="bg1"/>
                </a:solidFill>
              </a:rPr>
              <a:t/>
            </a:r>
            <a:br>
              <a:rPr lang="ru-RU" sz="3200" dirty="0" smtClean="0">
                <a:solidFill>
                  <a:schemeClr val="bg1"/>
                </a:solidFill>
              </a:rPr>
            </a:br>
            <a:r>
              <a:rPr lang="ru-RU" sz="3200" dirty="0">
                <a:solidFill>
                  <a:schemeClr val="bg1"/>
                </a:solidFill>
              </a:rPr>
              <a:t/>
            </a:r>
            <a:br>
              <a:rPr lang="ru-RU" sz="3200" dirty="0">
                <a:solidFill>
                  <a:schemeClr val="bg1"/>
                </a:solidFill>
              </a:rPr>
            </a:br>
            <a:r>
              <a:rPr lang="ru-RU" sz="3200" dirty="0" smtClean="0">
                <a:solidFill>
                  <a:schemeClr val="bg1"/>
                </a:solidFill>
              </a:rPr>
              <a:t>«</a:t>
            </a:r>
            <a:r>
              <a:rPr lang="ru-RU" sz="4400" dirty="0" err="1" smtClean="0">
                <a:solidFill>
                  <a:schemeClr val="bg1"/>
                </a:solidFill>
              </a:rPr>
              <a:t>ПРИЕМАНЕТО</a:t>
            </a:r>
            <a:r>
              <a:rPr lang="ru-RU" sz="4400" dirty="0" smtClean="0">
                <a:solidFill>
                  <a:schemeClr val="bg1"/>
                </a:solidFill>
              </a:rPr>
              <a:t> </a:t>
            </a:r>
            <a:r>
              <a:rPr lang="ru-RU" sz="4400" dirty="0">
                <a:solidFill>
                  <a:schemeClr val="bg1"/>
                </a:solidFill>
              </a:rPr>
              <a:t>НА </a:t>
            </a:r>
            <a:r>
              <a:rPr lang="ru-RU" sz="4400" dirty="0" err="1">
                <a:solidFill>
                  <a:schemeClr val="bg1"/>
                </a:solidFill>
              </a:rPr>
              <a:t>РЕПУБЛИКА</a:t>
            </a:r>
            <a:r>
              <a:rPr lang="ru-RU" sz="4400" dirty="0">
                <a:solidFill>
                  <a:schemeClr val="bg1"/>
                </a:solidFill>
              </a:rPr>
              <a:t> </a:t>
            </a:r>
            <a:r>
              <a:rPr lang="ru-RU" sz="4400" dirty="0" err="1">
                <a:solidFill>
                  <a:schemeClr val="bg1"/>
                </a:solidFill>
              </a:rPr>
              <a:t>БЪЛГАРИЯ</a:t>
            </a:r>
            <a:r>
              <a:rPr lang="ru-RU" sz="4400" dirty="0">
                <a:solidFill>
                  <a:schemeClr val="bg1"/>
                </a:solidFill>
              </a:rPr>
              <a:t> В НАТО – </a:t>
            </a:r>
            <a:r>
              <a:rPr lang="ru-RU" sz="4400" dirty="0" err="1">
                <a:solidFill>
                  <a:schemeClr val="bg1"/>
                </a:solidFill>
              </a:rPr>
              <a:t>ПРОБЛЕМИ</a:t>
            </a:r>
            <a:r>
              <a:rPr lang="ru-RU" sz="4400" dirty="0">
                <a:solidFill>
                  <a:schemeClr val="bg1"/>
                </a:solidFill>
              </a:rPr>
              <a:t>, </a:t>
            </a:r>
            <a:r>
              <a:rPr lang="ru-RU" sz="4400" dirty="0" err="1">
                <a:solidFill>
                  <a:schemeClr val="bg1"/>
                </a:solidFill>
              </a:rPr>
              <a:t>ПЕРСПЕКТИВИ</a:t>
            </a:r>
            <a:r>
              <a:rPr lang="ru-RU" sz="4400" dirty="0">
                <a:solidFill>
                  <a:schemeClr val="bg1"/>
                </a:solidFill>
              </a:rPr>
              <a:t>, </a:t>
            </a:r>
            <a:r>
              <a:rPr lang="ru-RU" sz="4400" dirty="0" err="1">
                <a:solidFill>
                  <a:schemeClr val="bg1"/>
                </a:solidFill>
              </a:rPr>
              <a:t>НАДЕЖДИ</a:t>
            </a:r>
            <a:r>
              <a:rPr lang="ru-RU" sz="4400" dirty="0" smtClean="0">
                <a:solidFill>
                  <a:schemeClr val="bg1"/>
                </a:solidFill>
              </a:rPr>
              <a:t>…»</a:t>
            </a:r>
            <a:br>
              <a:rPr lang="ru-RU" sz="4400" dirty="0" smtClean="0">
                <a:solidFill>
                  <a:schemeClr val="bg1"/>
                </a:solidFill>
              </a:rPr>
            </a:br>
            <a:endParaRPr lang="bg-BG" sz="4400" dirty="0">
              <a:solidFill>
                <a:schemeClr val="bg1"/>
              </a:solidFill>
            </a:endParaRP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043608" y="3717032"/>
            <a:ext cx="7200800" cy="2376264"/>
          </a:xfr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indent="44958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bg-BG" sz="1400" b="1" dirty="0" smtClean="0">
              <a:solidFill>
                <a:srgbClr val="C00000"/>
              </a:solidFill>
              <a:effectLst/>
              <a:latin typeface="+mj-lt"/>
              <a:ea typeface="Calibri"/>
              <a:cs typeface="Times New Roman"/>
            </a:endParaRPr>
          </a:p>
          <a:p>
            <a:pPr indent="44958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bg-BG" sz="1600" b="1" dirty="0" smtClean="0">
                <a:solidFill>
                  <a:srgbClr val="002060"/>
                </a:solidFill>
                <a:effectLst/>
                <a:ea typeface="Calibri"/>
                <a:cs typeface="Times New Roman"/>
              </a:rPr>
              <a:t>Автор: Вероника  Димитрова – </a:t>
            </a:r>
            <a:r>
              <a:rPr lang="bg-BG" sz="1600" b="1" dirty="0" err="1" smtClean="0">
                <a:solidFill>
                  <a:srgbClr val="002060"/>
                </a:solidFill>
                <a:effectLst/>
                <a:ea typeface="Calibri"/>
                <a:cs typeface="Times New Roman"/>
              </a:rPr>
              <a:t>Атева</a:t>
            </a:r>
            <a:r>
              <a:rPr lang="bg-BG" sz="1600" b="1" dirty="0" smtClean="0">
                <a:solidFill>
                  <a:srgbClr val="002060"/>
                </a:solidFill>
                <a:effectLst/>
                <a:ea typeface="Calibri"/>
                <a:cs typeface="Times New Roman"/>
              </a:rPr>
              <a:t>,</a:t>
            </a:r>
            <a:r>
              <a:rPr lang="bg-BG" sz="1600" b="1" kern="1800" dirty="0" smtClean="0">
                <a:solidFill>
                  <a:srgbClr val="002060"/>
                </a:solidFill>
                <a:effectLst/>
                <a:ea typeface="Times New Roman"/>
                <a:cs typeface="Times New Roman"/>
              </a:rPr>
              <a:t> </a:t>
            </a:r>
          </a:p>
          <a:p>
            <a:pPr indent="44958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bg-BG" sz="1600" b="1" dirty="0" smtClean="0">
                <a:solidFill>
                  <a:srgbClr val="002060"/>
                </a:solidFill>
                <a:effectLst/>
                <a:ea typeface="Calibri"/>
                <a:cs typeface="Times New Roman"/>
              </a:rPr>
              <a:t>Докторант от катедра „Национална и регионална сигурност“, </a:t>
            </a:r>
          </a:p>
          <a:p>
            <a:pPr indent="44958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bg-BG" sz="1600" b="1" dirty="0" smtClean="0">
                <a:solidFill>
                  <a:srgbClr val="002060"/>
                </a:solidFill>
                <a:effectLst/>
                <a:ea typeface="Calibri"/>
                <a:cs typeface="Times New Roman"/>
              </a:rPr>
              <a:t>факултет  „Сигурност и отбрана“ при </a:t>
            </a:r>
            <a:r>
              <a:rPr lang="bg-BG" sz="1600" b="1" dirty="0" err="1" smtClean="0">
                <a:solidFill>
                  <a:srgbClr val="002060"/>
                </a:solidFill>
                <a:effectLst/>
                <a:ea typeface="Calibri"/>
                <a:cs typeface="Times New Roman"/>
              </a:rPr>
              <a:t>НВУ</a:t>
            </a:r>
            <a:r>
              <a:rPr lang="bg-BG" sz="1600" b="1" dirty="0" smtClean="0">
                <a:solidFill>
                  <a:srgbClr val="002060"/>
                </a:solidFill>
                <a:effectLst/>
                <a:ea typeface="Calibri"/>
                <a:cs typeface="Times New Roman"/>
              </a:rPr>
              <a:t> „Васил Левски“</a:t>
            </a:r>
          </a:p>
          <a:p>
            <a:pPr indent="44958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bg-BG" sz="1400" b="1" dirty="0">
              <a:solidFill>
                <a:srgbClr val="C00000"/>
              </a:solidFill>
              <a:latin typeface="+mj-lt"/>
              <a:ea typeface="Calibri"/>
              <a:cs typeface="Times New Roman"/>
            </a:endParaRPr>
          </a:p>
          <a:p>
            <a:endParaRPr lang="bg-BG" sz="1400" dirty="0"/>
          </a:p>
        </p:txBody>
      </p:sp>
    </p:spTree>
    <p:extLst>
      <p:ext uri="{BB962C8B-B14F-4D97-AF65-F5344CB8AC3E}">
        <p14:creationId xmlns:p14="http://schemas.microsoft.com/office/powerpoint/2010/main" val="35285533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ln w="7620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bg-BG" dirty="0" smtClean="0"/>
              <a:t>Р Е З Ю М Е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ln w="7620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marL="0" indent="411480" algn="just">
              <a:lnSpc>
                <a:spcPct val="120000"/>
              </a:lnSpc>
              <a:spcBef>
                <a:spcPts val="0"/>
              </a:spcBef>
            </a:pPr>
            <a:r>
              <a:rPr lang="ru-RU" b="1" dirty="0" err="1"/>
              <a:t>Статията</a:t>
            </a:r>
            <a:r>
              <a:rPr lang="ru-RU" b="1" dirty="0"/>
              <a:t> </a:t>
            </a:r>
            <a:r>
              <a:rPr lang="ru-RU" b="1" dirty="0" err="1"/>
              <a:t>проследява</a:t>
            </a:r>
            <a:r>
              <a:rPr lang="ru-RU" dirty="0"/>
              <a:t> историко-</a:t>
            </a:r>
            <a:r>
              <a:rPr lang="ru-RU" dirty="0" err="1"/>
              <a:t>политическия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, довел до </a:t>
            </a:r>
            <a:r>
              <a:rPr lang="ru-RU" dirty="0" err="1"/>
              <a:t>приемането</a:t>
            </a:r>
            <a:r>
              <a:rPr lang="ru-RU" dirty="0"/>
              <a:t> на </a:t>
            </a:r>
            <a:r>
              <a:rPr lang="ru-RU" dirty="0" err="1"/>
              <a:t>Република</a:t>
            </a:r>
            <a:r>
              <a:rPr lang="ru-RU" dirty="0"/>
              <a:t> </a:t>
            </a:r>
            <a:r>
              <a:rPr lang="ru-RU" dirty="0" err="1"/>
              <a:t>България</a:t>
            </a:r>
            <a:r>
              <a:rPr lang="ru-RU" dirty="0"/>
              <a:t> в НАТО на 29 март 2004 г. </a:t>
            </a:r>
            <a:endParaRPr lang="ru-RU" dirty="0" smtClean="0"/>
          </a:p>
          <a:p>
            <a:pPr marL="0" indent="411480" algn="just">
              <a:lnSpc>
                <a:spcPct val="120000"/>
              </a:lnSpc>
              <a:spcBef>
                <a:spcPts val="0"/>
              </a:spcBef>
            </a:pPr>
            <a:r>
              <a:rPr lang="ru-RU" b="1" dirty="0" err="1" smtClean="0"/>
              <a:t>Анализът</a:t>
            </a:r>
            <a:r>
              <a:rPr lang="ru-RU" b="1" dirty="0" smtClean="0"/>
              <a:t> </a:t>
            </a:r>
            <a:r>
              <a:rPr lang="ru-RU" b="1" dirty="0" err="1"/>
              <a:t>разглежда</a:t>
            </a:r>
            <a:r>
              <a:rPr lang="ru-RU" b="1" dirty="0"/>
              <a:t> </a:t>
            </a:r>
            <a:r>
              <a:rPr lang="ru-RU" dirty="0" err="1"/>
              <a:t>прехода</a:t>
            </a:r>
            <a:r>
              <a:rPr lang="ru-RU" dirty="0"/>
              <a:t> от </a:t>
            </a:r>
            <a:r>
              <a:rPr lang="ru-RU" dirty="0" err="1"/>
              <a:t>първоначалната</a:t>
            </a:r>
            <a:r>
              <a:rPr lang="ru-RU" dirty="0"/>
              <a:t> </a:t>
            </a:r>
            <a:r>
              <a:rPr lang="ru-RU" dirty="0" err="1"/>
              <a:t>политическа</a:t>
            </a:r>
            <a:r>
              <a:rPr lang="ru-RU" dirty="0"/>
              <a:t> идея за </a:t>
            </a:r>
            <a:r>
              <a:rPr lang="ru-RU" dirty="0" err="1"/>
              <a:t>евроатлантическа</a:t>
            </a:r>
            <a:r>
              <a:rPr lang="ru-RU" dirty="0"/>
              <a:t> ориентация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официална</a:t>
            </a:r>
            <a:r>
              <a:rPr lang="ru-RU" dirty="0"/>
              <a:t> </a:t>
            </a:r>
            <a:r>
              <a:rPr lang="ru-RU" dirty="0" err="1"/>
              <a:t>държавна</a:t>
            </a:r>
            <a:r>
              <a:rPr lang="ru-RU" dirty="0"/>
              <a:t> политика, </a:t>
            </a:r>
            <a:r>
              <a:rPr lang="ru-RU" dirty="0" err="1"/>
              <a:t>участието</a:t>
            </a:r>
            <a:r>
              <a:rPr lang="ru-RU" dirty="0"/>
              <a:t> на </a:t>
            </a:r>
            <a:r>
              <a:rPr lang="ru-RU" dirty="0" err="1"/>
              <a:t>България</a:t>
            </a:r>
            <a:r>
              <a:rPr lang="ru-RU" dirty="0"/>
              <a:t> в „</a:t>
            </a:r>
            <a:r>
              <a:rPr lang="ru-RU" dirty="0" err="1"/>
              <a:t>Партньорство</a:t>
            </a:r>
            <a:r>
              <a:rPr lang="ru-RU" dirty="0"/>
              <a:t> за мир“, реформата на </a:t>
            </a:r>
            <a:r>
              <a:rPr lang="ru-RU" dirty="0" err="1"/>
              <a:t>системата</a:t>
            </a:r>
            <a:r>
              <a:rPr lang="ru-RU" dirty="0"/>
              <a:t> за </a:t>
            </a:r>
            <a:r>
              <a:rPr lang="ru-RU" dirty="0" err="1"/>
              <a:t>отбрана</a:t>
            </a:r>
            <a:r>
              <a:rPr lang="ru-RU" dirty="0"/>
              <a:t>, </a:t>
            </a:r>
            <a:r>
              <a:rPr lang="ru-RU" dirty="0" err="1"/>
              <a:t>Косовската</a:t>
            </a:r>
            <a:r>
              <a:rPr lang="ru-RU" dirty="0"/>
              <a:t> криза, </a:t>
            </a:r>
            <a:r>
              <a:rPr lang="ru-RU" dirty="0" err="1"/>
              <a:t>поканата</a:t>
            </a:r>
            <a:r>
              <a:rPr lang="ru-RU" dirty="0"/>
              <a:t> от </a:t>
            </a:r>
            <a:r>
              <a:rPr lang="ru-RU" dirty="0" err="1"/>
              <a:t>Пражката</a:t>
            </a:r>
            <a:r>
              <a:rPr lang="ru-RU" dirty="0"/>
              <a:t> </a:t>
            </a:r>
            <a:r>
              <a:rPr lang="ru-RU" dirty="0" err="1"/>
              <a:t>среща</a:t>
            </a:r>
            <a:r>
              <a:rPr lang="ru-RU" dirty="0"/>
              <a:t> на </a:t>
            </a:r>
            <a:r>
              <a:rPr lang="ru-RU" dirty="0" err="1"/>
              <a:t>върха</a:t>
            </a:r>
            <a:r>
              <a:rPr lang="ru-RU" dirty="0"/>
              <a:t> </a:t>
            </a:r>
            <a:r>
              <a:rPr lang="ru-RU" dirty="0" err="1"/>
              <a:t>през</a:t>
            </a:r>
            <a:r>
              <a:rPr lang="ru-RU" dirty="0"/>
              <a:t> 2002 г., </a:t>
            </a:r>
            <a:r>
              <a:rPr lang="ru-RU" dirty="0" err="1"/>
              <a:t>преговорите</a:t>
            </a:r>
            <a:r>
              <a:rPr lang="ru-RU" dirty="0"/>
              <a:t> и </a:t>
            </a:r>
            <a:r>
              <a:rPr lang="ru-RU" dirty="0" err="1"/>
              <a:t>ратификацията</a:t>
            </a:r>
            <a:r>
              <a:rPr lang="ru-RU" dirty="0"/>
              <a:t> на </a:t>
            </a:r>
            <a:r>
              <a:rPr lang="ru-RU" dirty="0" err="1"/>
              <a:t>Северноатлантическия</a:t>
            </a:r>
            <a:r>
              <a:rPr lang="ru-RU" dirty="0"/>
              <a:t> договор. </a:t>
            </a:r>
            <a:endParaRPr lang="ru-RU" dirty="0" smtClean="0"/>
          </a:p>
          <a:p>
            <a:pPr marL="0" indent="411480" algn="just">
              <a:lnSpc>
                <a:spcPct val="120000"/>
              </a:lnSpc>
              <a:spcBef>
                <a:spcPts val="0"/>
              </a:spcBef>
            </a:pPr>
            <a:r>
              <a:rPr lang="ru-RU" b="1" dirty="0" err="1" smtClean="0"/>
              <a:t>Особено</a:t>
            </a:r>
            <a:r>
              <a:rPr lang="ru-RU" b="1" dirty="0" smtClean="0"/>
              <a:t> </a:t>
            </a:r>
            <a:r>
              <a:rPr lang="ru-RU" b="1" dirty="0"/>
              <a:t>внимание е отделено</a:t>
            </a:r>
            <a:r>
              <a:rPr lang="ru-RU" dirty="0"/>
              <a:t> на </a:t>
            </a:r>
            <a:r>
              <a:rPr lang="ru-RU" dirty="0" err="1"/>
              <a:t>проблемите</a:t>
            </a:r>
            <a:r>
              <a:rPr lang="ru-RU" dirty="0"/>
              <a:t>, </a:t>
            </a:r>
            <a:r>
              <a:rPr lang="ru-RU" dirty="0" err="1"/>
              <a:t>перспективите</a:t>
            </a:r>
            <a:r>
              <a:rPr lang="ru-RU" dirty="0"/>
              <a:t> и </a:t>
            </a:r>
            <a:r>
              <a:rPr lang="ru-RU" dirty="0" err="1"/>
              <a:t>обществените</a:t>
            </a:r>
            <a:r>
              <a:rPr lang="ru-RU" dirty="0"/>
              <a:t> </a:t>
            </a:r>
            <a:r>
              <a:rPr lang="ru-RU" dirty="0" err="1"/>
              <a:t>надежди</a:t>
            </a:r>
            <a:r>
              <a:rPr lang="ru-RU" dirty="0"/>
              <a:t>, </a:t>
            </a:r>
            <a:r>
              <a:rPr lang="ru-RU" dirty="0" err="1"/>
              <a:t>свързани</a:t>
            </a:r>
            <a:r>
              <a:rPr lang="ru-RU" dirty="0"/>
              <a:t> с </a:t>
            </a:r>
            <a:r>
              <a:rPr lang="ru-RU" dirty="0" err="1"/>
              <a:t>членството</a:t>
            </a:r>
            <a:r>
              <a:rPr lang="ru-RU" dirty="0"/>
              <a:t>. </a:t>
            </a:r>
            <a:endParaRPr lang="ru-RU" dirty="0" smtClean="0"/>
          </a:p>
          <a:p>
            <a:pPr marL="0" indent="411480" algn="just">
              <a:lnSpc>
                <a:spcPct val="120000"/>
              </a:lnSpc>
              <a:spcBef>
                <a:spcPts val="0"/>
              </a:spcBef>
            </a:pPr>
            <a:endParaRPr lang="ru-RU" b="1" dirty="0" smtClean="0"/>
          </a:p>
          <a:p>
            <a:pPr marL="0" indent="411480" algn="just">
              <a:lnSpc>
                <a:spcPct val="120000"/>
              </a:lnSpc>
              <a:spcBef>
                <a:spcPts val="0"/>
              </a:spcBef>
            </a:pPr>
            <a:r>
              <a:rPr lang="ru-RU" b="1" dirty="0" err="1" smtClean="0"/>
              <a:t>Основната</a:t>
            </a:r>
            <a:r>
              <a:rPr lang="ru-RU" b="1" dirty="0" smtClean="0"/>
              <a:t> </a:t>
            </a:r>
            <a:r>
              <a:rPr lang="ru-RU" b="1" dirty="0"/>
              <a:t>теза е</a:t>
            </a:r>
            <a:r>
              <a:rPr lang="ru-RU" dirty="0"/>
              <a:t>, че </a:t>
            </a:r>
            <a:r>
              <a:rPr lang="ru-RU" dirty="0" err="1"/>
              <a:t>присъединяването</a:t>
            </a:r>
            <a:r>
              <a:rPr lang="ru-RU" dirty="0"/>
              <a:t> не е </a:t>
            </a:r>
            <a:r>
              <a:rPr lang="ru-RU" dirty="0" err="1"/>
              <a:t>резултат</a:t>
            </a:r>
            <a:r>
              <a:rPr lang="ru-RU" dirty="0"/>
              <a:t> от </a:t>
            </a:r>
            <a:r>
              <a:rPr lang="ru-RU" dirty="0" err="1"/>
              <a:t>еднократно</a:t>
            </a:r>
            <a:r>
              <a:rPr lang="ru-RU" dirty="0"/>
              <a:t> решение, а от </a:t>
            </a:r>
            <a:r>
              <a:rPr lang="ru-RU" dirty="0" err="1"/>
              <a:t>натрупване</a:t>
            </a:r>
            <a:r>
              <a:rPr lang="ru-RU" dirty="0"/>
              <a:t> на политически, </a:t>
            </a:r>
            <a:r>
              <a:rPr lang="ru-RU" dirty="0" err="1"/>
              <a:t>институционални</a:t>
            </a:r>
            <a:r>
              <a:rPr lang="ru-RU" dirty="0"/>
              <a:t> и </a:t>
            </a:r>
            <a:r>
              <a:rPr lang="ru-RU" dirty="0" err="1"/>
              <a:t>военни</a:t>
            </a:r>
            <a:r>
              <a:rPr lang="ru-RU" dirty="0"/>
              <a:t> </a:t>
            </a:r>
            <a:r>
              <a:rPr lang="ru-RU" dirty="0" err="1"/>
              <a:t>промени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постепенно </a:t>
            </a:r>
            <a:r>
              <a:rPr lang="ru-RU" dirty="0" err="1"/>
              <a:t>превръщат</a:t>
            </a:r>
            <a:r>
              <a:rPr lang="ru-RU" dirty="0"/>
              <a:t> </a:t>
            </a:r>
            <a:r>
              <a:rPr lang="ru-RU" dirty="0" err="1"/>
              <a:t>евроатлантическата</a:t>
            </a:r>
            <a:r>
              <a:rPr lang="ru-RU" dirty="0"/>
              <a:t> ориентация от спорна идея в стратегически </a:t>
            </a:r>
            <a:r>
              <a:rPr lang="ru-RU" dirty="0" err="1"/>
              <a:t>избор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9419208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3"/>
          <p:cNvSpPr>
            <a:spLocks noGrp="1"/>
          </p:cNvSpPr>
          <p:nvPr>
            <p:ph type="title"/>
          </p:nvPr>
        </p:nvSpPr>
        <p:spPr>
          <a:ln w="76200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bg-BG" sz="360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cs typeface="Calibri" pitchFamily="34" charset="0"/>
              </a:rPr>
              <a:t>НАЧАЛОТО НА ПРОЦЕСА</a:t>
            </a:r>
            <a:endParaRPr lang="bg-BG" sz="3600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cs typeface="Calibri" pitchFamily="34" charset="0"/>
            </a:endParaRPr>
          </a:p>
        </p:txBody>
      </p:sp>
      <p:sp>
        <p:nvSpPr>
          <p:cNvPr id="5" name="Контейнер за съдържание 4"/>
          <p:cNvSpPr>
            <a:spLocks noGrp="1"/>
          </p:cNvSpPr>
          <p:nvPr>
            <p:ph sz="half" idx="1"/>
          </p:nvPr>
        </p:nvSpPr>
        <p:spPr>
          <a:xfrm>
            <a:off x="251520" y="1628801"/>
            <a:ext cx="8640960" cy="2592288"/>
          </a:xfrm>
          <a:ln w="76200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457200" algn="just">
              <a:spcBef>
                <a:spcPts val="0"/>
              </a:spcBef>
              <a:buClr>
                <a:prstClr val="white">
                  <a:shade val="95000"/>
                </a:prstClr>
              </a:buClr>
              <a:buNone/>
            </a:pPr>
            <a:r>
              <a:rPr lang="en-US" sz="2200" b="1" dirty="0" smtClean="0">
                <a:solidFill>
                  <a:prstClr val="black"/>
                </a:solidFill>
              </a:rPr>
              <a:t>* </a:t>
            </a:r>
            <a:r>
              <a:rPr lang="ru-RU" sz="2200" b="1" dirty="0" smtClean="0">
                <a:solidFill>
                  <a:prstClr val="black"/>
                </a:solidFill>
              </a:rPr>
              <a:t>На </a:t>
            </a:r>
            <a:r>
              <a:rPr lang="ru-RU" sz="2200" b="1" dirty="0" smtClean="0">
                <a:solidFill>
                  <a:prstClr val="black"/>
                </a:solidFill>
              </a:rPr>
              <a:t>29 </a:t>
            </a:r>
            <a:r>
              <a:rPr lang="ru-RU" sz="2200" b="1" dirty="0">
                <a:solidFill>
                  <a:prstClr val="black"/>
                </a:solidFill>
              </a:rPr>
              <a:t>март 2004 г. </a:t>
            </a:r>
            <a:r>
              <a:rPr lang="ru-RU" sz="2200" dirty="0">
                <a:solidFill>
                  <a:prstClr val="black"/>
                </a:solidFill>
              </a:rPr>
              <a:t>– </a:t>
            </a:r>
            <a:r>
              <a:rPr lang="ru-RU" sz="2200" dirty="0" err="1">
                <a:solidFill>
                  <a:prstClr val="black"/>
                </a:solidFill>
              </a:rPr>
              <a:t>България</a:t>
            </a:r>
            <a:r>
              <a:rPr lang="ru-RU" sz="2200" dirty="0">
                <a:solidFill>
                  <a:prstClr val="black"/>
                </a:solidFill>
              </a:rPr>
              <a:t> става член на </a:t>
            </a:r>
            <a:r>
              <a:rPr lang="ru-RU" sz="2200" dirty="0" smtClean="0">
                <a:solidFill>
                  <a:prstClr val="black"/>
                </a:solidFill>
              </a:rPr>
              <a:t>НАТО.</a:t>
            </a:r>
            <a:endParaRPr lang="ru-RU" sz="2200" dirty="0">
              <a:solidFill>
                <a:prstClr val="black"/>
              </a:solidFill>
            </a:endParaRPr>
          </a:p>
          <a:p>
            <a:pPr marL="0" indent="457200" algn="just">
              <a:spcBef>
                <a:spcPts val="0"/>
              </a:spcBef>
              <a:buClr>
                <a:prstClr val="white">
                  <a:shade val="95000"/>
                </a:prstClr>
              </a:buClr>
              <a:buNone/>
            </a:pPr>
            <a:endParaRPr lang="ru-RU" sz="2200" dirty="0">
              <a:solidFill>
                <a:prstClr val="black"/>
              </a:solidFill>
            </a:endParaRPr>
          </a:p>
          <a:p>
            <a:pPr marL="0" indent="457200" algn="just">
              <a:spcBef>
                <a:spcPts val="0"/>
              </a:spcBef>
              <a:buClr>
                <a:prstClr val="white">
                  <a:shade val="95000"/>
                </a:prstClr>
              </a:buClr>
              <a:buNone/>
            </a:pPr>
            <a:r>
              <a:rPr lang="en-US" sz="2200" b="1" dirty="0" smtClean="0">
                <a:solidFill>
                  <a:prstClr val="black"/>
                </a:solidFill>
              </a:rPr>
              <a:t>* </a:t>
            </a:r>
            <a:r>
              <a:rPr lang="ru-RU" sz="2200" b="1" dirty="0" err="1" smtClean="0">
                <a:solidFill>
                  <a:prstClr val="black"/>
                </a:solidFill>
              </a:rPr>
              <a:t>Процесът</a:t>
            </a:r>
            <a:r>
              <a:rPr lang="ru-RU" sz="2200" b="1" dirty="0" smtClean="0">
                <a:solidFill>
                  <a:prstClr val="black"/>
                </a:solidFill>
              </a:rPr>
              <a:t> </a:t>
            </a:r>
            <a:r>
              <a:rPr lang="ru-RU" sz="2200" b="1" dirty="0" err="1">
                <a:solidFill>
                  <a:prstClr val="black"/>
                </a:solidFill>
              </a:rPr>
              <a:t>започва</a:t>
            </a:r>
            <a:r>
              <a:rPr lang="ru-RU" sz="2200" b="1" dirty="0">
                <a:solidFill>
                  <a:prstClr val="black"/>
                </a:solidFill>
              </a:rPr>
              <a:t> в</a:t>
            </a:r>
            <a:r>
              <a:rPr lang="ru-RU" sz="2200" dirty="0">
                <a:solidFill>
                  <a:prstClr val="black"/>
                </a:solidFill>
              </a:rPr>
              <a:t> контекста на </a:t>
            </a:r>
            <a:r>
              <a:rPr lang="ru-RU" sz="2200" dirty="0" err="1">
                <a:solidFill>
                  <a:prstClr val="black"/>
                </a:solidFill>
              </a:rPr>
              <a:t>прехода</a:t>
            </a:r>
            <a:r>
              <a:rPr lang="ru-RU" sz="2200" dirty="0">
                <a:solidFill>
                  <a:prstClr val="black"/>
                </a:solidFill>
              </a:rPr>
              <a:t> след </a:t>
            </a:r>
            <a:r>
              <a:rPr lang="ru-RU" sz="2200" dirty="0" smtClean="0">
                <a:solidFill>
                  <a:prstClr val="black"/>
                </a:solidFill>
              </a:rPr>
              <a:t>социализма.</a:t>
            </a:r>
            <a:endParaRPr lang="ru-RU" sz="2200" dirty="0">
              <a:solidFill>
                <a:prstClr val="black"/>
              </a:solidFill>
            </a:endParaRPr>
          </a:p>
          <a:p>
            <a:pPr marL="0" indent="457200" algn="just">
              <a:spcBef>
                <a:spcPts val="0"/>
              </a:spcBef>
              <a:buClr>
                <a:prstClr val="white">
                  <a:shade val="95000"/>
                </a:prstClr>
              </a:buClr>
              <a:buNone/>
            </a:pPr>
            <a:r>
              <a:rPr lang="en-US" sz="2200" b="1" dirty="0" smtClean="0">
                <a:solidFill>
                  <a:prstClr val="black"/>
                </a:solidFill>
              </a:rPr>
              <a:t>* </a:t>
            </a:r>
            <a:r>
              <a:rPr lang="ru-RU" sz="2200" b="1" dirty="0" err="1" smtClean="0">
                <a:solidFill>
                  <a:prstClr val="black"/>
                </a:solidFill>
              </a:rPr>
              <a:t>През</a:t>
            </a:r>
            <a:r>
              <a:rPr lang="ru-RU" sz="2200" b="1" dirty="0" smtClean="0">
                <a:solidFill>
                  <a:prstClr val="black"/>
                </a:solidFill>
              </a:rPr>
              <a:t> </a:t>
            </a:r>
            <a:r>
              <a:rPr lang="ru-RU" sz="2200" b="1" dirty="0" smtClean="0">
                <a:solidFill>
                  <a:prstClr val="black"/>
                </a:solidFill>
              </a:rPr>
              <a:t>1990 </a:t>
            </a:r>
            <a:r>
              <a:rPr lang="ru-RU" sz="2200" b="1" dirty="0">
                <a:solidFill>
                  <a:prstClr val="black"/>
                </a:solidFill>
              </a:rPr>
              <a:t>г. </a:t>
            </a:r>
            <a:r>
              <a:rPr lang="ru-RU" sz="2200" dirty="0">
                <a:solidFill>
                  <a:prstClr val="black"/>
                </a:solidFill>
              </a:rPr>
              <a:t>– </a:t>
            </a:r>
            <a:r>
              <a:rPr lang="ru-RU" sz="2200" dirty="0" err="1">
                <a:solidFill>
                  <a:prstClr val="black"/>
                </a:solidFill>
              </a:rPr>
              <a:t>появяват</a:t>
            </a:r>
            <a:r>
              <a:rPr lang="ru-RU" sz="2200" dirty="0">
                <a:solidFill>
                  <a:prstClr val="black"/>
                </a:solidFill>
              </a:rPr>
              <a:t> се </a:t>
            </a:r>
            <a:r>
              <a:rPr lang="ru-RU" sz="2200" dirty="0" err="1">
                <a:solidFill>
                  <a:prstClr val="black"/>
                </a:solidFill>
              </a:rPr>
              <a:t>първите</a:t>
            </a:r>
            <a:r>
              <a:rPr lang="ru-RU" sz="2200" dirty="0">
                <a:solidFill>
                  <a:prstClr val="black"/>
                </a:solidFill>
              </a:rPr>
              <a:t> идеи за </a:t>
            </a:r>
            <a:r>
              <a:rPr lang="ru-RU" sz="2200" dirty="0" err="1">
                <a:solidFill>
                  <a:prstClr val="black"/>
                </a:solidFill>
              </a:rPr>
              <a:t>промяна</a:t>
            </a:r>
            <a:r>
              <a:rPr lang="ru-RU" sz="2200" dirty="0">
                <a:solidFill>
                  <a:prstClr val="black"/>
                </a:solidFill>
              </a:rPr>
              <a:t> на военно-</a:t>
            </a:r>
            <a:r>
              <a:rPr lang="ru-RU" sz="2200" dirty="0" err="1">
                <a:solidFill>
                  <a:prstClr val="black"/>
                </a:solidFill>
              </a:rPr>
              <a:t>политическата</a:t>
            </a:r>
            <a:r>
              <a:rPr lang="ru-RU" sz="2200" dirty="0">
                <a:solidFill>
                  <a:prstClr val="black"/>
                </a:solidFill>
              </a:rPr>
              <a:t> </a:t>
            </a:r>
            <a:r>
              <a:rPr lang="ru-RU" sz="2200" dirty="0" smtClean="0">
                <a:solidFill>
                  <a:prstClr val="black"/>
                </a:solidFill>
              </a:rPr>
              <a:t>ориентация.</a:t>
            </a:r>
            <a:endParaRPr lang="ru-RU" sz="2200" dirty="0">
              <a:solidFill>
                <a:prstClr val="black"/>
              </a:solidFill>
            </a:endParaRPr>
          </a:p>
          <a:p>
            <a:pPr marL="0" indent="457200" algn="just">
              <a:spcBef>
                <a:spcPts val="0"/>
              </a:spcBef>
              <a:buClr>
                <a:prstClr val="white">
                  <a:shade val="95000"/>
                </a:prstClr>
              </a:buClr>
              <a:buNone/>
            </a:pPr>
            <a:r>
              <a:rPr lang="en-US" sz="2200" b="1" dirty="0" smtClean="0">
                <a:solidFill>
                  <a:prstClr val="black"/>
                </a:solidFill>
              </a:rPr>
              <a:t>* </a:t>
            </a:r>
            <a:r>
              <a:rPr lang="ru-RU" sz="2200" b="1" dirty="0" err="1" smtClean="0">
                <a:solidFill>
                  <a:prstClr val="black"/>
                </a:solidFill>
              </a:rPr>
              <a:t>Членството</a:t>
            </a:r>
            <a:r>
              <a:rPr lang="ru-RU" sz="2200" b="1" dirty="0" smtClean="0">
                <a:solidFill>
                  <a:prstClr val="black"/>
                </a:solidFill>
              </a:rPr>
              <a:t> </a:t>
            </a:r>
            <a:r>
              <a:rPr lang="ru-RU" sz="2200" b="1" dirty="0">
                <a:solidFill>
                  <a:prstClr val="black"/>
                </a:solidFill>
              </a:rPr>
              <a:t>е </a:t>
            </a:r>
            <a:r>
              <a:rPr lang="ru-RU" sz="2200" b="1" dirty="0" err="1">
                <a:solidFill>
                  <a:prstClr val="black"/>
                </a:solidFill>
              </a:rPr>
              <a:t>резултат</a:t>
            </a:r>
            <a:r>
              <a:rPr lang="ru-RU" sz="2200" b="1" dirty="0">
                <a:solidFill>
                  <a:prstClr val="black"/>
                </a:solidFill>
              </a:rPr>
              <a:t> от </a:t>
            </a:r>
            <a:r>
              <a:rPr lang="ru-RU" sz="2200" dirty="0" err="1">
                <a:solidFill>
                  <a:prstClr val="black"/>
                </a:solidFill>
              </a:rPr>
              <a:t>натрупване</a:t>
            </a:r>
            <a:r>
              <a:rPr lang="ru-RU" sz="2200" dirty="0">
                <a:solidFill>
                  <a:prstClr val="black"/>
                </a:solidFill>
              </a:rPr>
              <a:t> на политически и </a:t>
            </a:r>
            <a:r>
              <a:rPr lang="ru-RU" sz="2200" dirty="0" err="1">
                <a:solidFill>
                  <a:prstClr val="black"/>
                </a:solidFill>
              </a:rPr>
              <a:t>институционални</a:t>
            </a:r>
            <a:r>
              <a:rPr lang="ru-RU" sz="2200" dirty="0">
                <a:solidFill>
                  <a:prstClr val="black"/>
                </a:solidFill>
              </a:rPr>
              <a:t> </a:t>
            </a:r>
            <a:r>
              <a:rPr lang="ru-RU" sz="2200" dirty="0" err="1" smtClean="0">
                <a:solidFill>
                  <a:prstClr val="black"/>
                </a:solidFill>
              </a:rPr>
              <a:t>промени</a:t>
            </a:r>
            <a:r>
              <a:rPr lang="ru-RU" sz="2200" dirty="0" smtClean="0">
                <a:solidFill>
                  <a:prstClr val="black"/>
                </a:solidFill>
              </a:rPr>
              <a:t>.</a:t>
            </a:r>
            <a:endParaRPr lang="ru-RU" sz="2200" dirty="0">
              <a:solidFill>
                <a:prstClr val="black"/>
              </a:solidFill>
            </a:endParaRPr>
          </a:p>
        </p:txBody>
      </p:sp>
      <p:sp>
        <p:nvSpPr>
          <p:cNvPr id="2" name="Контейнер за съдържание 1"/>
          <p:cNvSpPr>
            <a:spLocks noGrp="1"/>
          </p:cNvSpPr>
          <p:nvPr>
            <p:ph sz="half" idx="2"/>
          </p:nvPr>
        </p:nvSpPr>
        <p:spPr>
          <a:xfrm>
            <a:off x="251520" y="4581128"/>
            <a:ext cx="8712968" cy="1944216"/>
          </a:xfrm>
          <a:ln w="7620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37160" indent="0">
              <a:buNone/>
            </a:pPr>
            <a:r>
              <a:rPr lang="ru-RU" b="1" i="1" u="sng" dirty="0" smtClean="0"/>
              <a:t>- 29 </a:t>
            </a:r>
            <a:r>
              <a:rPr lang="ru-RU" b="1" i="1" u="sng" dirty="0"/>
              <a:t>март 2004 г. е </a:t>
            </a:r>
            <a:r>
              <a:rPr lang="ru-RU" b="1" i="1" u="sng" dirty="0" err="1"/>
              <a:t>кулминация</a:t>
            </a:r>
            <a:r>
              <a:rPr lang="ru-RU" b="1" i="1" u="sng" dirty="0"/>
              <a:t>, а не начало. </a:t>
            </a:r>
            <a:endParaRPr lang="ru-RU" b="1" i="1" u="sng" dirty="0" smtClean="0"/>
          </a:p>
          <a:p>
            <a:pPr marL="137160" indent="0" algn="just">
              <a:buNone/>
            </a:pPr>
            <a:r>
              <a:rPr lang="ru-RU" dirty="0" smtClean="0"/>
              <a:t>- </a:t>
            </a:r>
            <a:r>
              <a:rPr lang="ru-RU" b="1" dirty="0" err="1" smtClean="0"/>
              <a:t>Историческата</a:t>
            </a:r>
            <a:r>
              <a:rPr lang="ru-RU" b="1" dirty="0" smtClean="0"/>
              <a:t> </a:t>
            </a:r>
            <a:r>
              <a:rPr lang="ru-RU" b="1" dirty="0" err="1"/>
              <a:t>отправна</a:t>
            </a:r>
            <a:r>
              <a:rPr lang="ru-RU" b="1" dirty="0"/>
              <a:t> точка </a:t>
            </a:r>
            <a:r>
              <a:rPr lang="ru-RU" b="1" dirty="0" err="1"/>
              <a:t>може</a:t>
            </a:r>
            <a:r>
              <a:rPr lang="ru-RU" b="1" dirty="0"/>
              <a:t> да </a:t>
            </a:r>
            <a:r>
              <a:rPr lang="ru-RU" b="1" dirty="0" err="1"/>
              <a:t>бъде</a:t>
            </a:r>
            <a:r>
              <a:rPr lang="ru-RU" b="1" dirty="0"/>
              <a:t> </a:t>
            </a:r>
            <a:r>
              <a:rPr lang="ru-RU" b="1" dirty="0" err="1"/>
              <a:t>търсена</a:t>
            </a:r>
            <a:r>
              <a:rPr lang="ru-RU" b="1" dirty="0"/>
              <a:t> </a:t>
            </a:r>
            <a:r>
              <a:rPr lang="ru-RU" b="1" dirty="0" err="1"/>
              <a:t>още</a:t>
            </a:r>
            <a:r>
              <a:rPr lang="ru-RU" b="1" dirty="0"/>
              <a:t> </a:t>
            </a:r>
            <a:r>
              <a:rPr lang="ru-RU" b="1" dirty="0" err="1"/>
              <a:t>през</a:t>
            </a:r>
            <a:r>
              <a:rPr lang="ru-RU" b="1" dirty="0"/>
              <a:t> 1990 г., </a:t>
            </a:r>
            <a:r>
              <a:rPr lang="ru-RU" b="1" dirty="0" err="1"/>
              <a:t>когато</a:t>
            </a:r>
            <a:r>
              <a:rPr lang="ru-RU" b="1" dirty="0"/>
              <a:t> се </a:t>
            </a:r>
            <a:r>
              <a:rPr lang="ru-RU" b="1" dirty="0" err="1"/>
              <a:t>поставя</a:t>
            </a:r>
            <a:r>
              <a:rPr lang="ru-RU" b="1" dirty="0"/>
              <a:t> </a:t>
            </a:r>
            <a:r>
              <a:rPr lang="ru-RU" b="1" dirty="0" err="1"/>
              <a:t>въпросът</a:t>
            </a:r>
            <a:r>
              <a:rPr lang="ru-RU" b="1" dirty="0"/>
              <a:t> за </a:t>
            </a:r>
            <a:r>
              <a:rPr lang="ru-RU" b="1" dirty="0" err="1"/>
              <a:t>бъдещата</a:t>
            </a:r>
            <a:r>
              <a:rPr lang="ru-RU" b="1" dirty="0"/>
              <a:t> военно-</a:t>
            </a:r>
            <a:r>
              <a:rPr lang="ru-RU" b="1" dirty="0" err="1"/>
              <a:t>политическа</a:t>
            </a:r>
            <a:r>
              <a:rPr lang="ru-RU" b="1" dirty="0"/>
              <a:t> ориентация.</a:t>
            </a:r>
          </a:p>
          <a:p>
            <a:pPr algn="just"/>
            <a:endParaRPr lang="bg-BG" b="1" dirty="0"/>
          </a:p>
        </p:txBody>
      </p:sp>
    </p:spTree>
    <p:extLst>
      <p:ext uri="{BB962C8B-B14F-4D97-AF65-F5344CB8AC3E}">
        <p14:creationId xmlns:p14="http://schemas.microsoft.com/office/powerpoint/2010/main" val="2318199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  <a:ln w="76200">
            <a:solidFill>
              <a:schemeClr val="tx1"/>
            </a:solidFill>
          </a:ln>
        </p:spPr>
        <p:txBody>
          <a:bodyPr>
            <a:norm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bg-BG" sz="3200" cap="all" dirty="0" smtClean="0">
                <a:ln/>
                <a:solidFill>
                  <a:srgbClr val="FFFF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  <a:cs typeface="Calibri" pitchFamily="34" charset="0"/>
              </a:rPr>
              <a:t>ОТ ИДЕЯ КЪМ  ПОЛИТИЧЕСКА  ЦЕЛ</a:t>
            </a:r>
            <a:endParaRPr lang="bg-BG" sz="3200" cap="all" dirty="0">
              <a:ln/>
              <a:solidFill>
                <a:srgbClr val="FFFF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+mn-lt"/>
              <a:cs typeface="Calibri" pitchFamily="34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323528" y="1628800"/>
            <a:ext cx="8496944" cy="2952329"/>
          </a:xfrm>
          <a:ln w="76200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137160" indent="0">
              <a:buNone/>
            </a:pPr>
            <a:endParaRPr lang="ru-RU" sz="2000" dirty="0" smtClean="0">
              <a:latin typeface="Calibri" pitchFamily="34" charset="0"/>
              <a:cs typeface="Calibri" pitchFamily="34" charset="0"/>
            </a:endParaRPr>
          </a:p>
          <a:p>
            <a:pPr marL="0" indent="457200" algn="just">
              <a:spcBef>
                <a:spcPts val="0"/>
              </a:spcBef>
              <a:buNone/>
            </a:pPr>
            <a:r>
              <a:rPr lang="en-US" sz="2400" b="1" dirty="0" smtClean="0">
                <a:cs typeface="Calibri" pitchFamily="34" charset="0"/>
              </a:rPr>
              <a:t>* </a:t>
            </a:r>
            <a:r>
              <a:rPr lang="ru-RU" sz="2400" b="1" dirty="0" smtClean="0">
                <a:cs typeface="Calibri" pitchFamily="34" charset="0"/>
              </a:rPr>
              <a:t>1990 </a:t>
            </a:r>
            <a:r>
              <a:rPr lang="ru-RU" sz="2400" b="1" dirty="0">
                <a:cs typeface="Calibri" pitchFamily="34" charset="0"/>
              </a:rPr>
              <a:t>г. </a:t>
            </a:r>
            <a:r>
              <a:rPr lang="ru-RU" sz="2400" dirty="0">
                <a:cs typeface="Calibri" pitchFamily="34" charset="0"/>
              </a:rPr>
              <a:t>– </a:t>
            </a:r>
            <a:r>
              <a:rPr lang="ru-RU" sz="2400" dirty="0" err="1">
                <a:cs typeface="Calibri" pitchFamily="34" charset="0"/>
              </a:rPr>
              <a:t>идеята</a:t>
            </a:r>
            <a:r>
              <a:rPr lang="ru-RU" sz="2400" dirty="0">
                <a:cs typeface="Calibri" pitchFamily="34" charset="0"/>
              </a:rPr>
              <a:t> за НАТО все </a:t>
            </a:r>
            <a:r>
              <a:rPr lang="ru-RU" sz="2400" dirty="0" err="1">
                <a:cs typeface="Calibri" pitchFamily="34" charset="0"/>
              </a:rPr>
              <a:t>още</a:t>
            </a:r>
            <a:r>
              <a:rPr lang="ru-RU" sz="2400" dirty="0">
                <a:cs typeface="Calibri" pitchFamily="34" charset="0"/>
              </a:rPr>
              <a:t> е </a:t>
            </a:r>
            <a:r>
              <a:rPr lang="ru-RU" sz="2400" dirty="0" smtClean="0">
                <a:cs typeface="Calibri" pitchFamily="34" charset="0"/>
              </a:rPr>
              <a:t>спорна.</a:t>
            </a:r>
            <a:endParaRPr lang="ru-RU" sz="2400" dirty="0">
              <a:cs typeface="Calibri" pitchFamily="34" charset="0"/>
            </a:endParaRPr>
          </a:p>
          <a:p>
            <a:pPr marL="0" indent="457200" algn="just">
              <a:spcBef>
                <a:spcPts val="0"/>
              </a:spcBef>
              <a:buNone/>
            </a:pPr>
            <a:r>
              <a:rPr lang="en-US" sz="2400" b="1" dirty="0" smtClean="0">
                <a:cs typeface="Calibri" pitchFamily="34" charset="0"/>
              </a:rPr>
              <a:t>* </a:t>
            </a:r>
            <a:r>
              <a:rPr lang="ru-RU" sz="2400" b="1" dirty="0" smtClean="0">
                <a:cs typeface="Calibri" pitchFamily="34" charset="0"/>
              </a:rPr>
              <a:t>14 </a:t>
            </a:r>
            <a:r>
              <a:rPr lang="ru-RU" sz="2400" b="1" dirty="0" err="1">
                <a:cs typeface="Calibri" pitchFamily="34" charset="0"/>
              </a:rPr>
              <a:t>февруари</a:t>
            </a:r>
            <a:r>
              <a:rPr lang="ru-RU" sz="2400" b="1" dirty="0">
                <a:cs typeface="Calibri" pitchFamily="34" charset="0"/>
              </a:rPr>
              <a:t> 1994 г</a:t>
            </a:r>
            <a:r>
              <a:rPr lang="ru-RU" sz="2400" dirty="0">
                <a:cs typeface="Calibri" pitchFamily="34" charset="0"/>
              </a:rPr>
              <a:t>. – </a:t>
            </a:r>
            <a:r>
              <a:rPr lang="ru-RU" sz="2400" dirty="0" err="1">
                <a:cs typeface="Calibri" pitchFamily="34" charset="0"/>
              </a:rPr>
              <a:t>България</a:t>
            </a:r>
            <a:r>
              <a:rPr lang="ru-RU" sz="2400" dirty="0">
                <a:cs typeface="Calibri" pitchFamily="34" charset="0"/>
              </a:rPr>
              <a:t> </a:t>
            </a:r>
            <a:r>
              <a:rPr lang="ru-RU" sz="2400" dirty="0" err="1">
                <a:cs typeface="Calibri" pitchFamily="34" charset="0"/>
              </a:rPr>
              <a:t>подписва</a:t>
            </a:r>
            <a:r>
              <a:rPr lang="ru-RU" sz="2400" dirty="0">
                <a:cs typeface="Calibri" pitchFamily="34" charset="0"/>
              </a:rPr>
              <a:t> </a:t>
            </a:r>
            <a:r>
              <a:rPr lang="ru-RU" sz="2400" dirty="0" err="1">
                <a:cs typeface="Calibri" pitchFamily="34" charset="0"/>
              </a:rPr>
              <a:t>рамковия</a:t>
            </a:r>
            <a:r>
              <a:rPr lang="ru-RU" sz="2400" dirty="0">
                <a:cs typeface="Calibri" pitchFamily="34" charset="0"/>
              </a:rPr>
              <a:t> документ за „</a:t>
            </a:r>
            <a:r>
              <a:rPr lang="ru-RU" sz="2400" dirty="0" err="1">
                <a:cs typeface="Calibri" pitchFamily="34" charset="0"/>
              </a:rPr>
              <a:t>Партньорство</a:t>
            </a:r>
            <a:r>
              <a:rPr lang="ru-RU" sz="2400" dirty="0">
                <a:cs typeface="Calibri" pitchFamily="34" charset="0"/>
              </a:rPr>
              <a:t> за мир</a:t>
            </a:r>
            <a:r>
              <a:rPr lang="ru-RU" sz="2400" dirty="0" smtClean="0">
                <a:cs typeface="Calibri" pitchFamily="34" charset="0"/>
              </a:rPr>
              <a:t>“.</a:t>
            </a:r>
            <a:endParaRPr lang="ru-RU" sz="2400" dirty="0">
              <a:cs typeface="Calibri" pitchFamily="34" charset="0"/>
            </a:endParaRPr>
          </a:p>
          <a:p>
            <a:pPr marL="0" indent="457200" algn="just">
              <a:spcBef>
                <a:spcPts val="0"/>
              </a:spcBef>
              <a:buNone/>
            </a:pPr>
            <a:r>
              <a:rPr lang="en-US" sz="2400" b="1" dirty="0" smtClean="0">
                <a:cs typeface="Calibri" pitchFamily="34" charset="0"/>
              </a:rPr>
              <a:t>* </a:t>
            </a:r>
            <a:r>
              <a:rPr lang="ru-RU" sz="2400" b="1" dirty="0" smtClean="0">
                <a:cs typeface="Calibri" pitchFamily="34" charset="0"/>
              </a:rPr>
              <a:t>1997 </a:t>
            </a:r>
            <a:r>
              <a:rPr lang="ru-RU" sz="2400" b="1" dirty="0">
                <a:cs typeface="Calibri" pitchFamily="34" charset="0"/>
              </a:rPr>
              <a:t>г. </a:t>
            </a:r>
            <a:r>
              <a:rPr lang="ru-RU" sz="2400" dirty="0">
                <a:cs typeface="Calibri" pitchFamily="34" charset="0"/>
              </a:rPr>
              <a:t>– </a:t>
            </a:r>
            <a:r>
              <a:rPr lang="ru-RU" sz="2400" dirty="0" err="1">
                <a:cs typeface="Calibri" pitchFamily="34" charset="0"/>
              </a:rPr>
              <a:t>евроатлантическата</a:t>
            </a:r>
            <a:r>
              <a:rPr lang="ru-RU" sz="2400" dirty="0">
                <a:cs typeface="Calibri" pitchFamily="34" charset="0"/>
              </a:rPr>
              <a:t> интеграция </a:t>
            </a:r>
            <a:r>
              <a:rPr lang="ru-RU" sz="2400" dirty="0" err="1">
                <a:cs typeface="Calibri" pitchFamily="34" charset="0"/>
              </a:rPr>
              <a:t>започва</a:t>
            </a:r>
            <a:r>
              <a:rPr lang="ru-RU" sz="2400" dirty="0">
                <a:cs typeface="Calibri" pitchFamily="34" charset="0"/>
              </a:rPr>
              <a:t> да се </a:t>
            </a:r>
            <a:r>
              <a:rPr lang="ru-RU" sz="2400" dirty="0" err="1">
                <a:cs typeface="Calibri" pitchFamily="34" charset="0"/>
              </a:rPr>
              <a:t>превръща</a:t>
            </a:r>
            <a:r>
              <a:rPr lang="ru-RU" sz="2400" dirty="0">
                <a:cs typeface="Calibri" pitchFamily="34" charset="0"/>
              </a:rPr>
              <a:t> в </a:t>
            </a:r>
            <a:r>
              <a:rPr lang="ru-RU" sz="2400" dirty="0" err="1">
                <a:cs typeface="Calibri" pitchFamily="34" charset="0"/>
              </a:rPr>
              <a:t>официална</a:t>
            </a:r>
            <a:r>
              <a:rPr lang="ru-RU" sz="2400" dirty="0">
                <a:cs typeface="Calibri" pitchFamily="34" charset="0"/>
              </a:rPr>
              <a:t> </a:t>
            </a:r>
            <a:r>
              <a:rPr lang="ru-RU" sz="2400" dirty="0" err="1">
                <a:cs typeface="Calibri" pitchFamily="34" charset="0"/>
              </a:rPr>
              <a:t>стратегическа</a:t>
            </a:r>
            <a:r>
              <a:rPr lang="ru-RU" sz="2400" dirty="0">
                <a:cs typeface="Calibri" pitchFamily="34" charset="0"/>
              </a:rPr>
              <a:t> </a:t>
            </a:r>
            <a:r>
              <a:rPr lang="ru-RU" sz="2400" dirty="0" smtClean="0">
                <a:cs typeface="Calibri" pitchFamily="34" charset="0"/>
              </a:rPr>
              <a:t>цел.</a:t>
            </a:r>
            <a:endParaRPr lang="ru-RU" sz="2400" dirty="0">
              <a:cs typeface="Calibri" pitchFamily="34" charset="0"/>
            </a:endParaRPr>
          </a:p>
          <a:p>
            <a:pPr marL="0" indent="457200" algn="just">
              <a:spcBef>
                <a:spcPts val="0"/>
              </a:spcBef>
              <a:buNone/>
            </a:pPr>
            <a:r>
              <a:rPr lang="en-US" sz="2400" b="1" dirty="0" smtClean="0">
                <a:cs typeface="Calibri" pitchFamily="34" charset="0"/>
              </a:rPr>
              <a:t>* </a:t>
            </a:r>
            <a:r>
              <a:rPr lang="ru-RU" sz="2400" b="1" dirty="0" err="1" smtClean="0">
                <a:cs typeface="Calibri" pitchFamily="34" charset="0"/>
              </a:rPr>
              <a:t>Възниква</a:t>
            </a:r>
            <a:r>
              <a:rPr lang="ru-RU" sz="2400" b="1" dirty="0" smtClean="0">
                <a:cs typeface="Calibri" pitchFamily="34" charset="0"/>
              </a:rPr>
              <a:t> </a:t>
            </a:r>
            <a:r>
              <a:rPr lang="ru-RU" sz="2400" b="1" dirty="0" err="1">
                <a:cs typeface="Calibri" pitchFamily="34" charset="0"/>
              </a:rPr>
              <a:t>необходимост</a:t>
            </a:r>
            <a:r>
              <a:rPr lang="ru-RU" sz="2400" b="1" dirty="0">
                <a:cs typeface="Calibri" pitchFamily="34" charset="0"/>
              </a:rPr>
              <a:t> от </a:t>
            </a:r>
            <a:r>
              <a:rPr lang="ru-RU" sz="2400" b="1" dirty="0" err="1">
                <a:cs typeface="Calibri" pitchFamily="34" charset="0"/>
              </a:rPr>
              <a:t>реални</a:t>
            </a:r>
            <a:r>
              <a:rPr lang="ru-RU" sz="2400" b="1" dirty="0">
                <a:cs typeface="Calibri" pitchFamily="34" charset="0"/>
              </a:rPr>
              <a:t>, а не само политически </a:t>
            </a:r>
            <a:r>
              <a:rPr lang="ru-RU" sz="2400" b="1" dirty="0" err="1" smtClean="0">
                <a:cs typeface="Calibri" pitchFamily="34" charset="0"/>
              </a:rPr>
              <a:t>реформи</a:t>
            </a:r>
            <a:r>
              <a:rPr lang="ru-RU" sz="2400" b="1" dirty="0" smtClean="0">
                <a:cs typeface="Calibri" pitchFamily="34" charset="0"/>
              </a:rPr>
              <a:t>.</a:t>
            </a:r>
            <a:endParaRPr lang="ru-RU" sz="2400" b="1" dirty="0">
              <a:cs typeface="Calibri" pitchFamily="34" charset="0"/>
            </a:endParaRPr>
          </a:p>
          <a:p>
            <a:endParaRPr lang="bg-BG" sz="2400" b="1" dirty="0">
              <a:cs typeface="Calibri" pitchFamily="34" charset="0"/>
            </a:endParaRP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395536" y="4941168"/>
            <a:ext cx="8352928" cy="1584176"/>
          </a:xfrm>
          <a:ln w="7620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137160" indent="0" algn="just">
              <a:buNone/>
            </a:pPr>
            <a:r>
              <a:rPr lang="en-US" dirty="0" smtClean="0"/>
              <a:t>*</a:t>
            </a:r>
            <a:r>
              <a:rPr lang="en-US" dirty="0" smtClean="0"/>
              <a:t> </a:t>
            </a:r>
            <a:r>
              <a:rPr lang="ru-RU" b="1" dirty="0" err="1" smtClean="0"/>
              <a:t>Пътят</a:t>
            </a:r>
            <a:r>
              <a:rPr lang="ru-RU" b="1" dirty="0" smtClean="0"/>
              <a:t> </a:t>
            </a:r>
            <a:r>
              <a:rPr lang="ru-RU" b="1" dirty="0" err="1"/>
              <a:t>преминава</a:t>
            </a:r>
            <a:r>
              <a:rPr lang="ru-RU" b="1" dirty="0"/>
              <a:t> </a:t>
            </a:r>
            <a:r>
              <a:rPr lang="ru-RU" dirty="0" err="1"/>
              <a:t>през</a:t>
            </a:r>
            <a:r>
              <a:rPr lang="ru-RU" dirty="0"/>
              <a:t> „</a:t>
            </a:r>
            <a:r>
              <a:rPr lang="ru-RU" dirty="0" err="1"/>
              <a:t>Партньорство</a:t>
            </a:r>
            <a:r>
              <a:rPr lang="ru-RU" dirty="0"/>
              <a:t> за мир“ </a:t>
            </a:r>
            <a:r>
              <a:rPr lang="ru-RU" dirty="0" err="1"/>
              <a:t>през</a:t>
            </a:r>
            <a:r>
              <a:rPr lang="ru-RU" dirty="0"/>
              <a:t> 1994 г. и </a:t>
            </a:r>
            <a:r>
              <a:rPr lang="ru-RU" dirty="0" err="1"/>
              <a:t>важния</a:t>
            </a:r>
            <a:r>
              <a:rPr lang="ru-RU" dirty="0"/>
              <a:t> политически </a:t>
            </a:r>
            <a:r>
              <a:rPr lang="ru-RU" dirty="0" err="1"/>
              <a:t>поврат</a:t>
            </a:r>
            <a:r>
              <a:rPr lang="ru-RU" dirty="0"/>
              <a:t> </a:t>
            </a:r>
            <a:r>
              <a:rPr lang="ru-RU" dirty="0" err="1"/>
              <a:t>през</a:t>
            </a:r>
            <a:r>
              <a:rPr lang="ru-RU" dirty="0"/>
              <a:t> 1997 г. </a:t>
            </a:r>
            <a:endParaRPr lang="ru-RU" dirty="0" smtClean="0"/>
          </a:p>
          <a:p>
            <a:pPr marL="137160" indent="0" algn="just">
              <a:buNone/>
            </a:pPr>
            <a:r>
              <a:rPr lang="en-US" dirty="0" smtClean="0"/>
              <a:t>* </a:t>
            </a:r>
            <a:r>
              <a:rPr lang="ru-RU" b="1" dirty="0" err="1" smtClean="0"/>
              <a:t>Идеята</a:t>
            </a:r>
            <a:r>
              <a:rPr lang="ru-RU" b="1" dirty="0" smtClean="0"/>
              <a:t> </a:t>
            </a:r>
            <a:r>
              <a:rPr lang="ru-RU" b="1" dirty="0"/>
              <a:t>постепенно</a:t>
            </a:r>
            <a:r>
              <a:rPr lang="ru-RU" dirty="0"/>
              <a:t> </a:t>
            </a:r>
            <a:r>
              <a:rPr lang="ru-RU" b="1" dirty="0"/>
              <a:t>се </a:t>
            </a:r>
            <a:r>
              <a:rPr lang="ru-RU" b="1" dirty="0" err="1"/>
              <a:t>превръща</a:t>
            </a:r>
            <a:r>
              <a:rPr lang="ru-RU" b="1" dirty="0"/>
              <a:t> от спорна </a:t>
            </a:r>
            <a:r>
              <a:rPr lang="ru-RU" b="1" dirty="0" err="1"/>
              <a:t>политическа</a:t>
            </a:r>
            <a:r>
              <a:rPr lang="ru-RU" b="1" dirty="0"/>
              <a:t> инициатива в </a:t>
            </a:r>
            <a:r>
              <a:rPr lang="ru-RU" b="1" dirty="0" err="1"/>
              <a:t>стратегическа</a:t>
            </a:r>
            <a:r>
              <a:rPr lang="ru-RU" b="1" dirty="0"/>
              <a:t> цел.</a:t>
            </a:r>
          </a:p>
          <a:p>
            <a:pPr algn="just"/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888584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1282154"/>
          </a:xfrm>
          <a:ln w="762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bg-BG" sz="3600" dirty="0" smtClean="0">
                <a:solidFill>
                  <a:schemeClr val="accent6">
                    <a:lumMod val="75000"/>
                  </a:schemeClr>
                </a:solidFill>
              </a:rPr>
              <a:t>ПОДГОТОВКАТА  ЗА  ЧЛЕНСТВО</a:t>
            </a:r>
            <a:endParaRPr lang="bg-BG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107504" y="1844825"/>
            <a:ext cx="8784976" cy="2160239"/>
          </a:xfrm>
          <a:ln w="762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342900" lvl="0" indent="0" defTabSz="457200">
              <a:lnSpc>
                <a:spcPct val="110000"/>
              </a:lnSpc>
              <a:spcBef>
                <a:spcPts val="0"/>
              </a:spcBef>
              <a:buClrTx/>
              <a:buSzTx/>
              <a:buFont typeface="Arial"/>
              <a:buChar char="•"/>
              <a:defRPr sz="2200"/>
            </a:pPr>
            <a:r>
              <a:rPr lang="ru-RU" sz="2000" dirty="0" smtClean="0">
                <a:solidFill>
                  <a:prstClr val="black"/>
                </a:solidFill>
              </a:rPr>
              <a:t> </a:t>
            </a:r>
            <a:r>
              <a:rPr lang="ru-RU" sz="2400" dirty="0" smtClean="0">
                <a:solidFill>
                  <a:prstClr val="black"/>
                </a:solidFill>
              </a:rPr>
              <a:t>Демократичен </a:t>
            </a:r>
            <a:r>
              <a:rPr lang="ru-RU" sz="2400" dirty="0">
                <a:solidFill>
                  <a:prstClr val="black"/>
                </a:solidFill>
              </a:rPr>
              <a:t>граждански </a:t>
            </a:r>
            <a:r>
              <a:rPr lang="ru-RU" sz="2400" dirty="0" err="1">
                <a:solidFill>
                  <a:prstClr val="black"/>
                </a:solidFill>
              </a:rPr>
              <a:t>контрол</a:t>
            </a:r>
            <a:r>
              <a:rPr lang="ru-RU" sz="2400" dirty="0">
                <a:solidFill>
                  <a:prstClr val="black"/>
                </a:solidFill>
              </a:rPr>
              <a:t> над </a:t>
            </a:r>
            <a:r>
              <a:rPr lang="ru-RU" sz="2400" dirty="0" err="1">
                <a:solidFill>
                  <a:prstClr val="black"/>
                </a:solidFill>
              </a:rPr>
              <a:t>въоръжените</a:t>
            </a:r>
            <a:r>
              <a:rPr lang="ru-RU" sz="2400" dirty="0">
                <a:solidFill>
                  <a:prstClr val="black"/>
                </a:solidFill>
              </a:rPr>
              <a:t> </a:t>
            </a:r>
            <a:r>
              <a:rPr lang="ru-RU" sz="2400" dirty="0" err="1" smtClean="0">
                <a:solidFill>
                  <a:prstClr val="black"/>
                </a:solidFill>
              </a:rPr>
              <a:t>сили</a:t>
            </a:r>
            <a:r>
              <a:rPr lang="ru-RU" sz="2400" dirty="0" smtClean="0">
                <a:solidFill>
                  <a:prstClr val="black"/>
                </a:solidFill>
              </a:rPr>
              <a:t>;</a:t>
            </a:r>
            <a:endParaRPr lang="ru-RU" sz="2400" dirty="0">
              <a:solidFill>
                <a:prstClr val="black"/>
              </a:solidFill>
            </a:endParaRPr>
          </a:p>
          <a:p>
            <a:pPr marL="342900" lvl="0" indent="0" defTabSz="457200">
              <a:lnSpc>
                <a:spcPct val="110000"/>
              </a:lnSpc>
              <a:spcBef>
                <a:spcPts val="0"/>
              </a:spcBef>
              <a:buClrTx/>
              <a:buSzTx/>
              <a:buFont typeface="Arial"/>
              <a:buChar char="•"/>
              <a:defRPr sz="2200"/>
            </a:pPr>
            <a:r>
              <a:rPr lang="ru-RU" sz="2400" dirty="0" smtClean="0">
                <a:solidFill>
                  <a:prstClr val="black"/>
                </a:solidFill>
              </a:rPr>
              <a:t> </a:t>
            </a:r>
            <a:r>
              <a:rPr lang="ru-RU" sz="2400" dirty="0" err="1" smtClean="0">
                <a:solidFill>
                  <a:prstClr val="black"/>
                </a:solidFill>
              </a:rPr>
              <a:t>Преструктуриране</a:t>
            </a:r>
            <a:r>
              <a:rPr lang="ru-RU" sz="2400" dirty="0" smtClean="0">
                <a:solidFill>
                  <a:prstClr val="black"/>
                </a:solidFill>
              </a:rPr>
              <a:t> </a:t>
            </a:r>
            <a:r>
              <a:rPr lang="ru-RU" sz="2400" dirty="0">
                <a:solidFill>
                  <a:prstClr val="black"/>
                </a:solidFill>
              </a:rPr>
              <a:t>и модернизация на </a:t>
            </a:r>
            <a:r>
              <a:rPr lang="ru-RU" sz="2400" dirty="0" err="1" smtClean="0">
                <a:solidFill>
                  <a:prstClr val="black"/>
                </a:solidFill>
              </a:rPr>
              <a:t>армията</a:t>
            </a:r>
            <a:r>
              <a:rPr lang="ru-RU" sz="2400" dirty="0" smtClean="0">
                <a:solidFill>
                  <a:prstClr val="black"/>
                </a:solidFill>
              </a:rPr>
              <a:t>;</a:t>
            </a:r>
            <a:endParaRPr lang="ru-RU" sz="2400" dirty="0">
              <a:solidFill>
                <a:prstClr val="black"/>
              </a:solidFill>
            </a:endParaRPr>
          </a:p>
          <a:p>
            <a:pPr marL="342900" lvl="0" indent="0" defTabSz="457200">
              <a:lnSpc>
                <a:spcPct val="110000"/>
              </a:lnSpc>
              <a:spcBef>
                <a:spcPts val="0"/>
              </a:spcBef>
              <a:buClrTx/>
              <a:buSzTx/>
              <a:buFont typeface="Arial"/>
              <a:buChar char="•"/>
              <a:defRPr sz="2200"/>
            </a:pPr>
            <a:r>
              <a:rPr lang="ru-RU" sz="2400" dirty="0" smtClean="0">
                <a:solidFill>
                  <a:prstClr val="black"/>
                </a:solidFill>
              </a:rPr>
              <a:t> </a:t>
            </a:r>
            <a:r>
              <a:rPr lang="ru-RU" sz="2400" dirty="0" err="1" smtClean="0">
                <a:solidFill>
                  <a:prstClr val="black"/>
                </a:solidFill>
              </a:rPr>
              <a:t>Промяна</a:t>
            </a:r>
            <a:r>
              <a:rPr lang="ru-RU" sz="2400" dirty="0" smtClean="0">
                <a:solidFill>
                  <a:prstClr val="black"/>
                </a:solidFill>
              </a:rPr>
              <a:t> </a:t>
            </a:r>
            <a:r>
              <a:rPr lang="ru-RU" sz="2400" dirty="0">
                <a:solidFill>
                  <a:prstClr val="black"/>
                </a:solidFill>
              </a:rPr>
              <a:t>на </a:t>
            </a:r>
            <a:r>
              <a:rPr lang="ru-RU" sz="2400" dirty="0" err="1">
                <a:solidFill>
                  <a:prstClr val="black"/>
                </a:solidFill>
              </a:rPr>
              <a:t>командната</a:t>
            </a:r>
            <a:r>
              <a:rPr lang="ru-RU" sz="2400" dirty="0">
                <a:solidFill>
                  <a:prstClr val="black"/>
                </a:solidFill>
              </a:rPr>
              <a:t> структура и </a:t>
            </a:r>
            <a:r>
              <a:rPr lang="ru-RU" sz="2400" dirty="0" err="1">
                <a:solidFill>
                  <a:prstClr val="black"/>
                </a:solidFill>
              </a:rPr>
              <a:t>кадровия</a:t>
            </a:r>
            <a:r>
              <a:rPr lang="ru-RU" sz="2400" dirty="0">
                <a:solidFill>
                  <a:prstClr val="black"/>
                </a:solidFill>
              </a:rPr>
              <a:t> </a:t>
            </a:r>
            <a:r>
              <a:rPr lang="ru-RU" sz="2400" dirty="0" err="1" smtClean="0">
                <a:solidFill>
                  <a:prstClr val="black"/>
                </a:solidFill>
              </a:rPr>
              <a:t>състав</a:t>
            </a:r>
            <a:r>
              <a:rPr lang="ru-RU" sz="2400" dirty="0" smtClean="0">
                <a:solidFill>
                  <a:prstClr val="black"/>
                </a:solidFill>
              </a:rPr>
              <a:t>;</a:t>
            </a:r>
            <a:endParaRPr lang="ru-RU" sz="2400" dirty="0">
              <a:solidFill>
                <a:prstClr val="black"/>
              </a:solidFill>
            </a:endParaRPr>
          </a:p>
          <a:p>
            <a:pPr marL="342900" lvl="0" indent="0" defTabSz="457200">
              <a:lnSpc>
                <a:spcPct val="110000"/>
              </a:lnSpc>
              <a:spcBef>
                <a:spcPts val="0"/>
              </a:spcBef>
              <a:buClrTx/>
              <a:buSzTx/>
              <a:buFont typeface="Arial"/>
              <a:buChar char="•"/>
              <a:defRPr sz="2200"/>
            </a:pPr>
            <a:r>
              <a:rPr lang="ru-RU" sz="2400" dirty="0" smtClean="0">
                <a:solidFill>
                  <a:prstClr val="black"/>
                </a:solidFill>
              </a:rPr>
              <a:t> Оперативна </a:t>
            </a:r>
            <a:r>
              <a:rPr lang="ru-RU" sz="2400" dirty="0" err="1">
                <a:solidFill>
                  <a:prstClr val="black"/>
                </a:solidFill>
              </a:rPr>
              <a:t>съвместимост</a:t>
            </a:r>
            <a:r>
              <a:rPr lang="ru-RU" sz="2400" dirty="0">
                <a:solidFill>
                  <a:prstClr val="black"/>
                </a:solidFill>
              </a:rPr>
              <a:t> </a:t>
            </a:r>
            <a:r>
              <a:rPr lang="ru-RU" sz="2400" dirty="0" err="1">
                <a:solidFill>
                  <a:prstClr val="black"/>
                </a:solidFill>
              </a:rPr>
              <a:t>със</a:t>
            </a:r>
            <a:r>
              <a:rPr lang="ru-RU" sz="2400" dirty="0">
                <a:solidFill>
                  <a:prstClr val="black"/>
                </a:solidFill>
              </a:rPr>
              <a:t> </a:t>
            </a:r>
            <a:r>
              <a:rPr lang="ru-RU" sz="2400" dirty="0" err="1">
                <a:solidFill>
                  <a:prstClr val="black"/>
                </a:solidFill>
              </a:rPr>
              <a:t>силите</a:t>
            </a:r>
            <a:r>
              <a:rPr lang="ru-RU" sz="2400" dirty="0">
                <a:solidFill>
                  <a:prstClr val="black"/>
                </a:solidFill>
              </a:rPr>
              <a:t> на </a:t>
            </a:r>
            <a:r>
              <a:rPr lang="ru-RU" sz="2400" dirty="0" smtClean="0">
                <a:solidFill>
                  <a:prstClr val="black"/>
                </a:solidFill>
              </a:rPr>
              <a:t>НАТО;</a:t>
            </a:r>
            <a:endParaRPr lang="ru-RU" sz="2400" dirty="0">
              <a:solidFill>
                <a:prstClr val="black"/>
              </a:solidFill>
            </a:endParaRPr>
          </a:p>
          <a:p>
            <a:pPr marL="342900" lvl="0" indent="0" defTabSz="457200">
              <a:lnSpc>
                <a:spcPct val="110000"/>
              </a:lnSpc>
              <a:spcBef>
                <a:spcPts val="0"/>
              </a:spcBef>
              <a:buClrTx/>
              <a:buSzTx/>
              <a:buFont typeface="Arial"/>
              <a:buChar char="•"/>
              <a:defRPr sz="2200"/>
            </a:pPr>
            <a:r>
              <a:rPr lang="ru-RU" sz="2400" b="1" dirty="0" smtClean="0">
                <a:solidFill>
                  <a:prstClr val="black"/>
                </a:solidFill>
              </a:rPr>
              <a:t> Реформата </a:t>
            </a:r>
            <a:r>
              <a:rPr lang="ru-RU" sz="2400" b="1" dirty="0" err="1">
                <a:solidFill>
                  <a:prstClr val="black"/>
                </a:solidFill>
              </a:rPr>
              <a:t>има</a:t>
            </a:r>
            <a:r>
              <a:rPr lang="ru-RU" sz="2400" b="1" dirty="0">
                <a:solidFill>
                  <a:prstClr val="black"/>
                </a:solidFill>
              </a:rPr>
              <a:t> и значима </a:t>
            </a:r>
            <a:r>
              <a:rPr lang="ru-RU" sz="2400" b="1" dirty="0" err="1">
                <a:solidFill>
                  <a:prstClr val="black"/>
                </a:solidFill>
              </a:rPr>
              <a:t>социална</a:t>
            </a:r>
            <a:r>
              <a:rPr lang="ru-RU" sz="2400" b="1" dirty="0">
                <a:solidFill>
                  <a:prstClr val="black"/>
                </a:solidFill>
              </a:rPr>
              <a:t> </a:t>
            </a:r>
            <a:r>
              <a:rPr lang="ru-RU" sz="2400" b="1" dirty="0" smtClean="0">
                <a:solidFill>
                  <a:prstClr val="black"/>
                </a:solidFill>
              </a:rPr>
              <a:t>цена.</a:t>
            </a:r>
            <a:endParaRPr lang="ru-RU" sz="2400" b="1" dirty="0">
              <a:solidFill>
                <a:prstClr val="black"/>
              </a:solidFill>
            </a:endParaRPr>
          </a:p>
          <a:p>
            <a:pPr indent="0" algn="just">
              <a:spcBef>
                <a:spcPts val="0"/>
              </a:spcBef>
              <a:buNone/>
            </a:pPr>
            <a:endParaRPr lang="bg-BG" sz="2000" b="1" dirty="0" smtClean="0">
              <a:solidFill>
                <a:schemeClr val="bg1"/>
              </a:solidFill>
              <a:ea typeface="Calibri"/>
              <a:cs typeface="Times New Roman"/>
            </a:endParaRP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539552" y="4293096"/>
            <a:ext cx="8071048" cy="2304256"/>
          </a:xfrm>
          <a:ln w="762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endParaRPr lang="ru-RU" dirty="0" smtClean="0"/>
          </a:p>
          <a:p>
            <a:pPr marL="137160" indent="0">
              <a:buNone/>
            </a:pPr>
            <a:r>
              <a:rPr lang="en-US" sz="2900" dirty="0" smtClean="0"/>
              <a:t># </a:t>
            </a:r>
            <a:r>
              <a:rPr lang="ru-RU" sz="2900" dirty="0" err="1" smtClean="0"/>
              <a:t>Подготовката</a:t>
            </a:r>
            <a:r>
              <a:rPr lang="ru-RU" sz="2900" dirty="0" smtClean="0"/>
              <a:t> </a:t>
            </a:r>
            <a:r>
              <a:rPr lang="ru-RU" sz="2900" dirty="0" err="1"/>
              <a:t>изисква</a:t>
            </a:r>
            <a:r>
              <a:rPr lang="ru-RU" sz="2900" dirty="0"/>
              <a:t> </a:t>
            </a:r>
            <a:r>
              <a:rPr lang="ru-RU" sz="2900" dirty="0" err="1"/>
              <a:t>вътрешна</a:t>
            </a:r>
            <a:r>
              <a:rPr lang="ru-RU" sz="2900" dirty="0"/>
              <a:t> трансформация: </a:t>
            </a:r>
            <a:endParaRPr lang="ru-RU" sz="2900" dirty="0" smtClean="0"/>
          </a:p>
          <a:p>
            <a:r>
              <a:rPr lang="en-US" sz="2900" dirty="0" smtClean="0"/>
              <a:t>- </a:t>
            </a:r>
            <a:r>
              <a:rPr lang="ru-RU" sz="2900" dirty="0" smtClean="0"/>
              <a:t>демократичен </a:t>
            </a:r>
            <a:r>
              <a:rPr lang="ru-RU" sz="2900" dirty="0" err="1"/>
              <a:t>контрол</a:t>
            </a:r>
            <a:r>
              <a:rPr lang="ru-RU" sz="2900" dirty="0"/>
              <a:t>, </a:t>
            </a:r>
            <a:endParaRPr lang="ru-RU" sz="2900" dirty="0" smtClean="0"/>
          </a:p>
          <a:p>
            <a:r>
              <a:rPr lang="en-US" sz="2900" dirty="0" smtClean="0"/>
              <a:t>- </a:t>
            </a:r>
            <a:r>
              <a:rPr lang="ru-RU" sz="2900" dirty="0" err="1" smtClean="0"/>
              <a:t>преструктуриране</a:t>
            </a:r>
            <a:r>
              <a:rPr lang="ru-RU" sz="2900" dirty="0"/>
              <a:t>, </a:t>
            </a:r>
            <a:endParaRPr lang="ru-RU" sz="2900" dirty="0" smtClean="0"/>
          </a:p>
          <a:p>
            <a:r>
              <a:rPr lang="en-US" sz="2900" dirty="0" smtClean="0"/>
              <a:t>- </a:t>
            </a:r>
            <a:r>
              <a:rPr lang="ru-RU" sz="2900" dirty="0" smtClean="0"/>
              <a:t>модернизация </a:t>
            </a:r>
            <a:r>
              <a:rPr lang="ru-RU" sz="2900" dirty="0"/>
              <a:t>и </a:t>
            </a:r>
            <a:endParaRPr lang="ru-RU" sz="2900" dirty="0" smtClean="0"/>
          </a:p>
          <a:p>
            <a:r>
              <a:rPr lang="en-US" sz="2900" dirty="0" smtClean="0"/>
              <a:t>- </a:t>
            </a:r>
            <a:r>
              <a:rPr lang="ru-RU" sz="2900" dirty="0" smtClean="0"/>
              <a:t>оперативна </a:t>
            </a:r>
            <a:r>
              <a:rPr lang="ru-RU" sz="2900" dirty="0" err="1"/>
              <a:t>съвместимост</a:t>
            </a:r>
            <a:r>
              <a:rPr lang="ru-RU" sz="2900" dirty="0"/>
              <a:t>. </a:t>
            </a:r>
            <a:endParaRPr lang="ru-RU" sz="2900" dirty="0" smtClean="0"/>
          </a:p>
          <a:p>
            <a:pPr marL="137160" indent="0">
              <a:buNone/>
            </a:pPr>
            <a:r>
              <a:rPr lang="en-US" sz="2900" b="1" dirty="0" smtClean="0"/>
              <a:t># </a:t>
            </a:r>
            <a:r>
              <a:rPr lang="ru-RU" sz="2900" b="1" dirty="0" err="1" smtClean="0"/>
              <a:t>Тя</a:t>
            </a:r>
            <a:r>
              <a:rPr lang="ru-RU" sz="2900" b="1" dirty="0" smtClean="0"/>
              <a:t> </a:t>
            </a:r>
            <a:r>
              <a:rPr lang="ru-RU" sz="2900" b="1" dirty="0" err="1"/>
              <a:t>засяга</a:t>
            </a:r>
            <a:r>
              <a:rPr lang="ru-RU" sz="2900" b="1" dirty="0"/>
              <a:t> не само </a:t>
            </a:r>
            <a:r>
              <a:rPr lang="ru-RU" sz="2900" b="1" dirty="0" err="1"/>
              <a:t>армията</a:t>
            </a:r>
            <a:r>
              <a:rPr lang="ru-RU" sz="2900" b="1" dirty="0"/>
              <a:t>, но и </a:t>
            </a:r>
            <a:r>
              <a:rPr lang="ru-RU" sz="2900" b="1" dirty="0" err="1"/>
              <a:t>обществото</a:t>
            </a:r>
            <a:r>
              <a:rPr lang="ru-RU" sz="2900" b="1" dirty="0"/>
              <a:t> и </a:t>
            </a:r>
            <a:r>
              <a:rPr lang="ru-RU" sz="2900" b="1" dirty="0" err="1"/>
              <a:t>местните</a:t>
            </a:r>
            <a:r>
              <a:rPr lang="ru-RU" sz="2900" b="1" dirty="0"/>
              <a:t> общности.</a:t>
            </a:r>
          </a:p>
          <a:p>
            <a:endParaRPr lang="bg-BG" sz="2900" dirty="0"/>
          </a:p>
        </p:txBody>
      </p:sp>
    </p:spTree>
    <p:extLst>
      <p:ext uri="{BB962C8B-B14F-4D97-AF65-F5344CB8AC3E}">
        <p14:creationId xmlns:p14="http://schemas.microsoft.com/office/powerpoint/2010/main" val="24904714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656184"/>
          </a:xfrm>
          <a:ln w="76200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indent="450215">
              <a:spcBef>
                <a:spcPts val="600"/>
              </a:spcBef>
              <a:spcAft>
                <a:spcPts val="600"/>
              </a:spcAft>
            </a:pPr>
            <a:r>
              <a:rPr lang="en-US" sz="3600" dirty="0" smtClean="0">
                <a:effectLst/>
                <a:ea typeface="Calibri"/>
              </a:rPr>
              <a:t/>
            </a:r>
            <a:br>
              <a:rPr lang="en-US" sz="3600" dirty="0" smtClean="0">
                <a:effectLst/>
                <a:ea typeface="Calibri"/>
              </a:rPr>
            </a:br>
            <a:r>
              <a:rPr lang="ru-RU" sz="3600" dirty="0" err="1" smtClean="0">
                <a:effectLst/>
                <a:ea typeface="Calibri"/>
              </a:rPr>
              <a:t>ОСНОВНИЯТ</a:t>
            </a:r>
            <a:r>
              <a:rPr lang="ru-RU" sz="3600" dirty="0" smtClean="0">
                <a:effectLst/>
                <a:ea typeface="Calibri"/>
              </a:rPr>
              <a:t> </a:t>
            </a:r>
            <a:r>
              <a:rPr lang="en-US" sz="3600" dirty="0" smtClean="0">
                <a:effectLst/>
                <a:ea typeface="Calibri"/>
              </a:rPr>
              <a:t> </a:t>
            </a:r>
            <a:r>
              <a:rPr lang="ru-RU" sz="3600" dirty="0" smtClean="0">
                <a:effectLst/>
                <a:ea typeface="Calibri"/>
              </a:rPr>
              <a:t>ПРОБЛЕМ – </a:t>
            </a:r>
            <a:r>
              <a:rPr lang="en-US" sz="3600" dirty="0" smtClean="0">
                <a:effectLst/>
                <a:ea typeface="Calibri"/>
              </a:rPr>
              <a:t/>
            </a:r>
            <a:br>
              <a:rPr lang="en-US" sz="3600" dirty="0" smtClean="0">
                <a:effectLst/>
                <a:ea typeface="Calibri"/>
              </a:rPr>
            </a:br>
            <a:r>
              <a:rPr lang="ru-RU" sz="3600" dirty="0" smtClean="0">
                <a:effectLst/>
                <a:ea typeface="Calibri"/>
              </a:rPr>
              <a:t>ВОЛЯ</a:t>
            </a:r>
            <a:r>
              <a:rPr lang="en-US" sz="3600" dirty="0" smtClean="0">
                <a:effectLst/>
                <a:ea typeface="Calibri"/>
              </a:rPr>
              <a:t> </a:t>
            </a:r>
            <a:r>
              <a:rPr lang="ru-RU" sz="3600" dirty="0" smtClean="0">
                <a:effectLst/>
                <a:ea typeface="Calibri"/>
              </a:rPr>
              <a:t> И </a:t>
            </a:r>
            <a:r>
              <a:rPr lang="en-US" sz="3600" dirty="0" smtClean="0">
                <a:effectLst/>
                <a:ea typeface="Calibri"/>
              </a:rPr>
              <a:t> </a:t>
            </a:r>
            <a:r>
              <a:rPr lang="ru-RU" sz="3600" dirty="0" err="1" smtClean="0">
                <a:effectLst/>
                <a:ea typeface="Calibri"/>
              </a:rPr>
              <a:t>ВЪЗМОЖНОСТИ</a:t>
            </a:r>
            <a:r>
              <a:rPr lang="bg-BG" sz="3600" dirty="0" smtClean="0">
                <a:effectLst/>
                <a:ea typeface="Calibri"/>
              </a:rPr>
              <a:t/>
            </a:r>
            <a:br>
              <a:rPr lang="bg-BG" sz="3600" dirty="0" smtClean="0">
                <a:effectLst/>
                <a:ea typeface="Calibri"/>
              </a:rPr>
            </a:br>
            <a:endParaRPr lang="bg-BG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179512" y="1988840"/>
            <a:ext cx="8712968" cy="2736304"/>
          </a:xfrm>
          <a:ln w="7620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47500" lnSpcReduction="20000"/>
          </a:bodyPr>
          <a:lstStyle/>
          <a:p>
            <a:pPr marL="342900" lvl="0" indent="-342900" defTabSz="457200">
              <a:spcAft>
                <a:spcPts val="1000"/>
              </a:spcAft>
              <a:buClrTx/>
              <a:buSzTx/>
              <a:buFont typeface="Arial"/>
              <a:buChar char="•"/>
              <a:defRPr sz="2200"/>
            </a:pPr>
            <a:endParaRPr lang="en-US" sz="4400" dirty="0" smtClean="0">
              <a:solidFill>
                <a:prstClr val="black"/>
              </a:solidFill>
            </a:endParaRPr>
          </a:p>
          <a:p>
            <a:pPr marL="342900" lvl="0" indent="-342900" defTabSz="457200">
              <a:spcAft>
                <a:spcPts val="1000"/>
              </a:spcAft>
              <a:buClrTx/>
              <a:buSzTx/>
              <a:buFont typeface="Arial"/>
              <a:buChar char="•"/>
              <a:defRPr sz="2200"/>
            </a:pPr>
            <a:r>
              <a:rPr lang="ru-RU" sz="4400" dirty="0" err="1" smtClean="0">
                <a:solidFill>
                  <a:prstClr val="black"/>
                </a:solidFill>
              </a:rPr>
              <a:t>Политическата</a:t>
            </a:r>
            <a:r>
              <a:rPr lang="ru-RU" sz="4400" dirty="0" smtClean="0">
                <a:solidFill>
                  <a:prstClr val="black"/>
                </a:solidFill>
              </a:rPr>
              <a:t> </a:t>
            </a:r>
            <a:r>
              <a:rPr lang="ru-RU" sz="4400" dirty="0">
                <a:solidFill>
                  <a:prstClr val="black"/>
                </a:solidFill>
              </a:rPr>
              <a:t>цел </a:t>
            </a:r>
            <a:r>
              <a:rPr lang="ru-RU" sz="4400" dirty="0" err="1">
                <a:solidFill>
                  <a:prstClr val="black"/>
                </a:solidFill>
              </a:rPr>
              <a:t>трябва</a:t>
            </a:r>
            <a:r>
              <a:rPr lang="ru-RU" sz="4400" dirty="0">
                <a:solidFill>
                  <a:prstClr val="black"/>
                </a:solidFill>
              </a:rPr>
              <a:t> да </a:t>
            </a:r>
            <a:r>
              <a:rPr lang="ru-RU" sz="4400" dirty="0" err="1">
                <a:solidFill>
                  <a:prstClr val="black"/>
                </a:solidFill>
              </a:rPr>
              <a:t>бъде</a:t>
            </a:r>
            <a:r>
              <a:rPr lang="ru-RU" sz="4400" dirty="0">
                <a:solidFill>
                  <a:prstClr val="black"/>
                </a:solidFill>
              </a:rPr>
              <a:t> </a:t>
            </a:r>
            <a:r>
              <a:rPr lang="ru-RU" sz="4400" dirty="0" err="1">
                <a:solidFill>
                  <a:prstClr val="black"/>
                </a:solidFill>
              </a:rPr>
              <a:t>подкрепена</a:t>
            </a:r>
            <a:r>
              <a:rPr lang="ru-RU" sz="4400" dirty="0">
                <a:solidFill>
                  <a:prstClr val="black"/>
                </a:solidFill>
              </a:rPr>
              <a:t> с </a:t>
            </a:r>
            <a:r>
              <a:rPr lang="ru-RU" sz="4400" dirty="0" err="1" smtClean="0">
                <a:solidFill>
                  <a:prstClr val="black"/>
                </a:solidFill>
              </a:rPr>
              <a:t>ресурси</a:t>
            </a:r>
            <a:r>
              <a:rPr lang="bg-BG" sz="4400" dirty="0" smtClean="0">
                <a:solidFill>
                  <a:prstClr val="black"/>
                </a:solidFill>
              </a:rPr>
              <a:t>.</a:t>
            </a:r>
            <a:endParaRPr lang="ru-RU" sz="4400" dirty="0">
              <a:solidFill>
                <a:prstClr val="black"/>
              </a:solidFill>
            </a:endParaRPr>
          </a:p>
          <a:p>
            <a:pPr marL="342900" lvl="0" indent="-342900" defTabSz="457200">
              <a:spcAft>
                <a:spcPts val="1000"/>
              </a:spcAft>
              <a:buClrTx/>
              <a:buSzTx/>
              <a:buFont typeface="Arial"/>
              <a:buChar char="•"/>
              <a:defRPr sz="2200"/>
            </a:pPr>
            <a:r>
              <a:rPr lang="ru-RU" sz="4400" dirty="0" err="1">
                <a:solidFill>
                  <a:prstClr val="black"/>
                </a:solidFill>
              </a:rPr>
              <a:t>Наследена</a:t>
            </a:r>
            <a:r>
              <a:rPr lang="ru-RU" sz="4400" dirty="0">
                <a:solidFill>
                  <a:prstClr val="black"/>
                </a:solidFill>
              </a:rPr>
              <a:t> е </a:t>
            </a:r>
            <a:r>
              <a:rPr lang="ru-RU" sz="4400" dirty="0" err="1">
                <a:solidFill>
                  <a:prstClr val="black"/>
                </a:solidFill>
              </a:rPr>
              <a:t>голяма</a:t>
            </a:r>
            <a:r>
              <a:rPr lang="ru-RU" sz="4400" dirty="0">
                <a:solidFill>
                  <a:prstClr val="black"/>
                </a:solidFill>
              </a:rPr>
              <a:t> армия и </a:t>
            </a:r>
            <a:r>
              <a:rPr lang="ru-RU" sz="4400" dirty="0" err="1">
                <a:solidFill>
                  <a:prstClr val="black"/>
                </a:solidFill>
              </a:rPr>
              <a:t>значителна</a:t>
            </a:r>
            <a:r>
              <a:rPr lang="ru-RU" sz="4400" dirty="0">
                <a:solidFill>
                  <a:prstClr val="black"/>
                </a:solidFill>
              </a:rPr>
              <a:t> </a:t>
            </a:r>
            <a:r>
              <a:rPr lang="ru-RU" sz="4400" dirty="0" err="1">
                <a:solidFill>
                  <a:prstClr val="black"/>
                </a:solidFill>
              </a:rPr>
              <a:t>военна</a:t>
            </a:r>
            <a:r>
              <a:rPr lang="ru-RU" sz="4400" dirty="0">
                <a:solidFill>
                  <a:prstClr val="black"/>
                </a:solidFill>
              </a:rPr>
              <a:t> </a:t>
            </a:r>
            <a:r>
              <a:rPr lang="ru-RU" sz="4400" dirty="0" smtClean="0">
                <a:solidFill>
                  <a:prstClr val="black"/>
                </a:solidFill>
              </a:rPr>
              <a:t>инфраструктура.</a:t>
            </a:r>
            <a:endParaRPr lang="ru-RU" sz="4400" dirty="0">
              <a:solidFill>
                <a:prstClr val="black"/>
              </a:solidFill>
            </a:endParaRPr>
          </a:p>
          <a:p>
            <a:pPr marL="342900" lvl="0" indent="-342900" defTabSz="457200">
              <a:spcAft>
                <a:spcPts val="1000"/>
              </a:spcAft>
              <a:buClrTx/>
              <a:buSzTx/>
              <a:buFont typeface="Arial"/>
              <a:buChar char="•"/>
              <a:defRPr sz="2200"/>
            </a:pPr>
            <a:r>
              <a:rPr lang="ru-RU" sz="4400" dirty="0" err="1">
                <a:solidFill>
                  <a:prstClr val="black"/>
                </a:solidFill>
              </a:rPr>
              <a:t>Необходими</a:t>
            </a:r>
            <a:r>
              <a:rPr lang="ru-RU" sz="4400" dirty="0">
                <a:solidFill>
                  <a:prstClr val="black"/>
                </a:solidFill>
              </a:rPr>
              <a:t> </a:t>
            </a:r>
            <a:r>
              <a:rPr lang="ru-RU" sz="4400" dirty="0" err="1">
                <a:solidFill>
                  <a:prstClr val="black"/>
                </a:solidFill>
              </a:rPr>
              <a:t>са</a:t>
            </a:r>
            <a:r>
              <a:rPr lang="ru-RU" sz="4400" dirty="0">
                <a:solidFill>
                  <a:prstClr val="black"/>
                </a:solidFill>
              </a:rPr>
              <a:t> </a:t>
            </a:r>
            <a:r>
              <a:rPr lang="ru-RU" sz="4400" dirty="0" err="1">
                <a:solidFill>
                  <a:prstClr val="black"/>
                </a:solidFill>
              </a:rPr>
              <a:t>едновременно</a:t>
            </a:r>
            <a:r>
              <a:rPr lang="ru-RU" sz="4400" dirty="0">
                <a:solidFill>
                  <a:prstClr val="black"/>
                </a:solidFill>
              </a:rPr>
              <a:t> </a:t>
            </a:r>
            <a:r>
              <a:rPr lang="ru-RU" sz="4400" dirty="0" err="1">
                <a:solidFill>
                  <a:prstClr val="black"/>
                </a:solidFill>
              </a:rPr>
              <a:t>съкращаване</a:t>
            </a:r>
            <a:r>
              <a:rPr lang="ru-RU" sz="4400" dirty="0">
                <a:solidFill>
                  <a:prstClr val="black"/>
                </a:solidFill>
              </a:rPr>
              <a:t>, модернизация и </a:t>
            </a:r>
            <a:r>
              <a:rPr lang="ru-RU" sz="4400" dirty="0" err="1">
                <a:solidFill>
                  <a:prstClr val="black"/>
                </a:solidFill>
              </a:rPr>
              <a:t>организационна</a:t>
            </a:r>
            <a:r>
              <a:rPr lang="ru-RU" sz="4400" dirty="0">
                <a:solidFill>
                  <a:prstClr val="black"/>
                </a:solidFill>
              </a:rPr>
              <a:t> </a:t>
            </a:r>
            <a:r>
              <a:rPr lang="ru-RU" sz="4400" dirty="0" err="1" smtClean="0">
                <a:solidFill>
                  <a:prstClr val="black"/>
                </a:solidFill>
              </a:rPr>
              <a:t>промяна</a:t>
            </a:r>
            <a:r>
              <a:rPr lang="ru-RU" sz="4400" dirty="0" smtClean="0">
                <a:solidFill>
                  <a:prstClr val="black"/>
                </a:solidFill>
              </a:rPr>
              <a:t>.</a:t>
            </a:r>
            <a:endParaRPr lang="ru-RU" sz="4400" dirty="0">
              <a:solidFill>
                <a:prstClr val="black"/>
              </a:solidFill>
            </a:endParaRPr>
          </a:p>
          <a:p>
            <a:pPr marL="342900" lvl="0" indent="-342900" defTabSz="457200">
              <a:spcAft>
                <a:spcPts val="1000"/>
              </a:spcAft>
              <a:buClrTx/>
              <a:buSzTx/>
              <a:buFont typeface="Arial"/>
              <a:buChar char="•"/>
              <a:defRPr sz="2200"/>
            </a:pPr>
            <a:r>
              <a:rPr lang="ru-RU" sz="4400" dirty="0" err="1">
                <a:solidFill>
                  <a:prstClr val="black"/>
                </a:solidFill>
              </a:rPr>
              <a:t>Финансовите</a:t>
            </a:r>
            <a:r>
              <a:rPr lang="ru-RU" sz="4400" dirty="0">
                <a:solidFill>
                  <a:prstClr val="black"/>
                </a:solidFill>
              </a:rPr>
              <a:t> и </a:t>
            </a:r>
            <a:r>
              <a:rPr lang="ru-RU" sz="4400" dirty="0" err="1">
                <a:solidFill>
                  <a:prstClr val="black"/>
                </a:solidFill>
              </a:rPr>
              <a:t>социалните</a:t>
            </a:r>
            <a:r>
              <a:rPr lang="ru-RU" sz="4400" dirty="0">
                <a:solidFill>
                  <a:prstClr val="black"/>
                </a:solidFill>
              </a:rPr>
              <a:t> ограничения </a:t>
            </a:r>
            <a:r>
              <a:rPr lang="ru-RU" sz="4400" dirty="0" err="1">
                <a:solidFill>
                  <a:prstClr val="black"/>
                </a:solidFill>
              </a:rPr>
              <a:t>усложняват</a:t>
            </a:r>
            <a:r>
              <a:rPr lang="ru-RU" sz="4400" dirty="0">
                <a:solidFill>
                  <a:prstClr val="black"/>
                </a:solidFill>
              </a:rPr>
              <a:t> </a:t>
            </a:r>
            <a:r>
              <a:rPr lang="ru-RU" sz="4400" dirty="0" smtClean="0">
                <a:solidFill>
                  <a:prstClr val="black"/>
                </a:solidFill>
              </a:rPr>
              <a:t>реформата.</a:t>
            </a:r>
            <a:endParaRPr lang="ru-RU" sz="4400" dirty="0">
              <a:solidFill>
                <a:prstClr val="black"/>
              </a:solidFill>
            </a:endParaRPr>
          </a:p>
          <a:p>
            <a:pPr indent="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bg-BG" sz="2000" dirty="0" smtClean="0">
              <a:solidFill>
                <a:srgbClr val="002060"/>
              </a:solidFill>
              <a:ea typeface="Calibri"/>
              <a:cs typeface="Times New Roman"/>
            </a:endParaRPr>
          </a:p>
          <a:p>
            <a:endParaRPr lang="bg-BG" sz="2000" dirty="0">
              <a:solidFill>
                <a:srgbClr val="002060"/>
              </a:solidFill>
            </a:endParaRP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179512" y="5013176"/>
            <a:ext cx="8784976" cy="1656184"/>
          </a:xfr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137160" indent="0">
              <a:buNone/>
            </a:pPr>
            <a:r>
              <a:rPr lang="en-US" sz="2400" b="1" dirty="0"/>
              <a:t>*</a:t>
            </a:r>
            <a:r>
              <a:rPr lang="en-US" sz="2400" b="1" dirty="0" smtClean="0"/>
              <a:t> </a:t>
            </a:r>
            <a:r>
              <a:rPr lang="ru-RU" sz="2400" b="1" dirty="0" err="1" smtClean="0"/>
              <a:t>Политическата</a:t>
            </a:r>
            <a:r>
              <a:rPr lang="ru-RU" sz="2400" b="1" dirty="0" smtClean="0"/>
              <a:t> </a:t>
            </a:r>
            <a:r>
              <a:rPr lang="ru-RU" sz="2400" b="1" dirty="0"/>
              <a:t>воля не е </a:t>
            </a:r>
            <a:r>
              <a:rPr lang="ru-RU" sz="2400" b="1" dirty="0" err="1"/>
              <a:t>достатъчна</a:t>
            </a:r>
            <a:r>
              <a:rPr lang="ru-RU" sz="2400" b="1" dirty="0"/>
              <a:t>. </a:t>
            </a:r>
            <a:endParaRPr lang="ru-RU" sz="2400" b="1" dirty="0" smtClean="0"/>
          </a:p>
          <a:p>
            <a:pPr marL="137160" indent="0">
              <a:buNone/>
            </a:pPr>
            <a:r>
              <a:rPr lang="en-US" sz="2400" dirty="0"/>
              <a:t>*</a:t>
            </a:r>
            <a:r>
              <a:rPr lang="en-US" sz="2400" dirty="0" smtClean="0"/>
              <a:t> </a:t>
            </a:r>
            <a:r>
              <a:rPr lang="ru-RU" sz="2400" dirty="0" err="1" smtClean="0"/>
              <a:t>Наследената</a:t>
            </a:r>
            <a:r>
              <a:rPr lang="ru-RU" sz="2400" dirty="0" smtClean="0"/>
              <a:t> </a:t>
            </a:r>
            <a:r>
              <a:rPr lang="ru-RU" sz="2400" dirty="0"/>
              <a:t>структура на </a:t>
            </a:r>
            <a:r>
              <a:rPr lang="ru-RU" sz="2400" dirty="0" err="1"/>
              <a:t>армията</a:t>
            </a:r>
            <a:r>
              <a:rPr lang="ru-RU" sz="2400" dirty="0"/>
              <a:t>, </a:t>
            </a:r>
            <a:r>
              <a:rPr lang="ru-RU" sz="2400" dirty="0" err="1"/>
              <a:t>ограничените</a:t>
            </a:r>
            <a:r>
              <a:rPr lang="ru-RU" sz="2400" dirty="0"/>
              <a:t> </a:t>
            </a:r>
            <a:r>
              <a:rPr lang="ru-RU" sz="2400" dirty="0" err="1"/>
              <a:t>ресурси</a:t>
            </a:r>
            <a:r>
              <a:rPr lang="ru-RU" sz="2400" dirty="0"/>
              <a:t> и </a:t>
            </a:r>
            <a:r>
              <a:rPr lang="ru-RU" sz="2400" dirty="0" err="1"/>
              <a:t>социалната</a:t>
            </a:r>
            <a:r>
              <a:rPr lang="ru-RU" sz="2400" dirty="0"/>
              <a:t> цена на </a:t>
            </a:r>
            <a:r>
              <a:rPr lang="ru-RU" sz="2400" dirty="0" err="1"/>
              <a:t>съкращенията</a:t>
            </a:r>
            <a:r>
              <a:rPr lang="ru-RU" sz="2400" dirty="0"/>
              <a:t> </a:t>
            </a:r>
            <a:r>
              <a:rPr lang="ru-RU" sz="2400" b="1" dirty="0" err="1"/>
              <a:t>превръщат</a:t>
            </a:r>
            <a:r>
              <a:rPr lang="ru-RU" sz="2400" b="1" dirty="0"/>
              <a:t> реформата в сложен </a:t>
            </a:r>
            <a:r>
              <a:rPr lang="ru-RU" sz="2400" b="1" dirty="0" err="1"/>
              <a:t>процес</a:t>
            </a:r>
            <a:r>
              <a:rPr lang="ru-RU" sz="2400" b="1" dirty="0"/>
              <a:t>.</a:t>
            </a:r>
          </a:p>
          <a:p>
            <a:endParaRPr lang="bg-BG" sz="2400" dirty="0"/>
          </a:p>
        </p:txBody>
      </p:sp>
    </p:spTree>
    <p:extLst>
      <p:ext uri="{BB962C8B-B14F-4D97-AF65-F5344CB8AC3E}">
        <p14:creationId xmlns:p14="http://schemas.microsoft.com/office/powerpoint/2010/main" val="20419353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  <a:ln w="7620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dirty="0" err="1" smtClean="0"/>
              <a:t>ПЪРВИ</a:t>
            </a:r>
            <a:r>
              <a:rPr lang="en-US" sz="2800" dirty="0" smtClean="0"/>
              <a:t> </a:t>
            </a:r>
            <a:r>
              <a:rPr lang="ru-RU" sz="2800" dirty="0" smtClean="0"/>
              <a:t> </a:t>
            </a:r>
            <a:r>
              <a:rPr lang="ru-RU" sz="2800" dirty="0" err="1" smtClean="0"/>
              <a:t>СТЪПКИ</a:t>
            </a:r>
            <a:r>
              <a:rPr lang="ru-RU" sz="2800" dirty="0" smtClean="0"/>
              <a:t> </a:t>
            </a:r>
            <a:r>
              <a:rPr lang="en-US" sz="2800" dirty="0" smtClean="0"/>
              <a:t> </a:t>
            </a:r>
            <a:r>
              <a:rPr lang="ru-RU" sz="2800" dirty="0" err="1" smtClean="0"/>
              <a:t>КЪМ</a:t>
            </a:r>
            <a:r>
              <a:rPr lang="ru-RU" sz="2800" dirty="0" smtClean="0"/>
              <a:t> </a:t>
            </a:r>
            <a:r>
              <a:rPr lang="en-US" sz="2800" dirty="0" smtClean="0"/>
              <a:t> </a:t>
            </a:r>
            <a:r>
              <a:rPr lang="ru-RU" sz="2800" dirty="0" err="1" smtClean="0"/>
              <a:t>ЕВРОАТЛАНТИЧЕСКА</a:t>
            </a:r>
            <a:r>
              <a:rPr lang="ru-RU" sz="2800" dirty="0" smtClean="0"/>
              <a:t> ИНТЕГРАЦИЯ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ru-RU" sz="2400" dirty="0" smtClean="0"/>
              <a:t>ДИПЛОМАТИЧЕСКИ </a:t>
            </a:r>
            <a:r>
              <a:rPr lang="en-US" sz="2400" dirty="0" smtClean="0"/>
              <a:t> </a:t>
            </a:r>
            <a:r>
              <a:rPr lang="ru-RU" sz="2400" dirty="0" err="1" smtClean="0"/>
              <a:t>ИНИЦИАТИВИ</a:t>
            </a:r>
            <a:endParaRPr lang="bg-BG" sz="2400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827584" y="1916832"/>
            <a:ext cx="7416824" cy="2448272"/>
          </a:xfrm>
          <a:ln w="762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indent="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bg-BG" sz="2000" dirty="0" smtClean="0">
              <a:latin typeface="Calibri" pitchFamily="34" charset="0"/>
              <a:ea typeface="Calibri"/>
              <a:cs typeface="Calibri" pitchFamily="34" charset="0"/>
            </a:endParaRPr>
          </a:p>
          <a:p>
            <a:pPr indent="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000" dirty="0" smtClean="0">
                <a:ea typeface="Calibri"/>
                <a:cs typeface="Calibri" pitchFamily="34" charset="0"/>
              </a:rPr>
              <a:t>* </a:t>
            </a:r>
            <a:r>
              <a:rPr lang="bg-BG" sz="2000" dirty="0" smtClean="0">
                <a:ea typeface="Calibri"/>
                <a:cs typeface="Calibri" pitchFamily="34" charset="0"/>
              </a:rPr>
              <a:t>1994 </a:t>
            </a:r>
            <a:r>
              <a:rPr lang="bg-BG" sz="2000" dirty="0">
                <a:ea typeface="Calibri"/>
                <a:cs typeface="Calibri" pitchFamily="34" charset="0"/>
              </a:rPr>
              <a:t>– влизане в „Партньорство за мир“; </a:t>
            </a:r>
            <a:endParaRPr lang="bg-BG" sz="2000" dirty="0" smtClean="0">
              <a:ea typeface="Calibri"/>
              <a:cs typeface="Calibri" pitchFamily="34" charset="0"/>
            </a:endParaRPr>
          </a:p>
          <a:p>
            <a:pPr indent="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000" dirty="0" smtClean="0">
                <a:ea typeface="Calibri"/>
                <a:cs typeface="Calibri" pitchFamily="34" charset="0"/>
              </a:rPr>
              <a:t>* </a:t>
            </a:r>
            <a:r>
              <a:rPr lang="bg-BG" sz="2000" dirty="0" smtClean="0">
                <a:ea typeface="Calibri"/>
                <a:cs typeface="Calibri" pitchFamily="34" charset="0"/>
              </a:rPr>
              <a:t>1995 </a:t>
            </a:r>
            <a:r>
              <a:rPr lang="bg-BG" sz="2000" dirty="0">
                <a:ea typeface="Calibri"/>
                <a:cs typeface="Calibri" pitchFamily="34" charset="0"/>
              </a:rPr>
              <a:t>– молба за членство в ЕС; </a:t>
            </a:r>
            <a:endParaRPr lang="bg-BG" sz="2000" dirty="0" smtClean="0">
              <a:ea typeface="Calibri"/>
              <a:cs typeface="Calibri" pitchFamily="34" charset="0"/>
            </a:endParaRPr>
          </a:p>
          <a:p>
            <a:pPr indent="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000" dirty="0" smtClean="0">
                <a:ea typeface="Calibri"/>
                <a:cs typeface="Calibri" pitchFamily="34" charset="0"/>
              </a:rPr>
              <a:t>* </a:t>
            </a:r>
            <a:r>
              <a:rPr lang="bg-BG" sz="2000" dirty="0" smtClean="0">
                <a:ea typeface="Calibri"/>
                <a:cs typeface="Calibri" pitchFamily="34" charset="0"/>
              </a:rPr>
              <a:t>1997 </a:t>
            </a:r>
            <a:r>
              <a:rPr lang="bg-BG" sz="2000" dirty="0">
                <a:ea typeface="Calibri"/>
                <a:cs typeface="Calibri" pitchFamily="34" charset="0"/>
              </a:rPr>
              <a:t>– заявление за присъединяване към НАТО; </a:t>
            </a:r>
            <a:endParaRPr lang="bg-BG" sz="2000" dirty="0" smtClean="0">
              <a:ea typeface="Calibri"/>
              <a:cs typeface="Calibri" pitchFamily="34" charset="0"/>
            </a:endParaRPr>
          </a:p>
          <a:p>
            <a:pPr indent="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000" dirty="0" smtClean="0">
                <a:ea typeface="Calibri"/>
                <a:cs typeface="Calibri" pitchFamily="34" charset="0"/>
              </a:rPr>
              <a:t>* </a:t>
            </a:r>
            <a:r>
              <a:rPr lang="bg-BG" sz="2000" dirty="0" smtClean="0">
                <a:ea typeface="Calibri"/>
                <a:cs typeface="Calibri" pitchFamily="34" charset="0"/>
              </a:rPr>
              <a:t>Активна </a:t>
            </a:r>
            <a:r>
              <a:rPr lang="bg-BG" sz="2000" dirty="0">
                <a:ea typeface="Calibri"/>
                <a:cs typeface="Calibri" pitchFamily="34" charset="0"/>
              </a:rPr>
              <a:t>дипломация на президента Желю Желев.</a:t>
            </a:r>
          </a:p>
          <a:p>
            <a:endParaRPr lang="bg-BG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581128"/>
            <a:ext cx="3168352" cy="187739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581128"/>
            <a:ext cx="3168352" cy="187838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87578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ln w="7620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bg-BG" sz="3200" dirty="0" err="1" smtClean="0"/>
              <a:t>КОСОВСКАТА</a:t>
            </a:r>
            <a:r>
              <a:rPr lang="bg-BG" sz="3200" dirty="0" smtClean="0"/>
              <a:t> </a:t>
            </a:r>
            <a:r>
              <a:rPr lang="en-US" sz="3200" dirty="0" smtClean="0"/>
              <a:t> </a:t>
            </a:r>
            <a:r>
              <a:rPr lang="bg-BG" sz="3200" dirty="0" smtClean="0"/>
              <a:t>КРИЗА – ИЗПИТАНИЕ</a:t>
            </a:r>
            <a:endParaRPr lang="bg-BG" sz="3200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67544" y="1772816"/>
            <a:ext cx="8280920" cy="2592288"/>
          </a:xfrm>
          <a:ln w="7620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37160" indent="0">
              <a:buNone/>
            </a:pPr>
            <a:r>
              <a:rPr lang="ru-RU" sz="2000" dirty="0" smtClean="0">
                <a:ea typeface="Calibri"/>
              </a:rPr>
              <a:t>- 1998–1999 </a:t>
            </a:r>
            <a:r>
              <a:rPr lang="ru-RU" sz="2000" dirty="0">
                <a:ea typeface="Calibri"/>
              </a:rPr>
              <a:t>г. – </a:t>
            </a:r>
            <a:r>
              <a:rPr lang="ru-RU" sz="2000" dirty="0" err="1">
                <a:ea typeface="Calibri"/>
              </a:rPr>
              <a:t>сериозно</a:t>
            </a:r>
            <a:r>
              <a:rPr lang="ru-RU" sz="2000" dirty="0">
                <a:ea typeface="Calibri"/>
              </a:rPr>
              <a:t> </a:t>
            </a:r>
            <a:r>
              <a:rPr lang="ru-RU" sz="2000" dirty="0" err="1">
                <a:ea typeface="Calibri"/>
              </a:rPr>
              <a:t>изпитание</a:t>
            </a:r>
            <a:r>
              <a:rPr lang="ru-RU" sz="2000" dirty="0">
                <a:ea typeface="Calibri"/>
              </a:rPr>
              <a:t> за </a:t>
            </a:r>
            <a:r>
              <a:rPr lang="ru-RU" sz="2000" dirty="0" err="1">
                <a:ea typeface="Calibri"/>
              </a:rPr>
              <a:t>българската</a:t>
            </a:r>
            <a:r>
              <a:rPr lang="ru-RU" sz="2000" dirty="0">
                <a:ea typeface="Calibri"/>
              </a:rPr>
              <a:t> политика за </a:t>
            </a:r>
            <a:r>
              <a:rPr lang="ru-RU" sz="2000" dirty="0" err="1" smtClean="0">
                <a:ea typeface="Calibri"/>
              </a:rPr>
              <a:t>сигурност</a:t>
            </a:r>
            <a:r>
              <a:rPr lang="ru-RU" sz="2000" dirty="0" smtClean="0">
                <a:ea typeface="Calibri"/>
              </a:rPr>
              <a:t>.</a:t>
            </a:r>
            <a:endParaRPr lang="ru-RU" sz="2000" dirty="0">
              <a:ea typeface="Calibri"/>
            </a:endParaRPr>
          </a:p>
          <a:p>
            <a:pPr marL="137160" indent="0">
              <a:buNone/>
            </a:pPr>
            <a:r>
              <a:rPr lang="ru-RU" sz="2000" dirty="0" smtClean="0">
                <a:ea typeface="Calibri"/>
              </a:rPr>
              <a:t>- </a:t>
            </a:r>
            <a:r>
              <a:rPr lang="ru-RU" sz="2000" dirty="0" err="1" smtClean="0">
                <a:ea typeface="Calibri"/>
              </a:rPr>
              <a:t>Военните</a:t>
            </a:r>
            <a:r>
              <a:rPr lang="ru-RU" sz="2000" dirty="0" smtClean="0">
                <a:ea typeface="Calibri"/>
              </a:rPr>
              <a:t> </a:t>
            </a:r>
            <a:r>
              <a:rPr lang="ru-RU" sz="2000" dirty="0">
                <a:ea typeface="Calibri"/>
              </a:rPr>
              <a:t>действия </a:t>
            </a:r>
            <a:r>
              <a:rPr lang="ru-RU" sz="2000" dirty="0" err="1">
                <a:ea typeface="Calibri"/>
              </a:rPr>
              <a:t>са</a:t>
            </a:r>
            <a:r>
              <a:rPr lang="ru-RU" sz="2000" dirty="0">
                <a:ea typeface="Calibri"/>
              </a:rPr>
              <a:t> в </a:t>
            </a:r>
            <a:r>
              <a:rPr lang="ru-RU" sz="2000" dirty="0" err="1">
                <a:ea typeface="Calibri"/>
              </a:rPr>
              <a:t>непосредствена</a:t>
            </a:r>
            <a:r>
              <a:rPr lang="ru-RU" sz="2000" dirty="0">
                <a:ea typeface="Calibri"/>
              </a:rPr>
              <a:t> </a:t>
            </a:r>
            <a:r>
              <a:rPr lang="ru-RU" sz="2000" dirty="0" err="1">
                <a:ea typeface="Calibri"/>
              </a:rPr>
              <a:t>близост</a:t>
            </a:r>
            <a:r>
              <a:rPr lang="ru-RU" sz="2000" dirty="0">
                <a:ea typeface="Calibri"/>
              </a:rPr>
              <a:t> до </a:t>
            </a:r>
            <a:r>
              <a:rPr lang="ru-RU" sz="2000" dirty="0" err="1" smtClean="0">
                <a:ea typeface="Calibri"/>
              </a:rPr>
              <a:t>България</a:t>
            </a:r>
            <a:r>
              <a:rPr lang="ru-RU" sz="2000" dirty="0" smtClean="0">
                <a:ea typeface="Calibri"/>
              </a:rPr>
              <a:t>.</a:t>
            </a:r>
            <a:endParaRPr lang="ru-RU" sz="2000" dirty="0">
              <a:ea typeface="Calibri"/>
            </a:endParaRPr>
          </a:p>
          <a:p>
            <a:pPr marL="137160" indent="0">
              <a:buNone/>
            </a:pPr>
            <a:r>
              <a:rPr lang="ru-RU" sz="2000" dirty="0" smtClean="0">
                <a:ea typeface="Calibri"/>
              </a:rPr>
              <a:t>- </a:t>
            </a:r>
            <a:r>
              <a:rPr lang="ru-RU" sz="2000" dirty="0" err="1" smtClean="0">
                <a:ea typeface="Calibri"/>
              </a:rPr>
              <a:t>България</a:t>
            </a:r>
            <a:r>
              <a:rPr lang="ru-RU" sz="2000" dirty="0" smtClean="0">
                <a:ea typeface="Calibri"/>
              </a:rPr>
              <a:t> </a:t>
            </a:r>
            <a:r>
              <a:rPr lang="ru-RU" sz="2000" dirty="0">
                <a:ea typeface="Calibri"/>
              </a:rPr>
              <a:t>допуска </a:t>
            </a:r>
            <a:r>
              <a:rPr lang="ru-RU" sz="2000" dirty="0" err="1">
                <a:ea typeface="Calibri"/>
              </a:rPr>
              <a:t>използването</a:t>
            </a:r>
            <a:r>
              <a:rPr lang="ru-RU" sz="2000" dirty="0">
                <a:ea typeface="Calibri"/>
              </a:rPr>
              <a:t> на </a:t>
            </a:r>
            <a:r>
              <a:rPr lang="ru-RU" sz="2000" dirty="0" err="1">
                <a:ea typeface="Calibri"/>
              </a:rPr>
              <a:t>въздушното</a:t>
            </a:r>
            <a:r>
              <a:rPr lang="ru-RU" sz="2000" dirty="0">
                <a:ea typeface="Calibri"/>
              </a:rPr>
              <a:t> си пространство от </a:t>
            </a:r>
            <a:r>
              <a:rPr lang="ru-RU" sz="2000" dirty="0" err="1">
                <a:ea typeface="Calibri"/>
              </a:rPr>
              <a:t>силите</a:t>
            </a:r>
            <a:r>
              <a:rPr lang="ru-RU" sz="2000" dirty="0">
                <a:ea typeface="Calibri"/>
              </a:rPr>
              <a:t> на </a:t>
            </a:r>
            <a:r>
              <a:rPr lang="ru-RU" sz="2000" dirty="0" smtClean="0">
                <a:ea typeface="Calibri"/>
              </a:rPr>
              <a:t>НАТО.</a:t>
            </a:r>
            <a:endParaRPr lang="ru-RU" sz="2000" dirty="0">
              <a:ea typeface="Calibri"/>
            </a:endParaRPr>
          </a:p>
          <a:p>
            <a:pPr marL="137160" indent="0">
              <a:buNone/>
            </a:pPr>
            <a:r>
              <a:rPr lang="ru-RU" sz="2000" dirty="0" smtClean="0">
                <a:ea typeface="Calibri"/>
              </a:rPr>
              <a:t>- </a:t>
            </a:r>
            <a:r>
              <a:rPr lang="ru-RU" sz="2000" dirty="0" err="1" smtClean="0">
                <a:ea typeface="Calibri"/>
              </a:rPr>
              <a:t>Решението</a:t>
            </a:r>
            <a:r>
              <a:rPr lang="ru-RU" sz="2000" dirty="0" smtClean="0">
                <a:ea typeface="Calibri"/>
              </a:rPr>
              <a:t> </a:t>
            </a:r>
            <a:r>
              <a:rPr lang="ru-RU" sz="2000" dirty="0" err="1">
                <a:ea typeface="Calibri"/>
              </a:rPr>
              <a:t>предизвиква</a:t>
            </a:r>
            <a:r>
              <a:rPr lang="ru-RU" sz="2000" dirty="0">
                <a:ea typeface="Calibri"/>
              </a:rPr>
              <a:t> значителен обществен и политически </a:t>
            </a:r>
            <a:r>
              <a:rPr lang="ru-RU" sz="2000" dirty="0" err="1" smtClean="0">
                <a:ea typeface="Calibri"/>
              </a:rPr>
              <a:t>дебат</a:t>
            </a:r>
            <a:r>
              <a:rPr lang="ru-RU" sz="2000" dirty="0" smtClean="0">
                <a:ea typeface="Calibri"/>
              </a:rPr>
              <a:t>.</a:t>
            </a:r>
            <a:endParaRPr lang="ru-RU" sz="2000" dirty="0">
              <a:ea typeface="Calibri"/>
            </a:endParaRPr>
          </a:p>
          <a:p>
            <a:pPr marL="137160" indent="0">
              <a:buNone/>
            </a:pPr>
            <a:r>
              <a:rPr lang="ru-RU" sz="2000" dirty="0" smtClean="0">
                <a:ea typeface="Calibri"/>
              </a:rPr>
              <a:t>- </a:t>
            </a:r>
            <a:r>
              <a:rPr lang="ru-RU" sz="2000" dirty="0" err="1" smtClean="0">
                <a:ea typeface="Calibri"/>
              </a:rPr>
              <a:t>Ориентацията</a:t>
            </a:r>
            <a:r>
              <a:rPr lang="ru-RU" sz="2000" dirty="0" smtClean="0">
                <a:ea typeface="Calibri"/>
              </a:rPr>
              <a:t> </a:t>
            </a:r>
            <a:r>
              <a:rPr lang="ru-RU" sz="2000" dirty="0" err="1">
                <a:ea typeface="Calibri"/>
              </a:rPr>
              <a:t>към</a:t>
            </a:r>
            <a:r>
              <a:rPr lang="ru-RU" sz="2000" dirty="0">
                <a:ea typeface="Calibri"/>
              </a:rPr>
              <a:t> НАТО вече е </a:t>
            </a:r>
            <a:r>
              <a:rPr lang="ru-RU" sz="2000" dirty="0" err="1">
                <a:ea typeface="Calibri"/>
              </a:rPr>
              <a:t>свързана</a:t>
            </a:r>
            <a:r>
              <a:rPr lang="ru-RU" sz="2000" dirty="0">
                <a:ea typeface="Calibri"/>
              </a:rPr>
              <a:t> и с </a:t>
            </a:r>
            <a:r>
              <a:rPr lang="ru-RU" sz="2000" dirty="0" err="1">
                <a:ea typeface="Calibri"/>
              </a:rPr>
              <a:t>реални</a:t>
            </a:r>
            <a:r>
              <a:rPr lang="ru-RU" sz="2000" dirty="0">
                <a:ea typeface="Calibri"/>
              </a:rPr>
              <a:t> </a:t>
            </a:r>
            <a:r>
              <a:rPr lang="ru-RU" sz="2000" dirty="0" err="1" smtClean="0">
                <a:ea typeface="Calibri"/>
              </a:rPr>
              <a:t>отговорности</a:t>
            </a:r>
            <a:r>
              <a:rPr lang="ru-RU" sz="2000" dirty="0" smtClean="0">
                <a:ea typeface="Calibri"/>
              </a:rPr>
              <a:t>.</a:t>
            </a:r>
            <a:endParaRPr lang="ru-RU" sz="2000" dirty="0">
              <a:ea typeface="Calibri"/>
            </a:endParaRPr>
          </a:p>
          <a:p>
            <a:endParaRPr lang="bg-BG" sz="5000" dirty="0" smtClean="0">
              <a:ea typeface="Calibri"/>
            </a:endParaRP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7544" y="4725144"/>
            <a:ext cx="8352928" cy="1872208"/>
          </a:xfrm>
          <a:ln w="762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457200" algn="just">
              <a:spcBef>
                <a:spcPts val="0"/>
              </a:spcBef>
              <a:buNone/>
            </a:pPr>
            <a:r>
              <a:rPr lang="en-US" sz="2000" b="1" dirty="0" smtClean="0">
                <a:solidFill>
                  <a:srgbClr val="002060"/>
                </a:solidFill>
                <a:cs typeface="Calibri" pitchFamily="34" charset="0"/>
              </a:rPr>
              <a:t>* </a:t>
            </a:r>
            <a:r>
              <a:rPr lang="ru-RU" sz="2000" b="1" dirty="0" err="1" smtClean="0">
                <a:solidFill>
                  <a:srgbClr val="002060"/>
                </a:solidFill>
                <a:cs typeface="Calibri" pitchFamily="34" charset="0"/>
              </a:rPr>
              <a:t>Косовската</a:t>
            </a:r>
            <a:r>
              <a:rPr lang="ru-RU" sz="2000" b="1" dirty="0" smtClean="0">
                <a:solidFill>
                  <a:srgbClr val="002060"/>
                </a:solidFill>
                <a:cs typeface="Calibri" pitchFamily="34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cs typeface="Calibri" pitchFamily="34" charset="0"/>
              </a:rPr>
              <a:t>криза </a:t>
            </a:r>
            <a:r>
              <a:rPr lang="ru-RU" sz="2000" b="1" dirty="0" err="1">
                <a:solidFill>
                  <a:srgbClr val="002060"/>
                </a:solidFill>
                <a:cs typeface="Calibri" pitchFamily="34" charset="0"/>
              </a:rPr>
              <a:t>показва</a:t>
            </a:r>
            <a:r>
              <a:rPr lang="ru-RU" sz="2000" b="1" dirty="0">
                <a:solidFill>
                  <a:srgbClr val="002060"/>
                </a:solidFill>
                <a:cs typeface="Calibri" pitchFamily="34" charset="0"/>
              </a:rPr>
              <a:t>, че </a:t>
            </a:r>
            <a:r>
              <a:rPr lang="ru-RU" sz="2000" b="1" dirty="0" err="1">
                <a:solidFill>
                  <a:srgbClr val="002060"/>
                </a:solidFill>
                <a:cs typeface="Calibri" pitchFamily="34" charset="0"/>
              </a:rPr>
              <a:t>новата</a:t>
            </a:r>
            <a:r>
              <a:rPr lang="ru-RU" sz="2000" b="1" dirty="0">
                <a:solidFill>
                  <a:srgbClr val="002060"/>
                </a:solidFill>
                <a:cs typeface="Calibri" pitchFamily="34" charset="0"/>
              </a:rPr>
              <a:t> ориентация </a:t>
            </a:r>
            <a:r>
              <a:rPr lang="ru-RU" sz="2000" b="1" dirty="0" err="1">
                <a:solidFill>
                  <a:srgbClr val="002060"/>
                </a:solidFill>
                <a:cs typeface="Calibri" pitchFamily="34" charset="0"/>
              </a:rPr>
              <a:t>има</a:t>
            </a:r>
            <a:r>
              <a:rPr lang="ru-RU" sz="2000" b="1" dirty="0">
                <a:solidFill>
                  <a:srgbClr val="002060"/>
                </a:solidFill>
                <a:cs typeface="Calibri" pitchFamily="34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cs typeface="Calibri" pitchFamily="34" charset="0"/>
              </a:rPr>
              <a:t>реални</a:t>
            </a:r>
            <a:r>
              <a:rPr lang="ru-RU" sz="2000" b="1" dirty="0">
                <a:solidFill>
                  <a:srgbClr val="002060"/>
                </a:solidFill>
                <a:cs typeface="Calibri" pitchFamily="34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cs typeface="Calibri" pitchFamily="34" charset="0"/>
              </a:rPr>
              <a:t>последици</a:t>
            </a:r>
            <a:r>
              <a:rPr lang="ru-RU" sz="2000" b="1" dirty="0">
                <a:solidFill>
                  <a:srgbClr val="002060"/>
                </a:solidFill>
                <a:cs typeface="Calibri" pitchFamily="34" charset="0"/>
              </a:rPr>
              <a:t>. </a:t>
            </a:r>
            <a:endParaRPr lang="ru-RU" sz="2000" b="1" dirty="0" smtClean="0">
              <a:solidFill>
                <a:srgbClr val="002060"/>
              </a:solidFill>
              <a:cs typeface="Calibri" pitchFamily="34" charset="0"/>
            </a:endParaRPr>
          </a:p>
          <a:p>
            <a:pPr marL="0" indent="457200" algn="just">
              <a:spcBef>
                <a:spcPts val="0"/>
              </a:spcBef>
              <a:buNone/>
            </a:pPr>
            <a:r>
              <a:rPr lang="en-US" sz="2000" b="1" dirty="0" smtClean="0">
                <a:solidFill>
                  <a:srgbClr val="002060"/>
                </a:solidFill>
                <a:cs typeface="Calibri" pitchFamily="34" charset="0"/>
              </a:rPr>
              <a:t>* </a:t>
            </a:r>
            <a:r>
              <a:rPr lang="ru-RU" sz="2000" b="1" dirty="0" err="1" smtClean="0">
                <a:solidFill>
                  <a:srgbClr val="002060"/>
                </a:solidFill>
                <a:cs typeface="Calibri" pitchFamily="34" charset="0"/>
              </a:rPr>
              <a:t>Решението</a:t>
            </a:r>
            <a:r>
              <a:rPr lang="ru-RU" sz="2000" b="1" dirty="0" smtClean="0">
                <a:solidFill>
                  <a:srgbClr val="002060"/>
                </a:solidFill>
                <a:cs typeface="Calibri" pitchFamily="34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cs typeface="Calibri" pitchFamily="34" charset="0"/>
              </a:rPr>
              <a:t>за </a:t>
            </a:r>
            <a:r>
              <a:rPr lang="ru-RU" sz="2000" b="1" dirty="0" err="1">
                <a:solidFill>
                  <a:srgbClr val="002060"/>
                </a:solidFill>
                <a:cs typeface="Calibri" pitchFamily="34" charset="0"/>
              </a:rPr>
              <a:t>въздушното</a:t>
            </a:r>
            <a:r>
              <a:rPr lang="ru-RU" sz="2000" b="1" dirty="0">
                <a:solidFill>
                  <a:srgbClr val="002060"/>
                </a:solidFill>
                <a:cs typeface="Calibri" pitchFamily="34" charset="0"/>
              </a:rPr>
              <a:t> пространство </a:t>
            </a:r>
            <a:r>
              <a:rPr lang="ru-RU" sz="2000" b="1" u="sng" dirty="0" err="1">
                <a:solidFill>
                  <a:schemeClr val="bg1"/>
                </a:solidFill>
                <a:cs typeface="Calibri" pitchFamily="34" charset="0"/>
              </a:rPr>
              <a:t>поражда</a:t>
            </a:r>
            <a:r>
              <a:rPr lang="ru-RU" sz="2000" b="1" u="sng" dirty="0">
                <a:solidFill>
                  <a:schemeClr val="bg1"/>
                </a:solidFill>
                <a:cs typeface="Calibri" pitchFamily="34" charset="0"/>
              </a:rPr>
              <a:t> </a:t>
            </a:r>
            <a:r>
              <a:rPr lang="ru-RU" sz="2000" b="1" u="sng" dirty="0" err="1">
                <a:solidFill>
                  <a:schemeClr val="bg1"/>
                </a:solidFill>
                <a:cs typeface="Calibri" pitchFamily="34" charset="0"/>
              </a:rPr>
              <a:t>дебат</a:t>
            </a:r>
            <a:r>
              <a:rPr lang="ru-RU" sz="2000" b="1" u="sng" dirty="0">
                <a:solidFill>
                  <a:schemeClr val="bg1"/>
                </a:solidFill>
                <a:cs typeface="Calibri" pitchFamily="34" charset="0"/>
              </a:rPr>
              <a:t> за</a:t>
            </a:r>
            <a:r>
              <a:rPr lang="ru-RU" sz="2000" b="1" dirty="0">
                <a:solidFill>
                  <a:srgbClr val="002060"/>
                </a:solidFill>
                <a:cs typeface="Calibri" pitchFamily="34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cs typeface="Calibri" pitchFamily="34" charset="0"/>
              </a:rPr>
              <a:t>съотношението</a:t>
            </a:r>
            <a:r>
              <a:rPr lang="ru-RU" sz="2000" b="1" dirty="0">
                <a:solidFill>
                  <a:srgbClr val="002060"/>
                </a:solidFill>
                <a:cs typeface="Calibri" pitchFamily="34" charset="0"/>
              </a:rPr>
              <a:t> между </a:t>
            </a:r>
            <a:r>
              <a:rPr lang="ru-RU" sz="2000" b="1" dirty="0" err="1">
                <a:solidFill>
                  <a:srgbClr val="002060"/>
                </a:solidFill>
                <a:cs typeface="Calibri" pitchFamily="34" charset="0"/>
              </a:rPr>
              <a:t>сигурност</a:t>
            </a:r>
            <a:r>
              <a:rPr lang="ru-RU" sz="2000" b="1" dirty="0">
                <a:solidFill>
                  <a:srgbClr val="002060"/>
                </a:solidFill>
                <a:cs typeface="Calibri" pitchFamily="34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cs typeface="Calibri" pitchFamily="34" charset="0"/>
              </a:rPr>
              <a:t>съюзническа</a:t>
            </a:r>
            <a:r>
              <a:rPr lang="ru-RU" sz="2000" b="1" dirty="0">
                <a:solidFill>
                  <a:srgbClr val="002060"/>
                </a:solidFill>
                <a:cs typeface="Calibri" pitchFamily="34" charset="0"/>
              </a:rPr>
              <a:t> ориентация и </a:t>
            </a:r>
            <a:r>
              <a:rPr lang="ru-RU" sz="2000" b="1" dirty="0" err="1">
                <a:solidFill>
                  <a:srgbClr val="002060"/>
                </a:solidFill>
                <a:cs typeface="Calibri" pitchFamily="34" charset="0"/>
              </a:rPr>
              <a:t>отговорност</a:t>
            </a:r>
            <a:r>
              <a:rPr lang="ru-RU" sz="2000" b="1" dirty="0">
                <a:solidFill>
                  <a:srgbClr val="002060"/>
                </a:solidFill>
                <a:cs typeface="Calibri" pitchFamily="34" charset="0"/>
              </a:rPr>
              <a:t>.</a:t>
            </a:r>
          </a:p>
          <a:p>
            <a:pPr algn="just"/>
            <a:endParaRPr lang="ru-RU" sz="2000" b="1" dirty="0" smtClean="0">
              <a:solidFill>
                <a:srgbClr val="002060"/>
              </a:solidFill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35496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10146"/>
          </a:xfrm>
          <a:ln w="76200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indent="450215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400" dirty="0" smtClean="0">
                <a:effectLst/>
                <a:ea typeface="Calibri"/>
                <a:cs typeface="Times New Roman"/>
              </a:rPr>
              <a:t/>
            </a:r>
            <a:br>
              <a:rPr lang="ru-RU" sz="2400" dirty="0" smtClean="0">
                <a:effectLst/>
                <a:ea typeface="Calibri"/>
                <a:cs typeface="Times New Roman"/>
              </a:rPr>
            </a:br>
            <a:r>
              <a:rPr lang="ru-RU" sz="2400" dirty="0" smtClean="0">
                <a:effectLst/>
                <a:ea typeface="Calibri"/>
                <a:cs typeface="Times New Roman"/>
              </a:rPr>
              <a:t>1999 Г. – ПЛАН ЗА ДЕЙСТВИЕ ЗА ЧЛЕНСТВО (</a:t>
            </a:r>
            <a:r>
              <a:rPr lang="ru-RU" sz="2400" dirty="0" err="1" smtClean="0">
                <a:effectLst/>
                <a:ea typeface="Calibri"/>
                <a:cs typeface="Times New Roman"/>
              </a:rPr>
              <a:t>MAP</a:t>
            </a:r>
            <a:r>
              <a:rPr lang="ru-RU" sz="2400" dirty="0" smtClean="0">
                <a:effectLst/>
                <a:ea typeface="Calibri"/>
                <a:cs typeface="Times New Roman"/>
              </a:rPr>
              <a:t>)</a:t>
            </a:r>
            <a:r>
              <a:rPr lang="bg-BG" sz="2400" dirty="0" smtClean="0">
                <a:effectLst/>
                <a:ea typeface="Calibri"/>
                <a:cs typeface="Times New Roman"/>
              </a:rPr>
              <a:t/>
            </a:r>
            <a:br>
              <a:rPr lang="bg-BG" sz="2400" dirty="0" smtClean="0">
                <a:effectLst/>
                <a:ea typeface="Calibri"/>
                <a:cs typeface="Times New Roman"/>
              </a:rPr>
            </a:br>
            <a:endParaRPr lang="bg-BG" sz="2400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539552" y="1772816"/>
            <a:ext cx="8136904" cy="2592288"/>
          </a:xfrm>
          <a:ln w="76200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marL="342900" lvl="0" indent="-342900" defTabSz="457200">
              <a:spcAft>
                <a:spcPts val="1000"/>
              </a:spcAft>
              <a:buClrTx/>
              <a:buSzTx/>
              <a:buFont typeface="Arial"/>
              <a:buChar char="•"/>
              <a:defRPr sz="2200"/>
            </a:pPr>
            <a:endParaRPr lang="ru-RU" sz="2200" dirty="0" smtClean="0">
              <a:solidFill>
                <a:prstClr val="black"/>
              </a:solidFill>
            </a:endParaRPr>
          </a:p>
          <a:p>
            <a:pPr marL="342900" lvl="0" indent="-342900" defTabSz="457200">
              <a:spcAft>
                <a:spcPts val="1000"/>
              </a:spcAft>
              <a:buClrTx/>
              <a:buSzTx/>
              <a:buFont typeface="Arial"/>
              <a:buChar char="•"/>
              <a:defRPr sz="2200"/>
            </a:pPr>
            <a:r>
              <a:rPr lang="ru-RU" sz="2200" dirty="0" smtClean="0">
                <a:solidFill>
                  <a:prstClr val="black"/>
                </a:solidFill>
              </a:rPr>
              <a:t>НАТО </a:t>
            </a:r>
            <a:r>
              <a:rPr lang="ru-RU" sz="2200" dirty="0" err="1">
                <a:solidFill>
                  <a:prstClr val="black"/>
                </a:solidFill>
              </a:rPr>
              <a:t>стартира</a:t>
            </a:r>
            <a:r>
              <a:rPr lang="ru-RU" sz="2200" dirty="0">
                <a:solidFill>
                  <a:prstClr val="black"/>
                </a:solidFill>
              </a:rPr>
              <a:t> </a:t>
            </a:r>
            <a:r>
              <a:rPr lang="ru-RU" sz="2200" dirty="0" err="1">
                <a:solidFill>
                  <a:prstClr val="black"/>
                </a:solidFill>
              </a:rPr>
              <a:t>Планът</a:t>
            </a:r>
            <a:r>
              <a:rPr lang="ru-RU" sz="2200" dirty="0">
                <a:solidFill>
                  <a:prstClr val="black"/>
                </a:solidFill>
              </a:rPr>
              <a:t> за действие по </a:t>
            </a:r>
            <a:r>
              <a:rPr lang="ru-RU" sz="2200" dirty="0" err="1" smtClean="0">
                <a:solidFill>
                  <a:prstClr val="black"/>
                </a:solidFill>
              </a:rPr>
              <a:t>членството</a:t>
            </a:r>
            <a:r>
              <a:rPr lang="ru-RU" sz="2200" dirty="0" smtClean="0">
                <a:solidFill>
                  <a:prstClr val="black"/>
                </a:solidFill>
              </a:rPr>
              <a:t>  </a:t>
            </a:r>
            <a:r>
              <a:rPr lang="ru-RU" sz="2200" dirty="0">
                <a:solidFill>
                  <a:prstClr val="black"/>
                </a:solidFill>
              </a:rPr>
              <a:t>в НАТО (</a:t>
            </a:r>
            <a:r>
              <a:rPr lang="ru-RU" sz="2200" dirty="0" err="1">
                <a:solidFill>
                  <a:prstClr val="black"/>
                </a:solidFill>
              </a:rPr>
              <a:t>Membership</a:t>
            </a:r>
            <a:r>
              <a:rPr lang="ru-RU" sz="2200" dirty="0">
                <a:solidFill>
                  <a:prstClr val="black"/>
                </a:solidFill>
              </a:rPr>
              <a:t> </a:t>
            </a:r>
            <a:r>
              <a:rPr lang="ru-RU" sz="2200" dirty="0" err="1">
                <a:solidFill>
                  <a:prstClr val="black"/>
                </a:solidFill>
              </a:rPr>
              <a:t>Action</a:t>
            </a:r>
            <a:r>
              <a:rPr lang="ru-RU" sz="2200" dirty="0">
                <a:solidFill>
                  <a:prstClr val="black"/>
                </a:solidFill>
              </a:rPr>
              <a:t> </a:t>
            </a:r>
            <a:r>
              <a:rPr lang="ru-RU" sz="2200" dirty="0" err="1">
                <a:solidFill>
                  <a:prstClr val="black"/>
                </a:solidFill>
              </a:rPr>
              <a:t>Plan</a:t>
            </a:r>
            <a:r>
              <a:rPr lang="ru-RU" sz="2200" dirty="0">
                <a:solidFill>
                  <a:prstClr val="black"/>
                </a:solidFill>
              </a:rPr>
              <a:t> – </a:t>
            </a:r>
            <a:r>
              <a:rPr lang="ru-RU" sz="2200" dirty="0" err="1">
                <a:solidFill>
                  <a:prstClr val="black"/>
                </a:solidFill>
              </a:rPr>
              <a:t>MAP</a:t>
            </a:r>
            <a:r>
              <a:rPr lang="ru-RU" sz="2200" dirty="0">
                <a:solidFill>
                  <a:prstClr val="black"/>
                </a:solidFill>
              </a:rPr>
              <a:t>) </a:t>
            </a:r>
            <a:r>
              <a:rPr lang="ru-RU" sz="2200" dirty="0" err="1">
                <a:solidFill>
                  <a:prstClr val="black"/>
                </a:solidFill>
              </a:rPr>
              <a:t>MAP</a:t>
            </a:r>
            <a:r>
              <a:rPr lang="ru-RU" sz="2200" dirty="0">
                <a:solidFill>
                  <a:prstClr val="black"/>
                </a:solidFill>
              </a:rPr>
              <a:t> </a:t>
            </a:r>
            <a:r>
              <a:rPr lang="ru-RU" sz="2200" dirty="0" err="1">
                <a:solidFill>
                  <a:prstClr val="black"/>
                </a:solidFill>
              </a:rPr>
              <a:t>през</a:t>
            </a:r>
            <a:r>
              <a:rPr lang="ru-RU" sz="2200" dirty="0">
                <a:solidFill>
                  <a:prstClr val="black"/>
                </a:solidFill>
              </a:rPr>
              <a:t> </a:t>
            </a:r>
            <a:r>
              <a:rPr lang="ru-RU" sz="2200" dirty="0" err="1">
                <a:solidFill>
                  <a:prstClr val="black"/>
                </a:solidFill>
              </a:rPr>
              <a:t>април</a:t>
            </a:r>
            <a:r>
              <a:rPr lang="ru-RU" sz="2200" dirty="0">
                <a:solidFill>
                  <a:prstClr val="black"/>
                </a:solidFill>
              </a:rPr>
              <a:t> 1999 г.</a:t>
            </a:r>
          </a:p>
          <a:p>
            <a:pPr marL="342900" lvl="0" indent="-342900" defTabSz="457200">
              <a:spcAft>
                <a:spcPts val="1000"/>
              </a:spcAft>
              <a:buClrTx/>
              <a:buSzTx/>
              <a:buFont typeface="Arial"/>
              <a:buChar char="•"/>
              <a:defRPr sz="2200"/>
            </a:pPr>
            <a:r>
              <a:rPr lang="ru-RU" sz="2200" dirty="0" err="1">
                <a:solidFill>
                  <a:prstClr val="black"/>
                </a:solidFill>
              </a:rPr>
              <a:t>България</a:t>
            </a:r>
            <a:r>
              <a:rPr lang="ru-RU" sz="2200" dirty="0">
                <a:solidFill>
                  <a:prstClr val="black"/>
                </a:solidFill>
              </a:rPr>
              <a:t> е включена в </a:t>
            </a:r>
            <a:r>
              <a:rPr lang="ru-RU" sz="2200" dirty="0" err="1">
                <a:solidFill>
                  <a:prstClr val="black"/>
                </a:solidFill>
              </a:rPr>
              <a:t>процеса</a:t>
            </a:r>
            <a:r>
              <a:rPr lang="ru-RU" sz="2200" dirty="0">
                <a:solidFill>
                  <a:prstClr val="black"/>
                </a:solidFill>
              </a:rPr>
              <a:t> на подготовка</a:t>
            </a:r>
          </a:p>
          <a:p>
            <a:pPr marL="342900" lvl="0" indent="-342900" defTabSz="457200">
              <a:spcAft>
                <a:spcPts val="1000"/>
              </a:spcAft>
              <a:buClrTx/>
              <a:buSzTx/>
              <a:buFont typeface="Arial"/>
              <a:buChar char="•"/>
              <a:defRPr sz="2200"/>
            </a:pPr>
            <a:r>
              <a:rPr lang="ru-RU" sz="2200" dirty="0">
                <a:solidFill>
                  <a:prstClr val="black"/>
                </a:solidFill>
              </a:rPr>
              <a:t>Обхват: политически, </a:t>
            </a:r>
            <a:r>
              <a:rPr lang="ru-RU" sz="2200" dirty="0" err="1">
                <a:solidFill>
                  <a:prstClr val="black"/>
                </a:solidFill>
              </a:rPr>
              <a:t>икономически</a:t>
            </a:r>
            <a:r>
              <a:rPr lang="ru-RU" sz="2200" dirty="0">
                <a:solidFill>
                  <a:prstClr val="black"/>
                </a:solidFill>
              </a:rPr>
              <a:t>, </a:t>
            </a:r>
            <a:r>
              <a:rPr lang="ru-RU" sz="2200" dirty="0" err="1">
                <a:solidFill>
                  <a:prstClr val="black"/>
                </a:solidFill>
              </a:rPr>
              <a:t>отбранителни</a:t>
            </a:r>
            <a:r>
              <a:rPr lang="ru-RU" sz="2200" dirty="0">
                <a:solidFill>
                  <a:prstClr val="black"/>
                </a:solidFill>
              </a:rPr>
              <a:t>, </a:t>
            </a:r>
            <a:r>
              <a:rPr lang="ru-RU" sz="2200" dirty="0" err="1">
                <a:solidFill>
                  <a:prstClr val="black"/>
                </a:solidFill>
              </a:rPr>
              <a:t>ресурсни</a:t>
            </a:r>
            <a:r>
              <a:rPr lang="ru-RU" sz="2200" dirty="0">
                <a:solidFill>
                  <a:prstClr val="black"/>
                </a:solidFill>
              </a:rPr>
              <a:t>, </a:t>
            </a:r>
            <a:r>
              <a:rPr lang="ru-RU" sz="2200" dirty="0" err="1">
                <a:solidFill>
                  <a:prstClr val="black"/>
                </a:solidFill>
              </a:rPr>
              <a:t>правни</a:t>
            </a:r>
            <a:r>
              <a:rPr lang="ru-RU" sz="2200" dirty="0">
                <a:solidFill>
                  <a:prstClr val="black"/>
                </a:solidFill>
              </a:rPr>
              <a:t> и </a:t>
            </a:r>
            <a:r>
              <a:rPr lang="ru-RU" sz="2200" dirty="0" err="1">
                <a:solidFill>
                  <a:prstClr val="black"/>
                </a:solidFill>
              </a:rPr>
              <a:t>сигурностни</a:t>
            </a:r>
            <a:r>
              <a:rPr lang="ru-RU" sz="2200" dirty="0">
                <a:solidFill>
                  <a:prstClr val="black"/>
                </a:solidFill>
              </a:rPr>
              <a:t> </a:t>
            </a:r>
            <a:r>
              <a:rPr lang="ru-RU" sz="2200" dirty="0" err="1">
                <a:solidFill>
                  <a:prstClr val="black"/>
                </a:solidFill>
              </a:rPr>
              <a:t>аспекти</a:t>
            </a:r>
            <a:endParaRPr lang="ru-RU" sz="2200" dirty="0">
              <a:solidFill>
                <a:prstClr val="black"/>
              </a:solidFill>
            </a:endParaRPr>
          </a:p>
          <a:p>
            <a:pPr marL="342900" lvl="0" indent="-342900" defTabSz="457200">
              <a:spcAft>
                <a:spcPts val="1000"/>
              </a:spcAft>
              <a:buClrTx/>
              <a:buSzTx/>
              <a:buFont typeface="Arial"/>
              <a:buChar char="•"/>
              <a:defRPr sz="2200"/>
            </a:pPr>
            <a:r>
              <a:rPr lang="ru-RU" sz="2200" dirty="0" err="1">
                <a:solidFill>
                  <a:prstClr val="black"/>
                </a:solidFill>
              </a:rPr>
              <a:t>Стремежът</a:t>
            </a:r>
            <a:r>
              <a:rPr lang="ru-RU" sz="2200" dirty="0">
                <a:solidFill>
                  <a:prstClr val="black"/>
                </a:solidFill>
              </a:rPr>
              <a:t> </a:t>
            </a:r>
            <a:r>
              <a:rPr lang="ru-RU" sz="2200" dirty="0" err="1">
                <a:solidFill>
                  <a:prstClr val="black"/>
                </a:solidFill>
              </a:rPr>
              <a:t>към</a:t>
            </a:r>
            <a:r>
              <a:rPr lang="ru-RU" sz="2200" dirty="0">
                <a:solidFill>
                  <a:prstClr val="black"/>
                </a:solidFill>
              </a:rPr>
              <a:t> членство се </a:t>
            </a:r>
            <a:r>
              <a:rPr lang="ru-RU" sz="2200" dirty="0" err="1">
                <a:solidFill>
                  <a:prstClr val="black"/>
                </a:solidFill>
              </a:rPr>
              <a:t>превръща</a:t>
            </a:r>
            <a:r>
              <a:rPr lang="ru-RU" sz="2200" dirty="0">
                <a:solidFill>
                  <a:prstClr val="black"/>
                </a:solidFill>
              </a:rPr>
              <a:t> в система от </a:t>
            </a:r>
            <a:r>
              <a:rPr lang="ru-RU" sz="2200" dirty="0" err="1">
                <a:solidFill>
                  <a:prstClr val="black"/>
                </a:solidFill>
              </a:rPr>
              <a:t>конкретни</a:t>
            </a:r>
            <a:r>
              <a:rPr lang="ru-RU" sz="2200" dirty="0">
                <a:solidFill>
                  <a:prstClr val="black"/>
                </a:solidFill>
              </a:rPr>
              <a:t> задачи и </a:t>
            </a:r>
            <a:r>
              <a:rPr lang="ru-RU" sz="2200" dirty="0" err="1">
                <a:solidFill>
                  <a:prstClr val="black"/>
                </a:solidFill>
              </a:rPr>
              <a:t>реформи</a:t>
            </a:r>
            <a:endParaRPr lang="ru-RU" sz="2200" dirty="0">
              <a:solidFill>
                <a:prstClr val="black"/>
              </a:solidFill>
            </a:endParaRPr>
          </a:p>
          <a:p>
            <a:pPr indent="45021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endParaRPr lang="bg-BG" sz="2000" dirty="0" smtClean="0">
              <a:solidFill>
                <a:schemeClr val="bg1"/>
              </a:solidFill>
              <a:latin typeface="Calibri" pitchFamily="34" charset="0"/>
              <a:ea typeface="Calibri"/>
              <a:cs typeface="Calibri" pitchFamily="34" charset="0"/>
            </a:endParaRPr>
          </a:p>
          <a:p>
            <a:endParaRPr lang="bg-BG" sz="2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11560" y="4653136"/>
            <a:ext cx="8075240" cy="2016224"/>
          </a:xfr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457200" algn="just">
              <a:spcBef>
                <a:spcPts val="0"/>
              </a:spcBef>
              <a:buNone/>
            </a:pPr>
            <a:r>
              <a:rPr lang="en-US" sz="1800" b="1" dirty="0" smtClean="0"/>
              <a:t>* </a:t>
            </a:r>
            <a:r>
              <a:rPr lang="ru-RU" sz="1800" b="1" dirty="0" err="1" smtClean="0"/>
              <a:t>Планът</a:t>
            </a:r>
            <a:r>
              <a:rPr lang="ru-RU" sz="1800" b="1" dirty="0" smtClean="0"/>
              <a:t> </a:t>
            </a:r>
            <a:r>
              <a:rPr lang="ru-RU" sz="1800" b="1" dirty="0"/>
              <a:t>за действие по членство в НАТО</a:t>
            </a:r>
            <a:r>
              <a:rPr lang="ru-RU" sz="1800" dirty="0"/>
              <a:t> (</a:t>
            </a:r>
            <a:r>
              <a:rPr lang="ru-RU" sz="1800" dirty="0" err="1"/>
              <a:t>Membership</a:t>
            </a:r>
            <a:r>
              <a:rPr lang="ru-RU" sz="1800" dirty="0"/>
              <a:t> </a:t>
            </a:r>
            <a:r>
              <a:rPr lang="ru-RU" sz="1800" dirty="0" err="1"/>
              <a:t>Action</a:t>
            </a:r>
            <a:r>
              <a:rPr lang="ru-RU" sz="1800" dirty="0"/>
              <a:t> </a:t>
            </a:r>
            <a:r>
              <a:rPr lang="ru-RU" sz="1800" dirty="0" err="1"/>
              <a:t>Plan</a:t>
            </a:r>
            <a:r>
              <a:rPr lang="ru-RU" sz="1800" dirty="0"/>
              <a:t> – </a:t>
            </a:r>
            <a:r>
              <a:rPr lang="ru-RU" sz="1800" dirty="0" err="1"/>
              <a:t>MAP</a:t>
            </a:r>
            <a:r>
              <a:rPr lang="ru-RU" sz="1800" dirty="0"/>
              <a:t>) е </a:t>
            </a:r>
            <a:r>
              <a:rPr lang="ru-RU" sz="1800" dirty="0" err="1"/>
              <a:t>програма</a:t>
            </a:r>
            <a:r>
              <a:rPr lang="ru-RU" sz="1800" dirty="0"/>
              <a:t>, </a:t>
            </a:r>
            <a:r>
              <a:rPr lang="ru-RU" sz="1800" dirty="0" err="1"/>
              <a:t>създадена</a:t>
            </a:r>
            <a:r>
              <a:rPr lang="ru-RU" sz="1800" dirty="0"/>
              <a:t> от НАТО </a:t>
            </a:r>
            <a:r>
              <a:rPr lang="ru-RU" sz="1800" dirty="0" err="1"/>
              <a:t>през</a:t>
            </a:r>
            <a:r>
              <a:rPr lang="ru-RU" sz="1800" dirty="0"/>
              <a:t> 1999 г. на </a:t>
            </a:r>
            <a:r>
              <a:rPr lang="ru-RU" sz="1800" dirty="0" err="1"/>
              <a:t>срещата</a:t>
            </a:r>
            <a:r>
              <a:rPr lang="ru-RU" sz="1800" dirty="0"/>
              <a:t> на </a:t>
            </a:r>
            <a:r>
              <a:rPr lang="ru-RU" sz="1800" dirty="0" err="1"/>
              <a:t>върха</a:t>
            </a:r>
            <a:r>
              <a:rPr lang="ru-RU" sz="1800" dirty="0"/>
              <a:t> </a:t>
            </a:r>
            <a:r>
              <a:rPr lang="ru-RU" sz="1800" dirty="0" err="1"/>
              <a:t>във</a:t>
            </a:r>
            <a:r>
              <a:rPr lang="ru-RU" sz="1800" dirty="0"/>
              <a:t> Вашингтон. </a:t>
            </a:r>
            <a:r>
              <a:rPr lang="ru-RU" sz="1800" dirty="0" err="1" smtClean="0"/>
              <a:t>Участието</a:t>
            </a:r>
            <a:r>
              <a:rPr lang="ru-RU" sz="1800" dirty="0" smtClean="0"/>
              <a:t> на Р </a:t>
            </a:r>
            <a:r>
              <a:rPr lang="ru-RU" sz="1800" dirty="0" err="1" smtClean="0"/>
              <a:t>България</a:t>
            </a:r>
            <a:r>
              <a:rPr lang="ru-RU" sz="1800" dirty="0" smtClean="0"/>
              <a:t> в </a:t>
            </a:r>
            <a:r>
              <a:rPr lang="ru-RU" sz="1800" dirty="0" err="1" smtClean="0"/>
              <a:t>МАР</a:t>
            </a:r>
            <a:r>
              <a:rPr lang="ru-RU" sz="1800" dirty="0" smtClean="0"/>
              <a:t> </a:t>
            </a:r>
            <a:r>
              <a:rPr lang="ru-RU" sz="1800" dirty="0" err="1" smtClean="0"/>
              <a:t>продължава</a:t>
            </a:r>
            <a:r>
              <a:rPr lang="ru-RU" sz="1800" dirty="0" smtClean="0"/>
              <a:t> до 2004 г. –до </a:t>
            </a:r>
            <a:r>
              <a:rPr lang="ru-RU" sz="1800" dirty="0" err="1" smtClean="0"/>
              <a:t>приемането</a:t>
            </a:r>
            <a:r>
              <a:rPr lang="ru-RU" sz="1800" dirty="0" smtClean="0"/>
              <a:t> ни в НАТО.</a:t>
            </a:r>
            <a:endParaRPr lang="ru-RU" sz="1800" b="1" dirty="0"/>
          </a:p>
          <a:p>
            <a:pPr marL="0" indent="457200" algn="just">
              <a:spcBef>
                <a:spcPts val="0"/>
              </a:spcBef>
              <a:buNone/>
            </a:pPr>
            <a:r>
              <a:rPr lang="en-US" sz="1800" b="1" dirty="0" smtClean="0"/>
              <a:t>* </a:t>
            </a:r>
            <a:r>
              <a:rPr lang="ru-RU" sz="1800" b="1" dirty="0" err="1" smtClean="0"/>
              <a:t>MAP</a:t>
            </a:r>
            <a:r>
              <a:rPr lang="ru-RU" sz="1800" b="1" dirty="0" smtClean="0"/>
              <a:t> </a:t>
            </a:r>
            <a:r>
              <a:rPr lang="ru-RU" sz="1800" b="1" dirty="0" err="1"/>
              <a:t>променя</a:t>
            </a:r>
            <a:r>
              <a:rPr lang="ru-RU" sz="1800" b="1" dirty="0"/>
              <a:t> характера на </a:t>
            </a:r>
            <a:r>
              <a:rPr lang="ru-RU" sz="1800" b="1" dirty="0" err="1"/>
              <a:t>кандидатурата</a:t>
            </a:r>
            <a:r>
              <a:rPr lang="ru-RU" sz="1800" dirty="0"/>
              <a:t>: от </a:t>
            </a:r>
            <a:r>
              <a:rPr lang="ru-RU" sz="1800" dirty="0" err="1"/>
              <a:t>политическо</a:t>
            </a:r>
            <a:r>
              <a:rPr lang="ru-RU" sz="1800" dirty="0"/>
              <a:t> желание </a:t>
            </a:r>
            <a:r>
              <a:rPr lang="ru-RU" sz="1800" dirty="0" err="1"/>
              <a:t>към</a:t>
            </a:r>
            <a:r>
              <a:rPr lang="ru-RU" sz="1800" dirty="0"/>
              <a:t> </a:t>
            </a:r>
            <a:r>
              <a:rPr lang="ru-RU" sz="1800" dirty="0" err="1"/>
              <a:t>конкретни</a:t>
            </a:r>
            <a:r>
              <a:rPr lang="ru-RU" sz="1800" dirty="0"/>
              <a:t> и </a:t>
            </a:r>
            <a:r>
              <a:rPr lang="ru-RU" sz="1800" dirty="0" err="1"/>
              <a:t>проверими</a:t>
            </a:r>
            <a:r>
              <a:rPr lang="ru-RU" sz="1800" dirty="0"/>
              <a:t> </a:t>
            </a:r>
            <a:r>
              <a:rPr lang="ru-RU" sz="1800" dirty="0" err="1"/>
              <a:t>ангажименти</a:t>
            </a:r>
            <a:r>
              <a:rPr lang="ru-RU" sz="1800" dirty="0"/>
              <a:t>. 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en-US" sz="1800" b="1" dirty="0" smtClean="0"/>
              <a:t>* </a:t>
            </a:r>
            <a:r>
              <a:rPr lang="ru-RU" sz="1800" b="1" dirty="0" err="1" smtClean="0"/>
              <a:t>Подготовката</a:t>
            </a:r>
            <a:r>
              <a:rPr lang="ru-RU" sz="1800" b="1" dirty="0" smtClean="0"/>
              <a:t> </a:t>
            </a:r>
            <a:r>
              <a:rPr lang="ru-RU" sz="1800" b="1" dirty="0" err="1"/>
              <a:t>обхваща</a:t>
            </a:r>
            <a:r>
              <a:rPr lang="ru-RU" sz="1800" b="1" dirty="0"/>
              <a:t> много </a:t>
            </a:r>
            <a:r>
              <a:rPr lang="ru-RU" sz="1800" b="1" dirty="0" err="1"/>
              <a:t>повече</a:t>
            </a:r>
            <a:r>
              <a:rPr lang="ru-RU" sz="1800" b="1" dirty="0"/>
              <a:t> от </a:t>
            </a:r>
            <a:r>
              <a:rPr lang="ru-RU" sz="1800" b="1" dirty="0" err="1"/>
              <a:t>въоръжените</a:t>
            </a:r>
            <a:r>
              <a:rPr lang="ru-RU" sz="1800" b="1" dirty="0"/>
              <a:t> </a:t>
            </a:r>
            <a:r>
              <a:rPr lang="ru-RU" sz="1800" b="1" dirty="0" err="1"/>
              <a:t>сили</a:t>
            </a:r>
            <a:r>
              <a:rPr lang="ru-RU" sz="1800" b="1" dirty="0"/>
              <a:t>.</a:t>
            </a:r>
          </a:p>
          <a:p>
            <a:pPr marL="0" indent="457200" algn="just">
              <a:spcBef>
                <a:spcPts val="0"/>
              </a:spcBef>
            </a:pPr>
            <a:endParaRPr lang="bg-BG" sz="1800" dirty="0"/>
          </a:p>
        </p:txBody>
      </p:sp>
    </p:spTree>
    <p:extLst>
      <p:ext uri="{BB962C8B-B14F-4D97-AF65-F5344CB8AC3E}">
        <p14:creationId xmlns:p14="http://schemas.microsoft.com/office/powerpoint/2010/main" val="2467660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ln w="7620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indent="450215">
              <a:spcBef>
                <a:spcPts val="600"/>
              </a:spcBef>
              <a:spcAft>
                <a:spcPts val="600"/>
              </a:spcAft>
            </a:pPr>
            <a:r>
              <a:rPr lang="bg-BG" sz="3600" dirty="0" smtClean="0">
                <a:effectLst/>
                <a:ea typeface="Calibri"/>
                <a:cs typeface="Times New Roman"/>
              </a:rPr>
              <a:t/>
            </a:r>
            <a:br>
              <a:rPr lang="bg-BG" sz="3600" dirty="0" smtClean="0">
                <a:effectLst/>
                <a:ea typeface="Calibri"/>
                <a:cs typeface="Times New Roman"/>
              </a:rPr>
            </a:br>
            <a:r>
              <a:rPr lang="bg-BG" sz="3600" dirty="0" smtClean="0">
                <a:effectLst/>
                <a:ea typeface="Calibri"/>
                <a:cs typeface="Times New Roman"/>
              </a:rPr>
              <a:t>ПОКАНАТА  ОТ  ПРАГА</a:t>
            </a:r>
            <a:r>
              <a:rPr lang="bg-BG" sz="3600" dirty="0" smtClean="0">
                <a:effectLst/>
                <a:ea typeface="Calibri"/>
                <a:cs typeface="Times New Roman"/>
              </a:rPr>
              <a:t/>
            </a:r>
            <a:br>
              <a:rPr lang="bg-BG" sz="3600" dirty="0" smtClean="0">
                <a:effectLst/>
                <a:ea typeface="Calibri"/>
                <a:cs typeface="Times New Roman"/>
              </a:rPr>
            </a:br>
            <a:endParaRPr lang="bg-BG" sz="3600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539552" y="1628800"/>
            <a:ext cx="8136904" cy="2736304"/>
          </a:xfrm>
          <a:ln w="76200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lvl="0" indent="-342900" defTabSz="457200">
              <a:spcAft>
                <a:spcPts val="1000"/>
              </a:spcAft>
              <a:buClrTx/>
              <a:buSzTx/>
              <a:buFont typeface="Arial"/>
              <a:buChar char="•"/>
              <a:defRPr sz="2200"/>
            </a:pPr>
            <a:r>
              <a:rPr lang="ru-RU" sz="2200" dirty="0">
                <a:solidFill>
                  <a:prstClr val="black"/>
                </a:solidFill>
              </a:rPr>
              <a:t>21–22 </a:t>
            </a:r>
            <a:r>
              <a:rPr lang="ru-RU" sz="2200" dirty="0" err="1">
                <a:solidFill>
                  <a:prstClr val="black"/>
                </a:solidFill>
              </a:rPr>
              <a:t>ноември</a:t>
            </a:r>
            <a:r>
              <a:rPr lang="ru-RU" sz="2200" dirty="0">
                <a:solidFill>
                  <a:prstClr val="black"/>
                </a:solidFill>
              </a:rPr>
              <a:t> 2002 г. – </a:t>
            </a:r>
            <a:r>
              <a:rPr lang="ru-RU" sz="2200" dirty="0" err="1">
                <a:solidFill>
                  <a:prstClr val="black"/>
                </a:solidFill>
              </a:rPr>
              <a:t>среща</a:t>
            </a:r>
            <a:r>
              <a:rPr lang="ru-RU" sz="2200" dirty="0">
                <a:solidFill>
                  <a:prstClr val="black"/>
                </a:solidFill>
              </a:rPr>
              <a:t> на </a:t>
            </a:r>
            <a:r>
              <a:rPr lang="ru-RU" sz="2200" dirty="0" err="1">
                <a:solidFill>
                  <a:prstClr val="black"/>
                </a:solidFill>
              </a:rPr>
              <a:t>върха</a:t>
            </a:r>
            <a:r>
              <a:rPr lang="ru-RU" sz="2200" dirty="0">
                <a:solidFill>
                  <a:prstClr val="black"/>
                </a:solidFill>
              </a:rPr>
              <a:t> в Прага</a:t>
            </a:r>
          </a:p>
          <a:p>
            <a:pPr marL="342900" lvl="0" indent="-342900" defTabSz="457200">
              <a:spcAft>
                <a:spcPts val="1000"/>
              </a:spcAft>
              <a:buClrTx/>
              <a:buSzTx/>
              <a:buFont typeface="Arial"/>
              <a:buChar char="•"/>
              <a:defRPr sz="2200"/>
            </a:pPr>
            <a:r>
              <a:rPr lang="ru-RU" sz="2200" dirty="0" err="1">
                <a:solidFill>
                  <a:prstClr val="black"/>
                </a:solidFill>
              </a:rPr>
              <a:t>България</a:t>
            </a:r>
            <a:r>
              <a:rPr lang="ru-RU" sz="2200" dirty="0">
                <a:solidFill>
                  <a:prstClr val="black"/>
                </a:solidFill>
              </a:rPr>
              <a:t> е </a:t>
            </a:r>
            <a:r>
              <a:rPr lang="ru-RU" sz="2200" dirty="0" err="1">
                <a:solidFill>
                  <a:prstClr val="black"/>
                </a:solidFill>
              </a:rPr>
              <a:t>поканена</a:t>
            </a:r>
            <a:r>
              <a:rPr lang="ru-RU" sz="2200" dirty="0">
                <a:solidFill>
                  <a:prstClr val="black"/>
                </a:solidFill>
              </a:rPr>
              <a:t> да </a:t>
            </a:r>
            <a:r>
              <a:rPr lang="ru-RU" sz="2200" dirty="0" err="1">
                <a:solidFill>
                  <a:prstClr val="black"/>
                </a:solidFill>
              </a:rPr>
              <a:t>започне</a:t>
            </a:r>
            <a:r>
              <a:rPr lang="ru-RU" sz="2200" dirty="0">
                <a:solidFill>
                  <a:prstClr val="black"/>
                </a:solidFill>
              </a:rPr>
              <a:t> </a:t>
            </a:r>
            <a:r>
              <a:rPr lang="ru-RU" sz="2200" dirty="0" err="1">
                <a:solidFill>
                  <a:prstClr val="black"/>
                </a:solidFill>
              </a:rPr>
              <a:t>преговори</a:t>
            </a:r>
            <a:r>
              <a:rPr lang="ru-RU" sz="2200" dirty="0">
                <a:solidFill>
                  <a:prstClr val="black"/>
                </a:solidFill>
              </a:rPr>
              <a:t> за </a:t>
            </a:r>
            <a:r>
              <a:rPr lang="ru-RU" sz="2200" dirty="0" err="1">
                <a:solidFill>
                  <a:prstClr val="black"/>
                </a:solidFill>
              </a:rPr>
              <a:t>присъединяване</a:t>
            </a:r>
            <a:endParaRPr lang="ru-RU" sz="2200" dirty="0">
              <a:solidFill>
                <a:prstClr val="black"/>
              </a:solidFill>
            </a:endParaRPr>
          </a:p>
          <a:p>
            <a:pPr marL="342900" lvl="0" indent="-342900" defTabSz="457200">
              <a:spcAft>
                <a:spcPts val="1000"/>
              </a:spcAft>
              <a:buClrTx/>
              <a:buSzTx/>
              <a:buFont typeface="Arial"/>
              <a:buChar char="•"/>
              <a:defRPr sz="2200"/>
            </a:pPr>
            <a:r>
              <a:rPr lang="ru-RU" sz="2200" dirty="0" err="1">
                <a:solidFill>
                  <a:prstClr val="black"/>
                </a:solidFill>
              </a:rPr>
              <a:t>Поканата</a:t>
            </a:r>
            <a:r>
              <a:rPr lang="ru-RU" sz="2200" dirty="0">
                <a:solidFill>
                  <a:prstClr val="black"/>
                </a:solidFill>
              </a:rPr>
              <a:t> не </a:t>
            </a:r>
            <a:r>
              <a:rPr lang="ru-RU" sz="2200" dirty="0" err="1">
                <a:solidFill>
                  <a:prstClr val="black"/>
                </a:solidFill>
              </a:rPr>
              <a:t>означава</a:t>
            </a:r>
            <a:r>
              <a:rPr lang="ru-RU" sz="2200" dirty="0">
                <a:solidFill>
                  <a:prstClr val="black"/>
                </a:solidFill>
              </a:rPr>
              <a:t> автоматично членство</a:t>
            </a:r>
          </a:p>
          <a:p>
            <a:pPr marL="342900" lvl="0" indent="-342900" defTabSz="457200">
              <a:spcAft>
                <a:spcPts val="1000"/>
              </a:spcAft>
              <a:buClrTx/>
              <a:buSzTx/>
              <a:buFont typeface="Arial"/>
              <a:buChar char="•"/>
              <a:defRPr sz="2200"/>
            </a:pPr>
            <a:r>
              <a:rPr lang="ru-RU" sz="2200" dirty="0">
                <a:solidFill>
                  <a:prstClr val="black"/>
                </a:solidFill>
              </a:rPr>
              <a:t>29 </a:t>
            </a:r>
            <a:r>
              <a:rPr lang="ru-RU" sz="2200" dirty="0" err="1">
                <a:solidFill>
                  <a:prstClr val="black"/>
                </a:solidFill>
              </a:rPr>
              <a:t>януари</a:t>
            </a:r>
            <a:r>
              <a:rPr lang="ru-RU" sz="2200" dirty="0">
                <a:solidFill>
                  <a:prstClr val="black"/>
                </a:solidFill>
              </a:rPr>
              <a:t> 2003 г. – </a:t>
            </a:r>
            <a:r>
              <a:rPr lang="ru-RU" sz="2200" dirty="0" err="1">
                <a:solidFill>
                  <a:prstClr val="black"/>
                </a:solidFill>
              </a:rPr>
              <a:t>започват</a:t>
            </a:r>
            <a:r>
              <a:rPr lang="ru-RU" sz="2200" dirty="0">
                <a:solidFill>
                  <a:prstClr val="black"/>
                </a:solidFill>
              </a:rPr>
              <a:t> </a:t>
            </a:r>
            <a:r>
              <a:rPr lang="ru-RU" sz="2200" dirty="0" err="1">
                <a:solidFill>
                  <a:prstClr val="black"/>
                </a:solidFill>
              </a:rPr>
              <a:t>официалните</a:t>
            </a:r>
            <a:r>
              <a:rPr lang="ru-RU" sz="2200" dirty="0">
                <a:solidFill>
                  <a:prstClr val="black"/>
                </a:solidFill>
              </a:rPr>
              <a:t> </a:t>
            </a:r>
            <a:r>
              <a:rPr lang="ru-RU" sz="2200" dirty="0" err="1">
                <a:solidFill>
                  <a:prstClr val="black"/>
                </a:solidFill>
              </a:rPr>
              <a:t>преговори</a:t>
            </a:r>
            <a:endParaRPr lang="ru-RU" sz="2200" dirty="0">
              <a:solidFill>
                <a:prstClr val="black"/>
              </a:solidFill>
            </a:endParaRPr>
          </a:p>
          <a:p>
            <a:pPr marL="342900" lvl="0" indent="-342900" defTabSz="457200">
              <a:spcAft>
                <a:spcPts val="1000"/>
              </a:spcAft>
              <a:buClrTx/>
              <a:buSzTx/>
              <a:buFont typeface="Arial"/>
              <a:buChar char="•"/>
              <a:defRPr sz="2200"/>
            </a:pPr>
            <a:r>
              <a:rPr lang="ru-RU" sz="2200" dirty="0" err="1">
                <a:solidFill>
                  <a:prstClr val="black"/>
                </a:solidFill>
              </a:rPr>
              <a:t>Следват</a:t>
            </a:r>
            <a:r>
              <a:rPr lang="ru-RU" sz="2200" dirty="0">
                <a:solidFill>
                  <a:prstClr val="black"/>
                </a:solidFill>
              </a:rPr>
              <a:t> </a:t>
            </a:r>
            <a:r>
              <a:rPr lang="ru-RU" sz="2200" dirty="0" err="1">
                <a:solidFill>
                  <a:prstClr val="black"/>
                </a:solidFill>
              </a:rPr>
              <a:t>протоколи</a:t>
            </a:r>
            <a:r>
              <a:rPr lang="ru-RU" sz="2200" dirty="0">
                <a:solidFill>
                  <a:prstClr val="black"/>
                </a:solidFill>
              </a:rPr>
              <a:t> за </a:t>
            </a:r>
            <a:r>
              <a:rPr lang="ru-RU" sz="2200" dirty="0" err="1">
                <a:solidFill>
                  <a:prstClr val="black"/>
                </a:solidFill>
              </a:rPr>
              <a:t>присъединяване</a:t>
            </a:r>
            <a:r>
              <a:rPr lang="ru-RU" sz="2200" dirty="0">
                <a:solidFill>
                  <a:prstClr val="black"/>
                </a:solidFill>
              </a:rPr>
              <a:t> и ратификация</a:t>
            </a:r>
          </a:p>
          <a:p>
            <a:endParaRPr lang="bg-BG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539552" y="4725144"/>
            <a:ext cx="8147248" cy="1800200"/>
          </a:xfr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37160" indent="0">
              <a:buNone/>
            </a:pPr>
            <a:r>
              <a:rPr lang="ru-RU" dirty="0" smtClean="0"/>
              <a:t> - </a:t>
            </a:r>
            <a:r>
              <a:rPr lang="ru-RU" dirty="0" err="1" smtClean="0"/>
              <a:t>Пражката</a:t>
            </a:r>
            <a:r>
              <a:rPr lang="ru-RU" dirty="0" smtClean="0"/>
              <a:t> </a:t>
            </a:r>
            <a:r>
              <a:rPr lang="ru-RU" dirty="0" err="1"/>
              <a:t>покана</a:t>
            </a:r>
            <a:r>
              <a:rPr lang="ru-RU" dirty="0"/>
              <a:t> е </a:t>
            </a:r>
            <a:r>
              <a:rPr lang="ru-RU" dirty="0" err="1"/>
              <a:t>решаващ</a:t>
            </a:r>
            <a:r>
              <a:rPr lang="ru-RU" dirty="0"/>
              <a:t> момент. </a:t>
            </a:r>
            <a:endParaRPr lang="ru-RU" dirty="0" smtClean="0"/>
          </a:p>
          <a:p>
            <a:pPr marL="137160" indent="0">
              <a:buNone/>
            </a:pPr>
            <a:r>
              <a:rPr lang="ru-RU" dirty="0" smtClean="0"/>
              <a:t> - </a:t>
            </a:r>
            <a:r>
              <a:rPr lang="ru-RU" dirty="0" err="1" smtClean="0"/>
              <a:t>Тя</a:t>
            </a:r>
            <a:r>
              <a:rPr lang="ru-RU" dirty="0" smtClean="0"/>
              <a:t> </a:t>
            </a:r>
            <a:r>
              <a:rPr lang="ru-RU" dirty="0" err="1"/>
              <a:t>превръща</a:t>
            </a:r>
            <a:r>
              <a:rPr lang="ru-RU" dirty="0"/>
              <a:t> </a:t>
            </a:r>
            <a:r>
              <a:rPr lang="ru-RU" dirty="0" err="1"/>
              <a:t>перспективата</a:t>
            </a:r>
            <a:r>
              <a:rPr lang="ru-RU" dirty="0"/>
              <a:t> в конкретна процедура, </a:t>
            </a:r>
            <a:r>
              <a:rPr lang="ru-RU" b="1" dirty="0"/>
              <a:t>но между </a:t>
            </a:r>
            <a:r>
              <a:rPr lang="ru-RU" b="1" dirty="0" err="1"/>
              <a:t>поканата</a:t>
            </a:r>
            <a:r>
              <a:rPr lang="ru-RU" b="1" dirty="0"/>
              <a:t> и </a:t>
            </a:r>
            <a:r>
              <a:rPr lang="ru-RU" b="1" dirty="0" err="1"/>
              <a:t>членството</a:t>
            </a:r>
            <a:r>
              <a:rPr lang="ru-RU" b="1" dirty="0"/>
              <a:t> </a:t>
            </a:r>
            <a:r>
              <a:rPr lang="ru-RU" b="1" dirty="0" err="1"/>
              <a:t>остават</a:t>
            </a:r>
            <a:r>
              <a:rPr lang="ru-RU" b="1" dirty="0"/>
              <a:t> </a:t>
            </a:r>
            <a:r>
              <a:rPr lang="ru-RU" dirty="0" err="1"/>
              <a:t>преговори</a:t>
            </a:r>
            <a:r>
              <a:rPr lang="ru-RU" dirty="0"/>
              <a:t>, </a:t>
            </a:r>
            <a:r>
              <a:rPr lang="ru-RU" dirty="0" err="1"/>
              <a:t>протоколи</a:t>
            </a:r>
            <a:r>
              <a:rPr lang="ru-RU" dirty="0"/>
              <a:t> и ратификация.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925255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ln w="762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bg-BG" sz="3200" dirty="0" smtClean="0">
                <a:solidFill>
                  <a:schemeClr val="bg1"/>
                </a:solidFill>
              </a:rPr>
              <a:t>ПРОБЛЕМИТЕ 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bg-BG" sz="3200" dirty="0" smtClean="0">
                <a:solidFill>
                  <a:schemeClr val="bg1"/>
                </a:solidFill>
              </a:rPr>
              <a:t>НА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bg-BG" sz="3200" dirty="0" smtClean="0">
                <a:solidFill>
                  <a:schemeClr val="bg1"/>
                </a:solidFill>
              </a:rPr>
              <a:t> ПОСЛЕДНИЯ 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bg-BG" sz="3200" dirty="0" smtClean="0">
                <a:solidFill>
                  <a:schemeClr val="bg1"/>
                </a:solidFill>
              </a:rPr>
              <a:t>ЕТАП</a:t>
            </a:r>
            <a:endParaRPr lang="bg-BG" sz="3200" dirty="0">
              <a:solidFill>
                <a:schemeClr val="bg1"/>
              </a:solidFill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323528" y="1772816"/>
            <a:ext cx="8496944" cy="2592288"/>
          </a:xfrm>
          <a:ln w="7620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342900" lvl="0" indent="-342900" defTabSz="457200">
              <a:spcAft>
                <a:spcPts val="1000"/>
              </a:spcAft>
              <a:buClrTx/>
              <a:buSzTx/>
              <a:buFont typeface="Arial"/>
              <a:buChar char="•"/>
              <a:defRPr sz="2200"/>
            </a:pPr>
            <a:r>
              <a:rPr lang="ru-RU" sz="2200" dirty="0" err="1">
                <a:solidFill>
                  <a:prstClr val="black"/>
                </a:solidFill>
              </a:rPr>
              <a:t>Продължаване</a:t>
            </a:r>
            <a:r>
              <a:rPr lang="ru-RU" sz="2200" dirty="0">
                <a:solidFill>
                  <a:prstClr val="black"/>
                </a:solidFill>
              </a:rPr>
              <a:t> на реформата в </a:t>
            </a:r>
            <a:r>
              <a:rPr lang="ru-RU" sz="2200" dirty="0" err="1">
                <a:solidFill>
                  <a:prstClr val="black"/>
                </a:solidFill>
              </a:rPr>
              <a:t>отбраната</a:t>
            </a:r>
            <a:endParaRPr lang="ru-RU" sz="2200" dirty="0">
              <a:solidFill>
                <a:prstClr val="black"/>
              </a:solidFill>
            </a:endParaRPr>
          </a:p>
          <a:p>
            <a:pPr marL="342900" lvl="0" indent="-342900" defTabSz="457200">
              <a:spcAft>
                <a:spcPts val="1000"/>
              </a:spcAft>
              <a:buClrTx/>
              <a:buSzTx/>
              <a:buFont typeface="Arial"/>
              <a:buChar char="•"/>
              <a:defRPr sz="2200"/>
            </a:pPr>
            <a:r>
              <a:rPr lang="ru-RU" sz="2200" dirty="0" err="1">
                <a:solidFill>
                  <a:prstClr val="black"/>
                </a:solidFill>
              </a:rPr>
              <a:t>Повишаване</a:t>
            </a:r>
            <a:r>
              <a:rPr lang="ru-RU" sz="2200" dirty="0">
                <a:solidFill>
                  <a:prstClr val="black"/>
                </a:solidFill>
              </a:rPr>
              <a:t> на </a:t>
            </a:r>
            <a:r>
              <a:rPr lang="ru-RU" sz="2200" dirty="0" err="1">
                <a:solidFill>
                  <a:prstClr val="black"/>
                </a:solidFill>
              </a:rPr>
              <a:t>оперативната</a:t>
            </a:r>
            <a:r>
              <a:rPr lang="ru-RU" sz="2200" dirty="0">
                <a:solidFill>
                  <a:prstClr val="black"/>
                </a:solidFill>
              </a:rPr>
              <a:t> </a:t>
            </a:r>
            <a:r>
              <a:rPr lang="ru-RU" sz="2200" dirty="0" err="1">
                <a:solidFill>
                  <a:prstClr val="black"/>
                </a:solidFill>
              </a:rPr>
              <a:t>съвместимост</a:t>
            </a:r>
            <a:endParaRPr lang="ru-RU" sz="2200" dirty="0">
              <a:solidFill>
                <a:prstClr val="black"/>
              </a:solidFill>
            </a:endParaRPr>
          </a:p>
          <a:p>
            <a:pPr marL="342900" lvl="0" indent="-342900" defTabSz="457200">
              <a:spcAft>
                <a:spcPts val="1000"/>
              </a:spcAft>
              <a:buClrTx/>
              <a:buSzTx/>
              <a:buFont typeface="Arial"/>
              <a:buChar char="•"/>
              <a:defRPr sz="2200"/>
            </a:pPr>
            <a:r>
              <a:rPr lang="ru-RU" sz="2200" dirty="0" err="1">
                <a:solidFill>
                  <a:prstClr val="black"/>
                </a:solidFill>
              </a:rPr>
              <a:t>Осигуряване</a:t>
            </a:r>
            <a:r>
              <a:rPr lang="ru-RU" sz="2200" dirty="0">
                <a:solidFill>
                  <a:prstClr val="black"/>
                </a:solidFill>
              </a:rPr>
              <a:t> на </a:t>
            </a:r>
            <a:r>
              <a:rPr lang="ru-RU" sz="2200" dirty="0" err="1">
                <a:solidFill>
                  <a:prstClr val="black"/>
                </a:solidFill>
              </a:rPr>
              <a:t>финансови</a:t>
            </a:r>
            <a:r>
              <a:rPr lang="ru-RU" sz="2200" dirty="0">
                <a:solidFill>
                  <a:prstClr val="black"/>
                </a:solidFill>
              </a:rPr>
              <a:t> </a:t>
            </a:r>
            <a:r>
              <a:rPr lang="ru-RU" sz="2200" dirty="0" err="1">
                <a:solidFill>
                  <a:prstClr val="black"/>
                </a:solidFill>
              </a:rPr>
              <a:t>ресурси</a:t>
            </a:r>
            <a:r>
              <a:rPr lang="ru-RU" sz="2200" dirty="0">
                <a:solidFill>
                  <a:prstClr val="black"/>
                </a:solidFill>
              </a:rPr>
              <a:t> за модернизация</a:t>
            </a:r>
          </a:p>
          <a:p>
            <a:pPr marL="342900" lvl="0" indent="-342900" defTabSz="457200">
              <a:spcAft>
                <a:spcPts val="1000"/>
              </a:spcAft>
              <a:buClrTx/>
              <a:buSzTx/>
              <a:buFont typeface="Arial"/>
              <a:buChar char="•"/>
              <a:defRPr sz="2200"/>
            </a:pPr>
            <a:r>
              <a:rPr lang="ru-RU" sz="2200" dirty="0" err="1">
                <a:solidFill>
                  <a:prstClr val="black"/>
                </a:solidFill>
              </a:rPr>
              <a:t>Устойчивост</a:t>
            </a:r>
            <a:r>
              <a:rPr lang="ru-RU" sz="2200" dirty="0">
                <a:solidFill>
                  <a:prstClr val="black"/>
                </a:solidFill>
              </a:rPr>
              <a:t> на </a:t>
            </a:r>
            <a:r>
              <a:rPr lang="ru-RU" sz="2200" dirty="0" err="1">
                <a:solidFill>
                  <a:prstClr val="black"/>
                </a:solidFill>
              </a:rPr>
              <a:t>политическите</a:t>
            </a:r>
            <a:r>
              <a:rPr lang="ru-RU" sz="2200" dirty="0">
                <a:solidFill>
                  <a:prstClr val="black"/>
                </a:solidFill>
              </a:rPr>
              <a:t> и </a:t>
            </a:r>
            <a:r>
              <a:rPr lang="ru-RU" sz="2200" dirty="0" err="1">
                <a:solidFill>
                  <a:prstClr val="black"/>
                </a:solidFill>
              </a:rPr>
              <a:t>институционалните</a:t>
            </a:r>
            <a:r>
              <a:rPr lang="ru-RU" sz="2200" dirty="0">
                <a:solidFill>
                  <a:prstClr val="black"/>
                </a:solidFill>
              </a:rPr>
              <a:t> </a:t>
            </a:r>
            <a:r>
              <a:rPr lang="ru-RU" sz="2200" dirty="0" err="1">
                <a:solidFill>
                  <a:prstClr val="black"/>
                </a:solidFill>
              </a:rPr>
              <a:t>реформи</a:t>
            </a:r>
            <a:endParaRPr lang="ru-RU" sz="2200" dirty="0">
              <a:solidFill>
                <a:prstClr val="black"/>
              </a:solidFill>
            </a:endParaRPr>
          </a:p>
          <a:p>
            <a:pPr marL="342900" lvl="0" indent="-342900" defTabSz="457200">
              <a:spcAft>
                <a:spcPts val="1000"/>
              </a:spcAft>
              <a:buClrTx/>
              <a:buSzTx/>
              <a:buFont typeface="Arial"/>
              <a:buChar char="•"/>
              <a:defRPr sz="2200"/>
            </a:pPr>
            <a:r>
              <a:rPr lang="ru-RU" sz="2200" dirty="0" err="1">
                <a:solidFill>
                  <a:prstClr val="black"/>
                </a:solidFill>
              </a:rPr>
              <a:t>Подготовката</a:t>
            </a:r>
            <a:r>
              <a:rPr lang="ru-RU" sz="2200" dirty="0">
                <a:solidFill>
                  <a:prstClr val="black"/>
                </a:solidFill>
              </a:rPr>
              <a:t> за членство </a:t>
            </a:r>
            <a:r>
              <a:rPr lang="ru-RU" sz="2200" dirty="0" err="1">
                <a:solidFill>
                  <a:prstClr val="black"/>
                </a:solidFill>
              </a:rPr>
              <a:t>надхвърля</a:t>
            </a:r>
            <a:r>
              <a:rPr lang="ru-RU" sz="2200" dirty="0">
                <a:solidFill>
                  <a:prstClr val="black"/>
                </a:solidFill>
              </a:rPr>
              <a:t> чисто </a:t>
            </a:r>
            <a:r>
              <a:rPr lang="ru-RU" sz="2200" dirty="0" err="1">
                <a:solidFill>
                  <a:prstClr val="black"/>
                </a:solidFill>
              </a:rPr>
              <a:t>военната</a:t>
            </a:r>
            <a:r>
              <a:rPr lang="ru-RU" sz="2200" dirty="0">
                <a:solidFill>
                  <a:prstClr val="black"/>
                </a:solidFill>
              </a:rPr>
              <a:t> реформа</a:t>
            </a:r>
          </a:p>
          <a:p>
            <a:endParaRPr lang="bg-BG" sz="28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323528" y="4797152"/>
            <a:ext cx="8496944" cy="1977083"/>
          </a:xfrm>
          <a:ln w="762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lvl="0" indent="45720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sz="2000" b="1" dirty="0" smtClean="0">
                <a:solidFill>
                  <a:srgbClr val="374151"/>
                </a:solidFill>
                <a:ea typeface="Times New Roman"/>
                <a:cs typeface="Times New Roman"/>
              </a:rPr>
              <a:t>* </a:t>
            </a:r>
            <a:r>
              <a:rPr lang="ru-RU" sz="2000" b="1" dirty="0" err="1" smtClean="0">
                <a:solidFill>
                  <a:srgbClr val="374151"/>
                </a:solidFill>
                <a:ea typeface="Times New Roman"/>
                <a:cs typeface="Times New Roman"/>
              </a:rPr>
              <a:t>Последният</a:t>
            </a:r>
            <a:r>
              <a:rPr lang="ru-RU" sz="2000" b="1" dirty="0" smtClean="0">
                <a:solidFill>
                  <a:srgbClr val="374151"/>
                </a:solidFill>
                <a:ea typeface="Times New Roman"/>
                <a:cs typeface="Times New Roman"/>
              </a:rPr>
              <a:t> </a:t>
            </a:r>
            <a:r>
              <a:rPr lang="ru-RU" sz="2000" b="1" dirty="0" err="1">
                <a:solidFill>
                  <a:srgbClr val="374151"/>
                </a:solidFill>
                <a:ea typeface="Times New Roman"/>
                <a:cs typeface="Times New Roman"/>
              </a:rPr>
              <a:t>етап</a:t>
            </a:r>
            <a:r>
              <a:rPr lang="ru-RU" sz="2000" b="1" dirty="0">
                <a:solidFill>
                  <a:srgbClr val="374151"/>
                </a:solidFill>
                <a:ea typeface="Times New Roman"/>
                <a:cs typeface="Times New Roman"/>
              </a:rPr>
              <a:t> </a:t>
            </a:r>
            <a:r>
              <a:rPr lang="ru-RU" sz="2000" b="1" dirty="0" err="1">
                <a:solidFill>
                  <a:srgbClr val="374151"/>
                </a:solidFill>
                <a:ea typeface="Times New Roman"/>
                <a:cs typeface="Times New Roman"/>
              </a:rPr>
              <a:t>показва</a:t>
            </a:r>
            <a:r>
              <a:rPr lang="ru-RU" sz="2000" b="1" dirty="0">
                <a:solidFill>
                  <a:srgbClr val="374151"/>
                </a:solidFill>
                <a:ea typeface="Times New Roman"/>
                <a:cs typeface="Times New Roman"/>
              </a:rPr>
              <a:t>, че </a:t>
            </a:r>
            <a:r>
              <a:rPr lang="ru-RU" sz="2000" b="1" dirty="0" err="1">
                <a:solidFill>
                  <a:srgbClr val="374151"/>
                </a:solidFill>
                <a:ea typeface="Times New Roman"/>
                <a:cs typeface="Times New Roman"/>
              </a:rPr>
              <a:t>членството</a:t>
            </a:r>
            <a:r>
              <a:rPr lang="ru-RU" sz="2000" b="1" dirty="0">
                <a:solidFill>
                  <a:srgbClr val="374151"/>
                </a:solidFill>
                <a:ea typeface="Times New Roman"/>
                <a:cs typeface="Times New Roman"/>
              </a:rPr>
              <a:t> </a:t>
            </a:r>
            <a:r>
              <a:rPr lang="ru-RU" sz="2000" b="1" dirty="0" err="1">
                <a:solidFill>
                  <a:srgbClr val="374151"/>
                </a:solidFill>
                <a:ea typeface="Times New Roman"/>
                <a:cs typeface="Times New Roman"/>
              </a:rPr>
              <a:t>изисква</a:t>
            </a:r>
            <a:r>
              <a:rPr lang="ru-RU" sz="2000" b="1" dirty="0">
                <a:solidFill>
                  <a:srgbClr val="374151"/>
                </a:solidFill>
                <a:ea typeface="Times New Roman"/>
                <a:cs typeface="Times New Roman"/>
              </a:rPr>
              <a:t> </a:t>
            </a:r>
            <a:r>
              <a:rPr lang="ru-RU" sz="2000" b="1" dirty="0" err="1">
                <a:solidFill>
                  <a:srgbClr val="374151"/>
                </a:solidFill>
                <a:ea typeface="Times New Roman"/>
                <a:cs typeface="Times New Roman"/>
              </a:rPr>
              <a:t>устойчивост</a:t>
            </a:r>
            <a:r>
              <a:rPr lang="ru-RU" sz="2000" b="1" dirty="0">
                <a:solidFill>
                  <a:srgbClr val="374151"/>
                </a:solidFill>
                <a:ea typeface="Times New Roman"/>
                <a:cs typeface="Times New Roman"/>
              </a:rPr>
              <a:t> на </a:t>
            </a:r>
            <a:r>
              <a:rPr lang="ru-RU" sz="2000" b="1" dirty="0" err="1">
                <a:solidFill>
                  <a:srgbClr val="374151"/>
                </a:solidFill>
                <a:ea typeface="Times New Roman"/>
                <a:cs typeface="Times New Roman"/>
              </a:rPr>
              <a:t>реформите</a:t>
            </a:r>
            <a:r>
              <a:rPr lang="ru-RU" sz="2000" b="1" dirty="0">
                <a:solidFill>
                  <a:srgbClr val="374151"/>
                </a:solidFill>
                <a:ea typeface="Times New Roman"/>
                <a:cs typeface="Times New Roman"/>
              </a:rPr>
              <a:t>. </a:t>
            </a:r>
            <a:endParaRPr lang="ru-RU" sz="2000" b="1" dirty="0" smtClean="0">
              <a:solidFill>
                <a:srgbClr val="374151"/>
              </a:solidFill>
              <a:ea typeface="Times New Roman"/>
              <a:cs typeface="Times New Roman"/>
            </a:endParaRPr>
          </a:p>
          <a:p>
            <a:pPr marL="342900" lvl="0" indent="45720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sz="2000" b="1" dirty="0" smtClean="0">
                <a:solidFill>
                  <a:srgbClr val="374151"/>
                </a:solidFill>
                <a:ea typeface="Times New Roman"/>
                <a:cs typeface="Times New Roman"/>
              </a:rPr>
              <a:t>* </a:t>
            </a:r>
            <a:r>
              <a:rPr lang="ru-RU" sz="2000" b="1" dirty="0" smtClean="0">
                <a:solidFill>
                  <a:srgbClr val="374151"/>
                </a:solidFill>
                <a:ea typeface="Times New Roman"/>
                <a:cs typeface="Times New Roman"/>
              </a:rPr>
              <a:t>В </a:t>
            </a:r>
            <a:r>
              <a:rPr lang="ru-RU" sz="2000" b="1" dirty="0">
                <a:solidFill>
                  <a:srgbClr val="374151"/>
                </a:solidFill>
                <a:ea typeface="Times New Roman"/>
                <a:cs typeface="Times New Roman"/>
              </a:rPr>
              <a:t>доклада е </a:t>
            </a:r>
            <a:r>
              <a:rPr lang="ru-RU" sz="2000" b="1" dirty="0" err="1">
                <a:solidFill>
                  <a:srgbClr val="374151"/>
                </a:solidFill>
                <a:ea typeface="Times New Roman"/>
                <a:cs typeface="Times New Roman"/>
              </a:rPr>
              <a:t>подчертано</a:t>
            </a:r>
            <a:r>
              <a:rPr lang="ru-RU" sz="2000" b="1" dirty="0">
                <a:solidFill>
                  <a:srgbClr val="374151"/>
                </a:solidFill>
                <a:ea typeface="Times New Roman"/>
                <a:cs typeface="Times New Roman"/>
              </a:rPr>
              <a:t> и че </a:t>
            </a:r>
            <a:r>
              <a:rPr lang="ru-RU" sz="2000" b="1" dirty="0" err="1">
                <a:solidFill>
                  <a:srgbClr val="374151"/>
                </a:solidFill>
                <a:ea typeface="Times New Roman"/>
                <a:cs typeface="Times New Roman"/>
              </a:rPr>
              <a:t>очакванията</a:t>
            </a:r>
            <a:r>
              <a:rPr lang="ru-RU" sz="2000" b="1" dirty="0">
                <a:solidFill>
                  <a:srgbClr val="374151"/>
                </a:solidFill>
                <a:ea typeface="Times New Roman"/>
                <a:cs typeface="Times New Roman"/>
              </a:rPr>
              <a:t> </a:t>
            </a:r>
            <a:r>
              <a:rPr lang="ru-RU" sz="2000" b="1" dirty="0" err="1">
                <a:solidFill>
                  <a:srgbClr val="374151"/>
                </a:solidFill>
                <a:ea typeface="Times New Roman"/>
                <a:cs typeface="Times New Roman"/>
              </a:rPr>
              <a:t>към</a:t>
            </a:r>
            <a:r>
              <a:rPr lang="ru-RU" sz="2000" b="1" dirty="0">
                <a:solidFill>
                  <a:srgbClr val="374151"/>
                </a:solidFill>
                <a:ea typeface="Times New Roman"/>
                <a:cs typeface="Times New Roman"/>
              </a:rPr>
              <a:t> </a:t>
            </a:r>
            <a:r>
              <a:rPr lang="ru-RU" sz="2000" b="1" dirty="0" err="1">
                <a:solidFill>
                  <a:srgbClr val="374151"/>
                </a:solidFill>
                <a:ea typeface="Times New Roman"/>
                <a:cs typeface="Times New Roman"/>
              </a:rPr>
              <a:t>България</a:t>
            </a:r>
            <a:r>
              <a:rPr lang="ru-RU" sz="2000" b="1" dirty="0">
                <a:solidFill>
                  <a:srgbClr val="374151"/>
                </a:solidFill>
                <a:ea typeface="Times New Roman"/>
                <a:cs typeface="Times New Roman"/>
              </a:rPr>
              <a:t> </a:t>
            </a:r>
            <a:r>
              <a:rPr lang="ru-RU" sz="2000" b="1" u="sng" dirty="0" err="1">
                <a:solidFill>
                  <a:schemeClr val="bg1"/>
                </a:solidFill>
                <a:ea typeface="Times New Roman"/>
                <a:cs typeface="Times New Roman"/>
              </a:rPr>
              <a:t>включват</a:t>
            </a:r>
            <a:r>
              <a:rPr lang="ru-RU" sz="2000" b="1" u="sng" dirty="0">
                <a:solidFill>
                  <a:schemeClr val="bg1"/>
                </a:solidFill>
                <a:ea typeface="Times New Roman"/>
                <a:cs typeface="Times New Roman"/>
              </a:rPr>
              <a:t> области </a:t>
            </a:r>
            <a:r>
              <a:rPr lang="ru-RU" sz="2000" b="1" u="sng" dirty="0" err="1">
                <a:solidFill>
                  <a:schemeClr val="bg1"/>
                </a:solidFill>
                <a:ea typeface="Times New Roman"/>
                <a:cs typeface="Times New Roman"/>
              </a:rPr>
              <a:t>извън</a:t>
            </a:r>
            <a:r>
              <a:rPr lang="ru-RU" sz="2000" b="1" u="sng" dirty="0">
                <a:solidFill>
                  <a:schemeClr val="bg1"/>
                </a:solidFill>
                <a:ea typeface="Times New Roman"/>
                <a:cs typeface="Times New Roman"/>
              </a:rPr>
              <a:t> </a:t>
            </a:r>
            <a:r>
              <a:rPr lang="ru-RU" sz="2000" b="1" u="sng" dirty="0" err="1">
                <a:solidFill>
                  <a:schemeClr val="bg1"/>
                </a:solidFill>
                <a:ea typeface="Times New Roman"/>
                <a:cs typeface="Times New Roman"/>
              </a:rPr>
              <a:t>военната</a:t>
            </a:r>
            <a:r>
              <a:rPr lang="ru-RU" sz="2000" b="1" u="sng" dirty="0">
                <a:solidFill>
                  <a:schemeClr val="bg1"/>
                </a:solidFill>
                <a:ea typeface="Times New Roman"/>
                <a:cs typeface="Times New Roman"/>
              </a:rPr>
              <a:t> реформа.</a:t>
            </a:r>
          </a:p>
          <a:p>
            <a:pPr marL="342900" lvl="0" indent="45720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endParaRPr lang="bg-BG" sz="1800" b="1" dirty="0" smtClean="0">
              <a:solidFill>
                <a:srgbClr val="374151"/>
              </a:solidFill>
              <a:ea typeface="Times New Roman"/>
              <a:cs typeface="Times New Roman"/>
            </a:endParaRPr>
          </a:p>
          <a:p>
            <a:pPr marL="342900" lvl="0" indent="45720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endParaRPr lang="bg-BG" sz="1800" b="1" dirty="0">
              <a:solidFill>
                <a:srgbClr val="374151"/>
              </a:solidFill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260833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ln w="76200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indent="450215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3200" dirty="0" smtClean="0">
                <a:effectLst/>
                <a:ea typeface="Calibri"/>
                <a:cs typeface="Times New Roman"/>
              </a:rPr>
              <a:t/>
            </a:r>
            <a:br>
              <a:rPr lang="ru-RU" sz="3200" dirty="0" smtClean="0">
                <a:effectLst/>
                <a:ea typeface="Calibri"/>
                <a:cs typeface="Times New Roman"/>
              </a:rPr>
            </a:br>
            <a:r>
              <a:rPr lang="ru-RU" sz="3200" dirty="0" smtClean="0">
                <a:effectLst/>
                <a:ea typeface="Calibri"/>
                <a:cs typeface="Times New Roman"/>
              </a:rPr>
              <a:t>29 МАРТ 2004 Г. – ЧЛЕНСТВО В НАТО</a:t>
            </a:r>
            <a:r>
              <a:rPr lang="bg-BG" sz="3200" dirty="0" smtClean="0">
                <a:effectLst/>
                <a:latin typeface="Times New Roman"/>
                <a:ea typeface="Calibri"/>
                <a:cs typeface="Times New Roman"/>
              </a:rPr>
              <a:t/>
            </a:r>
            <a:br>
              <a:rPr lang="bg-BG" sz="3200" dirty="0" smtClean="0">
                <a:effectLst/>
                <a:latin typeface="Times New Roman"/>
                <a:ea typeface="Calibri"/>
                <a:cs typeface="Times New Roman"/>
              </a:rPr>
            </a:br>
            <a:endParaRPr lang="bg-BG" sz="3200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395536" y="1700808"/>
            <a:ext cx="8280920" cy="2232248"/>
          </a:xfrm>
          <a:ln w="7620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342900" lvl="0" indent="-342900" defTabSz="457200">
              <a:spcAft>
                <a:spcPts val="1000"/>
              </a:spcAft>
              <a:buClrTx/>
              <a:buSzTx/>
              <a:buFont typeface="Arial"/>
              <a:buChar char="•"/>
              <a:defRPr sz="2200"/>
            </a:pPr>
            <a:r>
              <a:rPr lang="ru-RU" dirty="0" err="1">
                <a:solidFill>
                  <a:prstClr val="black"/>
                </a:solidFill>
              </a:rPr>
              <a:t>България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официално</a:t>
            </a:r>
            <a:r>
              <a:rPr lang="ru-RU" dirty="0">
                <a:solidFill>
                  <a:prstClr val="black"/>
                </a:solidFill>
              </a:rPr>
              <a:t> става член на НАТО</a:t>
            </a:r>
          </a:p>
          <a:p>
            <a:pPr marL="342900" lvl="0" indent="-342900" defTabSz="457200">
              <a:spcAft>
                <a:spcPts val="1000"/>
              </a:spcAft>
              <a:buClrTx/>
              <a:buSzTx/>
              <a:buFont typeface="Arial"/>
              <a:buChar char="•"/>
              <a:defRPr sz="2200"/>
            </a:pPr>
            <a:r>
              <a:rPr lang="ru-RU" dirty="0" err="1">
                <a:solidFill>
                  <a:prstClr val="black"/>
                </a:solidFill>
              </a:rPr>
              <a:t>Инструментът</a:t>
            </a:r>
            <a:r>
              <a:rPr lang="ru-RU" dirty="0">
                <a:solidFill>
                  <a:prstClr val="black"/>
                </a:solidFill>
              </a:rPr>
              <a:t> за </a:t>
            </a:r>
            <a:r>
              <a:rPr lang="ru-RU" dirty="0" err="1">
                <a:solidFill>
                  <a:prstClr val="black"/>
                </a:solidFill>
              </a:rPr>
              <a:t>присъединяване</a:t>
            </a:r>
            <a:r>
              <a:rPr lang="ru-RU" dirty="0">
                <a:solidFill>
                  <a:prstClr val="black"/>
                </a:solidFill>
              </a:rPr>
              <a:t> е </a:t>
            </a:r>
            <a:r>
              <a:rPr lang="ru-RU" dirty="0" err="1">
                <a:solidFill>
                  <a:prstClr val="black"/>
                </a:solidFill>
              </a:rPr>
              <a:t>депозиран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във</a:t>
            </a:r>
            <a:r>
              <a:rPr lang="ru-RU" dirty="0">
                <a:solidFill>
                  <a:prstClr val="black"/>
                </a:solidFill>
              </a:rPr>
              <a:t> Вашингтон</a:t>
            </a:r>
          </a:p>
          <a:p>
            <a:pPr marL="342900" lvl="0" indent="-342900" defTabSz="457200">
              <a:spcAft>
                <a:spcPts val="1000"/>
              </a:spcAft>
              <a:buClrTx/>
              <a:buSzTx/>
              <a:buFont typeface="Arial"/>
              <a:buChar char="•"/>
              <a:defRPr sz="2200"/>
            </a:pPr>
            <a:r>
              <a:rPr lang="ru-RU" dirty="0" err="1">
                <a:solidFill>
                  <a:prstClr val="black"/>
                </a:solidFill>
              </a:rPr>
              <a:t>Заедно</a:t>
            </a:r>
            <a:r>
              <a:rPr lang="ru-RU" dirty="0">
                <a:solidFill>
                  <a:prstClr val="black"/>
                </a:solidFill>
              </a:rPr>
              <a:t> с </a:t>
            </a:r>
            <a:r>
              <a:rPr lang="ru-RU" dirty="0" err="1">
                <a:solidFill>
                  <a:prstClr val="black"/>
                </a:solidFill>
              </a:rPr>
              <a:t>България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членове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стават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още</a:t>
            </a:r>
            <a:r>
              <a:rPr lang="ru-RU" dirty="0">
                <a:solidFill>
                  <a:prstClr val="black"/>
                </a:solidFill>
              </a:rPr>
              <a:t> шест </a:t>
            </a:r>
            <a:r>
              <a:rPr lang="ru-RU" dirty="0" err="1">
                <a:solidFill>
                  <a:prstClr val="black"/>
                </a:solidFill>
              </a:rPr>
              <a:t>държави</a:t>
            </a:r>
            <a:endParaRPr lang="ru-RU" dirty="0">
              <a:solidFill>
                <a:prstClr val="black"/>
              </a:solidFill>
            </a:endParaRPr>
          </a:p>
          <a:p>
            <a:pPr marL="342900" lvl="0" indent="-342900" defTabSz="457200">
              <a:spcAft>
                <a:spcPts val="1000"/>
              </a:spcAft>
              <a:buClrTx/>
              <a:buSzTx/>
              <a:buFont typeface="Arial"/>
              <a:buChar char="•"/>
              <a:defRPr sz="2200"/>
            </a:pPr>
            <a:r>
              <a:rPr lang="ru-RU" dirty="0" err="1">
                <a:solidFill>
                  <a:prstClr val="black"/>
                </a:solidFill>
              </a:rPr>
              <a:t>Това</a:t>
            </a:r>
            <a:r>
              <a:rPr lang="ru-RU" dirty="0">
                <a:solidFill>
                  <a:prstClr val="black"/>
                </a:solidFill>
              </a:rPr>
              <a:t> е </a:t>
            </a:r>
            <a:r>
              <a:rPr lang="ru-RU" dirty="0" err="1">
                <a:solidFill>
                  <a:prstClr val="black"/>
                </a:solidFill>
              </a:rPr>
              <a:t>кулминацията</a:t>
            </a:r>
            <a:r>
              <a:rPr lang="ru-RU" dirty="0">
                <a:solidFill>
                  <a:prstClr val="black"/>
                </a:solidFill>
              </a:rPr>
              <a:t> на </a:t>
            </a:r>
            <a:r>
              <a:rPr lang="ru-RU" dirty="0" err="1">
                <a:solidFill>
                  <a:prstClr val="black"/>
                </a:solidFill>
              </a:rPr>
              <a:t>дълъг</a:t>
            </a:r>
            <a:r>
              <a:rPr lang="ru-RU" dirty="0">
                <a:solidFill>
                  <a:prstClr val="black"/>
                </a:solidFill>
              </a:rPr>
              <a:t> политически, институционален и </a:t>
            </a:r>
            <a:r>
              <a:rPr lang="ru-RU" dirty="0" err="1">
                <a:solidFill>
                  <a:prstClr val="black"/>
                </a:solidFill>
              </a:rPr>
              <a:t>военен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процес</a:t>
            </a:r>
            <a:endParaRPr lang="ru-RU" dirty="0">
              <a:solidFill>
                <a:prstClr val="black"/>
              </a:solidFill>
            </a:endParaRPr>
          </a:p>
          <a:p>
            <a:endParaRPr lang="bg-BG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797152"/>
            <a:ext cx="2016224" cy="187220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97152"/>
            <a:ext cx="2448272" cy="195644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4" name="Правоъгълник 3"/>
          <p:cNvSpPr/>
          <p:nvPr/>
        </p:nvSpPr>
        <p:spPr>
          <a:xfrm>
            <a:off x="2987824" y="4149080"/>
            <a:ext cx="3600400" cy="25202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* </a:t>
            </a:r>
            <a:r>
              <a:rPr lang="ru-RU" b="1" dirty="0" smtClean="0">
                <a:solidFill>
                  <a:schemeClr val="bg1"/>
                </a:solidFill>
              </a:rPr>
              <a:t>На </a:t>
            </a:r>
            <a:r>
              <a:rPr lang="ru-RU" b="1" dirty="0">
                <a:solidFill>
                  <a:schemeClr val="bg1"/>
                </a:solidFill>
              </a:rPr>
              <a:t>29 март 2004 г. </a:t>
            </a:r>
            <a:r>
              <a:rPr lang="ru-RU" b="1" dirty="0" err="1">
                <a:solidFill>
                  <a:schemeClr val="bg1"/>
                </a:solidFill>
              </a:rPr>
              <a:t>България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официално</a:t>
            </a:r>
            <a:r>
              <a:rPr lang="ru-RU" b="1" dirty="0">
                <a:solidFill>
                  <a:schemeClr val="bg1"/>
                </a:solidFill>
              </a:rPr>
              <a:t> става член на НАТО чрез </a:t>
            </a:r>
            <a:r>
              <a:rPr lang="ru-RU" b="1" dirty="0" err="1">
                <a:solidFill>
                  <a:schemeClr val="bg1"/>
                </a:solidFill>
              </a:rPr>
              <a:t>депозиране</a:t>
            </a:r>
            <a:r>
              <a:rPr lang="ru-RU" b="1" dirty="0">
                <a:solidFill>
                  <a:schemeClr val="bg1"/>
                </a:solidFill>
              </a:rPr>
              <a:t> на инструмента за </a:t>
            </a:r>
            <a:r>
              <a:rPr lang="ru-RU" b="1" dirty="0" err="1">
                <a:solidFill>
                  <a:schemeClr val="bg1"/>
                </a:solidFill>
              </a:rPr>
              <a:t>присъединяване</a:t>
            </a:r>
            <a:r>
              <a:rPr lang="ru-RU" b="1" dirty="0">
                <a:solidFill>
                  <a:schemeClr val="bg1"/>
                </a:solidFill>
              </a:rPr>
              <a:t>. </a:t>
            </a:r>
            <a:endParaRPr lang="ru-RU" b="1" dirty="0" smtClean="0">
              <a:solidFill>
                <a:schemeClr val="bg1"/>
              </a:solidFill>
            </a:endParaRP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* </a:t>
            </a:r>
            <a:r>
              <a:rPr lang="ru-RU" dirty="0" err="1" smtClean="0">
                <a:solidFill>
                  <a:schemeClr val="bg1"/>
                </a:solidFill>
              </a:rPr>
              <a:t>Официалният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източник</a:t>
            </a:r>
            <a:r>
              <a:rPr lang="ru-RU" dirty="0">
                <a:solidFill>
                  <a:schemeClr val="bg1"/>
                </a:solidFill>
              </a:rPr>
              <a:t> на НАТО </a:t>
            </a:r>
            <a:r>
              <a:rPr lang="ru-RU" dirty="0" err="1">
                <a:solidFill>
                  <a:schemeClr val="bg1"/>
                </a:solidFill>
              </a:rPr>
              <a:t>потвърждава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датата</a:t>
            </a:r>
            <a:r>
              <a:rPr lang="ru-RU" dirty="0">
                <a:solidFill>
                  <a:schemeClr val="bg1"/>
                </a:solidFill>
              </a:rPr>
              <a:t> и </a:t>
            </a:r>
            <a:r>
              <a:rPr lang="ru-RU" dirty="0" err="1">
                <a:solidFill>
                  <a:schemeClr val="bg1"/>
                </a:solidFill>
              </a:rPr>
              <a:t>процедурата</a:t>
            </a:r>
            <a:r>
              <a:rPr lang="ru-RU" dirty="0">
                <a:solidFill>
                  <a:schemeClr val="bg1"/>
                </a:solidFill>
              </a:rPr>
              <a:t>. citeturn0search0</a:t>
            </a:r>
            <a:endParaRPr lang="bg-BG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5530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  <a:ln w="762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indent="450215">
              <a:spcBef>
                <a:spcPts val="600"/>
              </a:spcBef>
              <a:spcAft>
                <a:spcPts val="600"/>
              </a:spcAft>
            </a:pPr>
            <a:r>
              <a:rPr lang="bg-BG" sz="2800" dirty="0" smtClean="0">
                <a:effectLst/>
                <a:latin typeface="Times New Roman"/>
                <a:ea typeface="Calibri"/>
                <a:cs typeface="Times New Roman"/>
              </a:rPr>
              <a:t/>
            </a:r>
            <a:br>
              <a:rPr lang="bg-BG" sz="2800" dirty="0" smtClean="0">
                <a:effectLst/>
                <a:latin typeface="Times New Roman"/>
                <a:ea typeface="Calibri"/>
                <a:cs typeface="Times New Roman"/>
              </a:rPr>
            </a:br>
            <a:r>
              <a:rPr lang="bg-BG" sz="2800" dirty="0" smtClean="0">
                <a:solidFill>
                  <a:schemeClr val="bg1"/>
                </a:solidFill>
                <a:effectLst/>
                <a:latin typeface="Times New Roman"/>
                <a:ea typeface="Calibri"/>
                <a:cs typeface="Times New Roman"/>
              </a:rPr>
              <a:t>Военни </a:t>
            </a:r>
            <a:r>
              <a:rPr lang="bg-BG" sz="2800" dirty="0">
                <a:solidFill>
                  <a:schemeClr val="bg1"/>
                </a:solidFill>
                <a:effectLst/>
                <a:latin typeface="Times New Roman"/>
                <a:ea typeface="Calibri"/>
                <a:cs typeface="Times New Roman"/>
              </a:rPr>
              <a:t>обекти за съвместно ползване </a:t>
            </a:r>
            <a:r>
              <a:rPr lang="bg-BG" sz="2800" dirty="0" smtClean="0">
                <a:solidFill>
                  <a:schemeClr val="bg1"/>
                </a:solidFill>
                <a:effectLst/>
                <a:latin typeface="Times New Roman"/>
                <a:ea typeface="Calibri"/>
                <a:cs typeface="Times New Roman"/>
              </a:rPr>
              <a:t/>
            </a:r>
            <a:br>
              <a:rPr lang="bg-BG" sz="2800" dirty="0" smtClean="0">
                <a:solidFill>
                  <a:schemeClr val="bg1"/>
                </a:solidFill>
                <a:effectLst/>
                <a:latin typeface="Times New Roman"/>
                <a:ea typeface="Calibri"/>
                <a:cs typeface="Times New Roman"/>
              </a:rPr>
            </a:br>
            <a:r>
              <a:rPr lang="bg-BG" sz="2800" dirty="0" smtClean="0">
                <a:solidFill>
                  <a:schemeClr val="bg1"/>
                </a:solidFill>
                <a:effectLst/>
                <a:latin typeface="Times New Roman"/>
                <a:ea typeface="Calibri"/>
                <a:cs typeface="Times New Roman"/>
              </a:rPr>
              <a:t>(</a:t>
            </a:r>
            <a:r>
              <a:rPr lang="bg-BG" sz="2800" dirty="0">
                <a:solidFill>
                  <a:schemeClr val="bg1"/>
                </a:solidFill>
                <a:effectLst/>
                <a:latin typeface="Times New Roman"/>
                <a:ea typeface="Calibri"/>
                <a:cs typeface="Times New Roman"/>
              </a:rPr>
              <a:t>България–САЩ–НАТО) </a:t>
            </a:r>
            <a:r>
              <a:rPr lang="bg-BG" sz="2800" dirty="0" smtClean="0">
                <a:solidFill>
                  <a:schemeClr val="bg1"/>
                </a:solidFill>
                <a:effectLst/>
                <a:latin typeface="Times New Roman"/>
                <a:ea typeface="Calibri"/>
                <a:cs typeface="Times New Roman"/>
              </a:rPr>
              <a:t/>
            </a:r>
            <a:br>
              <a:rPr lang="bg-BG" sz="2800" dirty="0" smtClean="0">
                <a:solidFill>
                  <a:schemeClr val="bg1"/>
                </a:solidFill>
                <a:effectLst/>
                <a:latin typeface="Times New Roman"/>
                <a:ea typeface="Calibri"/>
                <a:cs typeface="Times New Roman"/>
              </a:rPr>
            </a:br>
            <a:r>
              <a:rPr lang="bg-BG" sz="2800" dirty="0" smtClean="0">
                <a:solidFill>
                  <a:schemeClr val="bg1"/>
                </a:solidFill>
                <a:effectLst/>
                <a:latin typeface="Times New Roman"/>
                <a:ea typeface="Calibri"/>
                <a:cs typeface="Times New Roman"/>
              </a:rPr>
              <a:t>Стратегическо </a:t>
            </a:r>
            <a:r>
              <a:rPr lang="bg-BG" sz="2800" dirty="0">
                <a:solidFill>
                  <a:schemeClr val="bg1"/>
                </a:solidFill>
                <a:effectLst/>
                <a:latin typeface="Times New Roman"/>
                <a:ea typeface="Calibri"/>
                <a:cs typeface="Times New Roman"/>
              </a:rPr>
              <a:t>партньорство</a:t>
            </a:r>
            <a:r>
              <a:rPr lang="bg-BG" sz="2000" dirty="0"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bg-BG" sz="2000" dirty="0">
                <a:effectLst/>
                <a:latin typeface="Calibri"/>
                <a:ea typeface="Calibri"/>
                <a:cs typeface="Times New Roman"/>
              </a:rPr>
            </a:br>
            <a:endParaRPr lang="bg-BG" sz="28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323528" y="1844824"/>
            <a:ext cx="8496944" cy="3168352"/>
          </a:xfrm>
          <a:ln w="7620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Font typeface="+mj-lt"/>
              <a:buAutoNum type="arabicPeriod"/>
            </a:pPr>
            <a:endParaRPr lang="ru-RU" sz="1400" dirty="0" smtClean="0">
              <a:solidFill>
                <a:srgbClr val="111827"/>
              </a:solidFill>
              <a:cs typeface="Calibri" pitchFamily="34" charset="0"/>
            </a:endParaRPr>
          </a:p>
          <a:p>
            <a:pPr>
              <a:buFont typeface="+mj-lt"/>
              <a:buAutoNum type="arabicPeriod"/>
            </a:pPr>
            <a:r>
              <a:rPr lang="ru-RU" sz="1400" dirty="0" smtClean="0">
                <a:solidFill>
                  <a:srgbClr val="111827"/>
                </a:solidFill>
                <a:cs typeface="Calibri" pitchFamily="34" charset="0"/>
              </a:rPr>
              <a:t>1. Полигон </a:t>
            </a:r>
            <a:r>
              <a:rPr lang="ru-RU" sz="1400" dirty="0">
                <a:solidFill>
                  <a:srgbClr val="111827"/>
                </a:solidFill>
                <a:cs typeface="Calibri" pitchFamily="34" charset="0"/>
              </a:rPr>
              <a:t>„Ново село“</a:t>
            </a:r>
            <a:r>
              <a:rPr lang="ru-RU" sz="1400" dirty="0">
                <a:solidFill>
                  <a:srgbClr val="374151"/>
                </a:solidFill>
                <a:cs typeface="Calibri" pitchFamily="34" charset="0"/>
              </a:rPr>
              <a:t> – </a:t>
            </a:r>
            <a:r>
              <a:rPr lang="ru-RU" sz="1400" dirty="0" err="1">
                <a:solidFill>
                  <a:srgbClr val="374151"/>
                </a:solidFill>
                <a:cs typeface="Calibri" pitchFamily="34" charset="0"/>
              </a:rPr>
              <a:t>основен</a:t>
            </a:r>
            <a:r>
              <a:rPr lang="ru-RU" sz="1400" dirty="0">
                <a:solidFill>
                  <a:srgbClr val="374151"/>
                </a:solidFill>
                <a:cs typeface="Calibri" pitchFamily="34" charset="0"/>
              </a:rPr>
              <a:t> полигон за </a:t>
            </a:r>
            <a:r>
              <a:rPr lang="ru-RU" sz="1400" dirty="0" err="1">
                <a:solidFill>
                  <a:srgbClr val="374151"/>
                </a:solidFill>
                <a:cs typeface="Calibri" pitchFamily="34" charset="0"/>
              </a:rPr>
              <a:t>сухопътни</a:t>
            </a:r>
            <a:r>
              <a:rPr lang="ru-RU" sz="1400" dirty="0">
                <a:solidFill>
                  <a:srgbClr val="374151"/>
                </a:solidFill>
                <a:cs typeface="Calibri" pitchFamily="34" charset="0"/>
              </a:rPr>
              <a:t> </a:t>
            </a:r>
            <a:r>
              <a:rPr lang="ru-RU" sz="1400" dirty="0" err="1" smtClean="0">
                <a:solidFill>
                  <a:srgbClr val="374151"/>
                </a:solidFill>
                <a:cs typeface="Calibri" pitchFamily="34" charset="0"/>
              </a:rPr>
              <a:t>войски</a:t>
            </a:r>
            <a:r>
              <a:rPr lang="ru-RU" sz="1400" dirty="0" smtClean="0">
                <a:solidFill>
                  <a:srgbClr val="374151"/>
                </a:solidFill>
                <a:cs typeface="Calibri" pitchFamily="34" charset="0"/>
              </a:rPr>
              <a:t>;</a:t>
            </a:r>
            <a:endParaRPr lang="ru-RU" sz="1400" dirty="0">
              <a:solidFill>
                <a:srgbClr val="374151"/>
              </a:solidFill>
              <a:cs typeface="Calibri" pitchFamily="34" charset="0"/>
            </a:endParaRPr>
          </a:p>
          <a:p>
            <a:pPr>
              <a:buFont typeface="+mj-lt"/>
              <a:buAutoNum type="arabicPeriod"/>
            </a:pPr>
            <a:r>
              <a:rPr lang="ru-RU" sz="1400" dirty="0">
                <a:solidFill>
                  <a:srgbClr val="111827"/>
                </a:solidFill>
                <a:cs typeface="Calibri" pitchFamily="34" charset="0"/>
              </a:rPr>
              <a:t>2</a:t>
            </a:r>
            <a:r>
              <a:rPr lang="ru-RU" sz="1400" dirty="0" smtClean="0">
                <a:solidFill>
                  <a:srgbClr val="111827"/>
                </a:solidFill>
                <a:cs typeface="Calibri" pitchFamily="34" charset="0"/>
              </a:rPr>
              <a:t>. </a:t>
            </a:r>
            <a:r>
              <a:rPr lang="ru-RU" sz="1400" dirty="0" err="1" smtClean="0">
                <a:solidFill>
                  <a:srgbClr val="111827"/>
                </a:solidFill>
                <a:cs typeface="Calibri" pitchFamily="34" charset="0"/>
              </a:rPr>
              <a:t>Военновъздушна</a:t>
            </a:r>
            <a:r>
              <a:rPr lang="ru-RU" sz="1400" dirty="0" smtClean="0">
                <a:solidFill>
                  <a:srgbClr val="111827"/>
                </a:solidFill>
                <a:cs typeface="Calibri" pitchFamily="34" charset="0"/>
              </a:rPr>
              <a:t> </a:t>
            </a:r>
            <a:r>
              <a:rPr lang="ru-RU" sz="1400" dirty="0">
                <a:solidFill>
                  <a:srgbClr val="111827"/>
                </a:solidFill>
                <a:cs typeface="Calibri" pitchFamily="34" charset="0"/>
              </a:rPr>
              <a:t>база „</a:t>
            </a:r>
            <a:r>
              <a:rPr lang="ru-RU" sz="1400" dirty="0" err="1">
                <a:solidFill>
                  <a:srgbClr val="111827"/>
                </a:solidFill>
                <a:cs typeface="Calibri" pitchFamily="34" charset="0"/>
              </a:rPr>
              <a:t>Безмер</a:t>
            </a:r>
            <a:r>
              <a:rPr lang="ru-RU" sz="1400" dirty="0">
                <a:solidFill>
                  <a:srgbClr val="111827"/>
                </a:solidFill>
                <a:cs typeface="Calibri" pitchFamily="34" charset="0"/>
              </a:rPr>
              <a:t>“</a:t>
            </a:r>
            <a:r>
              <a:rPr lang="ru-RU" sz="1400" dirty="0">
                <a:solidFill>
                  <a:srgbClr val="374151"/>
                </a:solidFill>
                <a:cs typeface="Calibri" pitchFamily="34" charset="0"/>
              </a:rPr>
              <a:t> – </a:t>
            </a:r>
            <a:r>
              <a:rPr lang="ru-RU" sz="1400" dirty="0" err="1">
                <a:solidFill>
                  <a:srgbClr val="374151"/>
                </a:solidFill>
                <a:cs typeface="Calibri" pitchFamily="34" charset="0"/>
              </a:rPr>
              <a:t>използва</a:t>
            </a:r>
            <a:r>
              <a:rPr lang="ru-RU" sz="1400" dirty="0">
                <a:solidFill>
                  <a:srgbClr val="374151"/>
                </a:solidFill>
                <a:cs typeface="Calibri" pitchFamily="34" charset="0"/>
              </a:rPr>
              <a:t> се за </a:t>
            </a:r>
            <a:r>
              <a:rPr lang="ru-RU" sz="1400" dirty="0" err="1">
                <a:solidFill>
                  <a:srgbClr val="374151"/>
                </a:solidFill>
                <a:cs typeface="Calibri" pitchFamily="34" charset="0"/>
              </a:rPr>
              <a:t>съвместни</a:t>
            </a:r>
            <a:r>
              <a:rPr lang="ru-RU" sz="1400" dirty="0">
                <a:solidFill>
                  <a:srgbClr val="374151"/>
                </a:solidFill>
                <a:cs typeface="Calibri" pitchFamily="34" charset="0"/>
              </a:rPr>
              <a:t> учения и тренировки на </a:t>
            </a:r>
            <a:r>
              <a:rPr lang="ru-RU" sz="1400" dirty="0" smtClean="0">
                <a:solidFill>
                  <a:srgbClr val="374151"/>
                </a:solidFill>
                <a:cs typeface="Calibri" pitchFamily="34" charset="0"/>
              </a:rPr>
              <a:t>ВВС;</a:t>
            </a:r>
            <a:endParaRPr lang="ru-RU" sz="1400" dirty="0">
              <a:solidFill>
                <a:srgbClr val="374151"/>
              </a:solidFill>
              <a:cs typeface="Calibri" pitchFamily="34" charset="0"/>
            </a:endParaRPr>
          </a:p>
          <a:p>
            <a:pPr>
              <a:buFont typeface="+mj-lt"/>
              <a:buAutoNum type="arabicPeriod"/>
            </a:pPr>
            <a:r>
              <a:rPr lang="ru-RU" sz="1400" dirty="0">
                <a:solidFill>
                  <a:srgbClr val="111827"/>
                </a:solidFill>
                <a:cs typeface="Calibri" pitchFamily="34" charset="0"/>
              </a:rPr>
              <a:t>3</a:t>
            </a:r>
            <a:r>
              <a:rPr lang="ru-RU" sz="1400" dirty="0" smtClean="0">
                <a:solidFill>
                  <a:srgbClr val="111827"/>
                </a:solidFill>
                <a:cs typeface="Calibri" pitchFamily="34" charset="0"/>
              </a:rPr>
              <a:t>. </a:t>
            </a:r>
            <a:r>
              <a:rPr lang="ru-RU" sz="1400" dirty="0" err="1" smtClean="0">
                <a:solidFill>
                  <a:srgbClr val="111827"/>
                </a:solidFill>
                <a:cs typeface="Calibri" pitchFamily="34" charset="0"/>
              </a:rPr>
              <a:t>Военновъздушна</a:t>
            </a:r>
            <a:r>
              <a:rPr lang="ru-RU" sz="1400" dirty="0" smtClean="0">
                <a:solidFill>
                  <a:srgbClr val="111827"/>
                </a:solidFill>
                <a:cs typeface="Calibri" pitchFamily="34" charset="0"/>
              </a:rPr>
              <a:t> </a:t>
            </a:r>
            <a:r>
              <a:rPr lang="ru-RU" sz="1400" dirty="0">
                <a:solidFill>
                  <a:srgbClr val="111827"/>
                </a:solidFill>
                <a:cs typeface="Calibri" pitchFamily="34" charset="0"/>
              </a:rPr>
              <a:t>база „Граф </a:t>
            </a:r>
            <a:r>
              <a:rPr lang="ru-RU" sz="1400" dirty="0" err="1">
                <a:solidFill>
                  <a:srgbClr val="111827"/>
                </a:solidFill>
                <a:cs typeface="Calibri" pitchFamily="34" charset="0"/>
              </a:rPr>
              <a:t>Игнатиево</a:t>
            </a:r>
            <a:r>
              <a:rPr lang="ru-RU" sz="1400" dirty="0">
                <a:solidFill>
                  <a:srgbClr val="111827"/>
                </a:solidFill>
                <a:cs typeface="Calibri" pitchFamily="34" charset="0"/>
              </a:rPr>
              <a:t>“</a:t>
            </a:r>
            <a:r>
              <a:rPr lang="ru-RU" sz="1400" dirty="0">
                <a:solidFill>
                  <a:srgbClr val="374151"/>
                </a:solidFill>
                <a:cs typeface="Calibri" pitchFamily="34" charset="0"/>
              </a:rPr>
              <a:t> – </a:t>
            </a:r>
            <a:r>
              <a:rPr lang="ru-RU" sz="1400" dirty="0" err="1">
                <a:solidFill>
                  <a:srgbClr val="374151"/>
                </a:solidFill>
                <a:cs typeface="Calibri" pitchFamily="34" charset="0"/>
              </a:rPr>
              <a:t>основна</a:t>
            </a:r>
            <a:r>
              <a:rPr lang="ru-RU" sz="1400" dirty="0">
                <a:solidFill>
                  <a:srgbClr val="374151"/>
                </a:solidFill>
                <a:cs typeface="Calibri" pitchFamily="34" charset="0"/>
              </a:rPr>
              <a:t> база на </a:t>
            </a:r>
            <a:r>
              <a:rPr lang="ru-RU" sz="1400" dirty="0" err="1">
                <a:solidFill>
                  <a:srgbClr val="374151"/>
                </a:solidFill>
                <a:cs typeface="Calibri" pitchFamily="34" charset="0"/>
              </a:rPr>
              <a:t>българските</a:t>
            </a:r>
            <a:r>
              <a:rPr lang="ru-RU" sz="1400" dirty="0">
                <a:solidFill>
                  <a:srgbClr val="374151"/>
                </a:solidFill>
                <a:cs typeface="Calibri" pitchFamily="34" charset="0"/>
              </a:rPr>
              <a:t> ВВС, </a:t>
            </a:r>
            <a:r>
              <a:rPr lang="ru-RU" sz="1400" dirty="0" err="1">
                <a:solidFill>
                  <a:srgbClr val="374151"/>
                </a:solidFill>
                <a:cs typeface="Calibri" pitchFamily="34" charset="0"/>
              </a:rPr>
              <a:t>където</a:t>
            </a:r>
            <a:r>
              <a:rPr lang="ru-RU" sz="1400" dirty="0">
                <a:solidFill>
                  <a:srgbClr val="374151"/>
                </a:solidFill>
                <a:cs typeface="Calibri" pitchFamily="34" charset="0"/>
              </a:rPr>
              <a:t> се </a:t>
            </a:r>
            <a:r>
              <a:rPr lang="ru-RU" sz="1400" dirty="0" err="1">
                <a:solidFill>
                  <a:srgbClr val="374151"/>
                </a:solidFill>
                <a:cs typeface="Calibri" pitchFamily="34" charset="0"/>
              </a:rPr>
              <a:t>провеждат</a:t>
            </a:r>
            <a:r>
              <a:rPr lang="ru-RU" sz="1400" dirty="0">
                <a:solidFill>
                  <a:srgbClr val="374151"/>
                </a:solidFill>
                <a:cs typeface="Calibri" pitchFamily="34" charset="0"/>
              </a:rPr>
              <a:t> </a:t>
            </a:r>
            <a:r>
              <a:rPr lang="ru-RU" sz="1400" dirty="0" err="1">
                <a:solidFill>
                  <a:srgbClr val="374151"/>
                </a:solidFill>
                <a:cs typeface="Calibri" pitchFamily="34" charset="0"/>
              </a:rPr>
              <a:t>съвместни</a:t>
            </a:r>
            <a:r>
              <a:rPr lang="ru-RU" sz="1400" dirty="0">
                <a:solidFill>
                  <a:srgbClr val="374151"/>
                </a:solidFill>
                <a:cs typeface="Calibri" pitchFamily="34" charset="0"/>
              </a:rPr>
              <a:t> </a:t>
            </a:r>
            <a:r>
              <a:rPr lang="ru-RU" sz="1400" dirty="0" smtClean="0">
                <a:solidFill>
                  <a:srgbClr val="374151"/>
                </a:solidFill>
                <a:cs typeface="Calibri" pitchFamily="34" charset="0"/>
              </a:rPr>
              <a:t>учения;</a:t>
            </a:r>
            <a:endParaRPr lang="ru-RU" sz="1400" dirty="0">
              <a:solidFill>
                <a:srgbClr val="374151"/>
              </a:solidFill>
              <a:cs typeface="Calibri" pitchFamily="34" charset="0"/>
            </a:endParaRPr>
          </a:p>
          <a:p>
            <a:pPr marL="137160" indent="0">
              <a:buNone/>
            </a:pPr>
            <a:r>
              <a:rPr lang="ru-RU" sz="1400" dirty="0" smtClean="0">
                <a:solidFill>
                  <a:srgbClr val="111827"/>
                </a:solidFill>
                <a:cs typeface="Calibri" pitchFamily="34" charset="0"/>
              </a:rPr>
              <a:t>         4. Складов </a:t>
            </a:r>
            <a:r>
              <a:rPr lang="ru-RU" sz="1400" dirty="0">
                <a:solidFill>
                  <a:srgbClr val="111827"/>
                </a:solidFill>
                <a:cs typeface="Calibri" pitchFamily="34" charset="0"/>
              </a:rPr>
              <a:t>район до </a:t>
            </a:r>
            <a:r>
              <a:rPr lang="ru-RU" sz="1400" dirty="0" err="1">
                <a:solidFill>
                  <a:srgbClr val="111827"/>
                </a:solidFill>
                <a:cs typeface="Calibri" pitchFamily="34" charset="0"/>
              </a:rPr>
              <a:t>Айтос</a:t>
            </a:r>
            <a:r>
              <a:rPr lang="ru-RU" sz="1400" dirty="0">
                <a:solidFill>
                  <a:srgbClr val="374151"/>
                </a:solidFill>
                <a:cs typeface="Calibri" pitchFamily="34" charset="0"/>
              </a:rPr>
              <a:t> – </a:t>
            </a:r>
            <a:r>
              <a:rPr lang="ru-RU" sz="1400" dirty="0" err="1">
                <a:solidFill>
                  <a:srgbClr val="374151"/>
                </a:solidFill>
                <a:cs typeface="Calibri" pitchFamily="34" charset="0"/>
              </a:rPr>
              <a:t>използва</a:t>
            </a:r>
            <a:r>
              <a:rPr lang="ru-RU" sz="1400" dirty="0">
                <a:solidFill>
                  <a:srgbClr val="374151"/>
                </a:solidFill>
                <a:cs typeface="Calibri" pitchFamily="34" charset="0"/>
              </a:rPr>
              <a:t> се за </a:t>
            </a:r>
            <a:r>
              <a:rPr lang="ru-RU" sz="1400" dirty="0" err="1">
                <a:solidFill>
                  <a:srgbClr val="374151"/>
                </a:solidFill>
                <a:cs typeface="Calibri" pitchFamily="34" charset="0"/>
              </a:rPr>
              <a:t>съхранение</a:t>
            </a:r>
            <a:r>
              <a:rPr lang="ru-RU" sz="1400" dirty="0">
                <a:solidFill>
                  <a:srgbClr val="374151"/>
                </a:solidFill>
                <a:cs typeface="Calibri" pitchFamily="34" charset="0"/>
              </a:rPr>
              <a:t> на техника и </a:t>
            </a:r>
            <a:r>
              <a:rPr lang="ru-RU" sz="1400" dirty="0" err="1" smtClean="0">
                <a:solidFill>
                  <a:srgbClr val="374151"/>
                </a:solidFill>
                <a:cs typeface="Calibri" pitchFamily="34" charset="0"/>
              </a:rPr>
              <a:t>материали</a:t>
            </a:r>
            <a:r>
              <a:rPr lang="ru-RU" sz="1400" dirty="0" smtClean="0">
                <a:solidFill>
                  <a:srgbClr val="374151"/>
                </a:solidFill>
                <a:cs typeface="Calibri" pitchFamily="34" charset="0"/>
              </a:rPr>
              <a:t>;</a:t>
            </a:r>
          </a:p>
          <a:p>
            <a:pPr lvl="0" indent="0" algn="just">
              <a:spcBef>
                <a:spcPts val="600"/>
              </a:spcBef>
              <a:spcAft>
                <a:spcPts val="600"/>
              </a:spcAft>
              <a:buClr>
                <a:prstClr val="white">
                  <a:shade val="95000"/>
                </a:prstClr>
              </a:buClr>
              <a:buNone/>
            </a:pPr>
            <a:r>
              <a:rPr lang="bg-BG" sz="1400" dirty="0">
                <a:solidFill>
                  <a:prstClr val="black"/>
                </a:solidFill>
                <a:ea typeface="Calibri"/>
                <a:cs typeface="Calibri" pitchFamily="34" charset="0"/>
              </a:rPr>
              <a:t>5</a:t>
            </a:r>
            <a:r>
              <a:rPr lang="bg-BG" sz="1400" dirty="0" smtClean="0">
                <a:solidFill>
                  <a:prstClr val="black"/>
                </a:solidFill>
                <a:ea typeface="Calibri"/>
                <a:cs typeface="Calibri" pitchFamily="34" charset="0"/>
              </a:rPr>
              <a:t>. Международен тренировъчен център – Пазарджик; </a:t>
            </a:r>
          </a:p>
          <a:p>
            <a:pPr lvl="0" indent="0" algn="just">
              <a:spcBef>
                <a:spcPts val="600"/>
              </a:spcBef>
              <a:spcAft>
                <a:spcPts val="600"/>
              </a:spcAft>
              <a:buClr>
                <a:prstClr val="white">
                  <a:shade val="95000"/>
                </a:prstClr>
              </a:buClr>
              <a:buNone/>
            </a:pPr>
            <a:r>
              <a:rPr lang="bg-BG" sz="1400" dirty="0">
                <a:solidFill>
                  <a:prstClr val="black"/>
                </a:solidFill>
                <a:ea typeface="Calibri"/>
                <a:cs typeface="Calibri" pitchFamily="34" charset="0"/>
              </a:rPr>
              <a:t>6</a:t>
            </a:r>
            <a:r>
              <a:rPr lang="bg-BG" sz="1400" dirty="0" smtClean="0">
                <a:solidFill>
                  <a:prstClr val="black"/>
                </a:solidFill>
                <a:ea typeface="Calibri"/>
                <a:cs typeface="Calibri" pitchFamily="34" charset="0"/>
              </a:rPr>
              <a:t>. </a:t>
            </a:r>
            <a:r>
              <a:rPr lang="bg-BG" sz="1400" dirty="0" err="1">
                <a:solidFill>
                  <a:prstClr val="black"/>
                </a:solidFill>
                <a:ea typeface="Calibri"/>
                <a:cs typeface="Calibri" pitchFamily="34" charset="0"/>
              </a:rPr>
              <a:t>Киберцентър</a:t>
            </a:r>
            <a:r>
              <a:rPr lang="bg-BG" sz="1400" dirty="0">
                <a:solidFill>
                  <a:prstClr val="black"/>
                </a:solidFill>
                <a:ea typeface="Calibri"/>
                <a:cs typeface="Calibri" pitchFamily="34" charset="0"/>
              </a:rPr>
              <a:t>; </a:t>
            </a:r>
          </a:p>
          <a:p>
            <a:pPr lvl="0" indent="0" algn="just">
              <a:spcBef>
                <a:spcPts val="600"/>
              </a:spcBef>
              <a:spcAft>
                <a:spcPts val="600"/>
              </a:spcAft>
              <a:buClr>
                <a:prstClr val="white">
                  <a:shade val="95000"/>
                </a:prstClr>
              </a:buClr>
              <a:buNone/>
            </a:pPr>
            <a:r>
              <a:rPr lang="bg-BG" sz="1400" dirty="0">
                <a:solidFill>
                  <a:prstClr val="black"/>
                </a:solidFill>
                <a:ea typeface="Calibri"/>
                <a:cs typeface="Calibri" pitchFamily="34" charset="0"/>
              </a:rPr>
              <a:t>7</a:t>
            </a:r>
            <a:r>
              <a:rPr lang="bg-BG" sz="1400" dirty="0" smtClean="0">
                <a:solidFill>
                  <a:prstClr val="black"/>
                </a:solidFill>
                <a:ea typeface="Calibri"/>
                <a:cs typeface="Calibri" pitchFamily="34" charset="0"/>
              </a:rPr>
              <a:t>. </a:t>
            </a:r>
            <a:r>
              <a:rPr lang="bg-BG" sz="1400" dirty="0">
                <a:solidFill>
                  <a:prstClr val="black"/>
                </a:solidFill>
                <a:ea typeface="Calibri"/>
                <a:cs typeface="Calibri" pitchFamily="34" charset="0"/>
              </a:rPr>
              <a:t>Разширяване на оперативната гъвкавост; </a:t>
            </a:r>
          </a:p>
          <a:p>
            <a:pPr lvl="0" indent="0" algn="just">
              <a:spcBef>
                <a:spcPts val="600"/>
              </a:spcBef>
              <a:spcAft>
                <a:spcPts val="600"/>
              </a:spcAft>
              <a:buClr>
                <a:prstClr val="white">
                  <a:shade val="95000"/>
                </a:prstClr>
              </a:buClr>
              <a:buNone/>
            </a:pPr>
            <a:r>
              <a:rPr lang="bg-BG" sz="1400" dirty="0">
                <a:solidFill>
                  <a:prstClr val="black"/>
                </a:solidFill>
                <a:ea typeface="Calibri"/>
                <a:cs typeface="Calibri" pitchFamily="34" charset="0"/>
              </a:rPr>
              <a:t>8</a:t>
            </a:r>
            <a:r>
              <a:rPr lang="bg-BG" sz="1400" dirty="0" smtClean="0">
                <a:solidFill>
                  <a:prstClr val="black"/>
                </a:solidFill>
                <a:ea typeface="Calibri"/>
                <a:cs typeface="Calibri" pitchFamily="34" charset="0"/>
              </a:rPr>
              <a:t>. </a:t>
            </a:r>
            <a:r>
              <a:rPr lang="bg-BG" sz="1400" dirty="0">
                <a:solidFill>
                  <a:prstClr val="black"/>
                </a:solidFill>
                <a:ea typeface="Calibri"/>
                <a:cs typeface="Calibri" pitchFamily="34" charset="0"/>
              </a:rPr>
              <a:t>Предоставяне на операционни възможности за НАТО в Черноморския регион.</a:t>
            </a:r>
          </a:p>
          <a:p>
            <a:pPr>
              <a:lnSpc>
                <a:spcPct val="170000"/>
              </a:lnSpc>
            </a:pPr>
            <a:endParaRPr lang="bg-BG" sz="1400" dirty="0"/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5157788"/>
            <a:ext cx="3240359" cy="154463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86291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928992" cy="1282154"/>
          </a:xfrm>
          <a:ln w="76200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indent="450215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bg-BG" sz="2800" dirty="0" smtClean="0">
                <a:solidFill>
                  <a:schemeClr val="bg1"/>
                </a:solidFill>
                <a:effectLst/>
                <a:ea typeface="Calibri"/>
                <a:cs typeface="Calibri" pitchFamily="34" charset="0"/>
              </a:rPr>
              <a:t/>
            </a:r>
            <a:br>
              <a:rPr lang="bg-BG" sz="2800" dirty="0" smtClean="0">
                <a:solidFill>
                  <a:schemeClr val="bg1"/>
                </a:solidFill>
                <a:effectLst/>
                <a:ea typeface="Calibri"/>
                <a:cs typeface="Calibri" pitchFamily="34" charset="0"/>
              </a:rPr>
            </a:br>
            <a:r>
              <a:rPr lang="bg-BG" sz="2800" dirty="0" smtClean="0">
                <a:solidFill>
                  <a:schemeClr val="bg1"/>
                </a:solidFill>
                <a:effectLst/>
                <a:ea typeface="Calibri"/>
                <a:cs typeface="Calibri" pitchFamily="34" charset="0"/>
              </a:rPr>
              <a:t>ПЕРСПЕКТИВИ,  НАДЕЖДИ  И  РАВНОСМЕТКА</a:t>
            </a:r>
            <a:r>
              <a:rPr lang="bg-BG" sz="2800" dirty="0" smtClean="0">
                <a:solidFill>
                  <a:schemeClr val="bg1"/>
                </a:solidFill>
                <a:effectLst/>
                <a:ea typeface="Calibri"/>
                <a:cs typeface="Calibri" pitchFamily="34" charset="0"/>
              </a:rPr>
              <a:t/>
            </a:r>
            <a:br>
              <a:rPr lang="bg-BG" sz="2800" dirty="0" smtClean="0">
                <a:solidFill>
                  <a:schemeClr val="bg1"/>
                </a:solidFill>
                <a:effectLst/>
                <a:ea typeface="Calibri"/>
                <a:cs typeface="Calibri" pitchFamily="34" charset="0"/>
              </a:rPr>
            </a:br>
            <a:endParaRPr lang="bg-BG" sz="2800" dirty="0">
              <a:solidFill>
                <a:schemeClr val="bg1"/>
              </a:solidFill>
              <a:cs typeface="Calibri" pitchFamily="34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323528" y="1772817"/>
            <a:ext cx="8496944" cy="2808311"/>
          </a:xfr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marL="342900" lvl="0" indent="-342900" defTabSz="457200">
              <a:spcAft>
                <a:spcPts val="1000"/>
              </a:spcAft>
              <a:buClrTx/>
              <a:buSzTx/>
              <a:buFont typeface="Arial"/>
              <a:buChar char="•"/>
              <a:defRPr sz="2200"/>
            </a:pPr>
            <a:r>
              <a:rPr lang="ru-RU" sz="2200" dirty="0" err="1">
                <a:solidFill>
                  <a:prstClr val="black"/>
                </a:solidFill>
              </a:rPr>
              <a:t>Очакване</a:t>
            </a:r>
            <a:r>
              <a:rPr lang="ru-RU" sz="2200" dirty="0">
                <a:solidFill>
                  <a:prstClr val="black"/>
                </a:solidFill>
              </a:rPr>
              <a:t> за </a:t>
            </a:r>
            <a:r>
              <a:rPr lang="ru-RU" sz="2200" dirty="0" err="1">
                <a:solidFill>
                  <a:prstClr val="black"/>
                </a:solidFill>
              </a:rPr>
              <a:t>колективна</a:t>
            </a:r>
            <a:r>
              <a:rPr lang="ru-RU" sz="2200" dirty="0">
                <a:solidFill>
                  <a:prstClr val="black"/>
                </a:solidFill>
              </a:rPr>
              <a:t> </a:t>
            </a:r>
            <a:r>
              <a:rPr lang="ru-RU" sz="2200" dirty="0" err="1">
                <a:solidFill>
                  <a:prstClr val="black"/>
                </a:solidFill>
              </a:rPr>
              <a:t>гаранция</a:t>
            </a:r>
            <a:r>
              <a:rPr lang="ru-RU" sz="2200" dirty="0">
                <a:solidFill>
                  <a:prstClr val="black"/>
                </a:solidFill>
              </a:rPr>
              <a:t> за </a:t>
            </a:r>
            <a:r>
              <a:rPr lang="ru-RU" sz="2200" dirty="0" err="1">
                <a:solidFill>
                  <a:prstClr val="black"/>
                </a:solidFill>
              </a:rPr>
              <a:t>сигурността</a:t>
            </a:r>
            <a:endParaRPr lang="ru-RU" sz="2200" dirty="0">
              <a:solidFill>
                <a:prstClr val="black"/>
              </a:solidFill>
            </a:endParaRPr>
          </a:p>
          <a:p>
            <a:pPr marL="342900" lvl="0" indent="-342900" defTabSz="457200">
              <a:spcAft>
                <a:spcPts val="1000"/>
              </a:spcAft>
              <a:buClrTx/>
              <a:buSzTx/>
              <a:buFont typeface="Arial"/>
              <a:buChar char="•"/>
              <a:defRPr sz="2200"/>
            </a:pPr>
            <a:r>
              <a:rPr lang="ru-RU" sz="2200" dirty="0" err="1">
                <a:solidFill>
                  <a:prstClr val="black"/>
                </a:solidFill>
              </a:rPr>
              <a:t>По-трайно</a:t>
            </a:r>
            <a:r>
              <a:rPr lang="ru-RU" sz="2200" dirty="0">
                <a:solidFill>
                  <a:prstClr val="black"/>
                </a:solidFill>
              </a:rPr>
              <a:t> </a:t>
            </a:r>
            <a:r>
              <a:rPr lang="ru-RU" sz="2200" dirty="0" err="1">
                <a:solidFill>
                  <a:prstClr val="black"/>
                </a:solidFill>
              </a:rPr>
              <a:t>включване</a:t>
            </a:r>
            <a:r>
              <a:rPr lang="ru-RU" sz="2200" dirty="0">
                <a:solidFill>
                  <a:prstClr val="black"/>
                </a:solidFill>
              </a:rPr>
              <a:t> в </a:t>
            </a:r>
            <a:r>
              <a:rPr lang="ru-RU" sz="2200" dirty="0" err="1">
                <a:solidFill>
                  <a:prstClr val="black"/>
                </a:solidFill>
              </a:rPr>
              <a:t>евроатлантическата</a:t>
            </a:r>
            <a:r>
              <a:rPr lang="ru-RU" sz="2200" dirty="0">
                <a:solidFill>
                  <a:prstClr val="black"/>
                </a:solidFill>
              </a:rPr>
              <a:t> система</a:t>
            </a:r>
          </a:p>
          <a:p>
            <a:pPr marL="342900" lvl="0" indent="-342900" defTabSz="457200">
              <a:spcAft>
                <a:spcPts val="1000"/>
              </a:spcAft>
              <a:buClrTx/>
              <a:buSzTx/>
              <a:buFont typeface="Arial"/>
              <a:buChar char="•"/>
              <a:defRPr sz="2200"/>
            </a:pPr>
            <a:r>
              <a:rPr lang="ru-RU" sz="2200" dirty="0" err="1">
                <a:solidFill>
                  <a:prstClr val="black"/>
                </a:solidFill>
              </a:rPr>
              <a:t>Продължаване</a:t>
            </a:r>
            <a:r>
              <a:rPr lang="ru-RU" sz="2200" dirty="0">
                <a:solidFill>
                  <a:prstClr val="black"/>
                </a:solidFill>
              </a:rPr>
              <a:t> на </a:t>
            </a:r>
            <a:r>
              <a:rPr lang="ru-RU" sz="2200" dirty="0" err="1">
                <a:solidFill>
                  <a:prstClr val="black"/>
                </a:solidFill>
              </a:rPr>
              <a:t>модернизацията</a:t>
            </a:r>
            <a:r>
              <a:rPr lang="ru-RU" sz="2200" dirty="0">
                <a:solidFill>
                  <a:prstClr val="black"/>
                </a:solidFill>
              </a:rPr>
              <a:t> и </a:t>
            </a:r>
            <a:r>
              <a:rPr lang="ru-RU" sz="2200" dirty="0" err="1">
                <a:solidFill>
                  <a:prstClr val="black"/>
                </a:solidFill>
              </a:rPr>
              <a:t>развитието</a:t>
            </a:r>
            <a:r>
              <a:rPr lang="ru-RU" sz="2200" dirty="0">
                <a:solidFill>
                  <a:prstClr val="black"/>
                </a:solidFill>
              </a:rPr>
              <a:t> на </a:t>
            </a:r>
            <a:r>
              <a:rPr lang="ru-RU" sz="2200" dirty="0" err="1">
                <a:solidFill>
                  <a:prstClr val="black"/>
                </a:solidFill>
              </a:rPr>
              <a:t>отбранителните</a:t>
            </a:r>
            <a:r>
              <a:rPr lang="ru-RU" sz="2200" dirty="0">
                <a:solidFill>
                  <a:prstClr val="black"/>
                </a:solidFill>
              </a:rPr>
              <a:t> способности</a:t>
            </a:r>
          </a:p>
          <a:p>
            <a:pPr marL="342900" lvl="0" indent="-342900" defTabSz="457200">
              <a:spcAft>
                <a:spcPts val="1000"/>
              </a:spcAft>
              <a:buClrTx/>
              <a:buSzTx/>
              <a:buFont typeface="Arial"/>
              <a:buChar char="•"/>
              <a:defRPr sz="2200"/>
            </a:pPr>
            <a:r>
              <a:rPr lang="ru-RU" sz="2200" dirty="0" err="1">
                <a:solidFill>
                  <a:prstClr val="black"/>
                </a:solidFill>
              </a:rPr>
              <a:t>Членството</a:t>
            </a:r>
            <a:r>
              <a:rPr lang="ru-RU" sz="2200" dirty="0">
                <a:solidFill>
                  <a:prstClr val="black"/>
                </a:solidFill>
              </a:rPr>
              <a:t> носи не само защита, но и </a:t>
            </a:r>
            <a:r>
              <a:rPr lang="ru-RU" sz="2200" dirty="0" err="1">
                <a:solidFill>
                  <a:prstClr val="black"/>
                </a:solidFill>
              </a:rPr>
              <a:t>съюзнически</a:t>
            </a:r>
            <a:r>
              <a:rPr lang="ru-RU" sz="2200" dirty="0">
                <a:solidFill>
                  <a:prstClr val="black"/>
                </a:solidFill>
              </a:rPr>
              <a:t> </a:t>
            </a:r>
            <a:r>
              <a:rPr lang="ru-RU" sz="2200" dirty="0" err="1">
                <a:solidFill>
                  <a:prstClr val="black"/>
                </a:solidFill>
              </a:rPr>
              <a:t>задължения</a:t>
            </a:r>
            <a:endParaRPr lang="ru-RU" sz="2200" dirty="0">
              <a:solidFill>
                <a:prstClr val="black"/>
              </a:solidFill>
            </a:endParaRPr>
          </a:p>
          <a:p>
            <a:pPr marL="342900" lvl="0" indent="-342900" defTabSz="457200">
              <a:spcAft>
                <a:spcPts val="1000"/>
              </a:spcAft>
              <a:buClrTx/>
              <a:buSzTx/>
              <a:buFont typeface="Arial"/>
              <a:buChar char="•"/>
              <a:defRPr sz="2200"/>
            </a:pPr>
            <a:r>
              <a:rPr lang="ru-RU" sz="2200" dirty="0" err="1">
                <a:solidFill>
                  <a:prstClr val="black"/>
                </a:solidFill>
              </a:rPr>
              <a:t>Преходът</a:t>
            </a:r>
            <a:r>
              <a:rPr lang="ru-RU" sz="2200" dirty="0">
                <a:solidFill>
                  <a:prstClr val="black"/>
                </a:solidFill>
              </a:rPr>
              <a:t> е от </a:t>
            </a:r>
            <a:r>
              <a:rPr lang="ru-RU" sz="2200" dirty="0" err="1">
                <a:solidFill>
                  <a:prstClr val="black"/>
                </a:solidFill>
              </a:rPr>
              <a:t>надеждата</a:t>
            </a:r>
            <a:r>
              <a:rPr lang="ru-RU" sz="2200" dirty="0">
                <a:solidFill>
                  <a:prstClr val="black"/>
                </a:solidFill>
              </a:rPr>
              <a:t> за </a:t>
            </a:r>
            <a:r>
              <a:rPr lang="ru-RU" sz="2200" dirty="0" err="1">
                <a:solidFill>
                  <a:prstClr val="black"/>
                </a:solidFill>
              </a:rPr>
              <a:t>промяна</a:t>
            </a:r>
            <a:r>
              <a:rPr lang="ru-RU" sz="2200" dirty="0">
                <a:solidFill>
                  <a:prstClr val="black"/>
                </a:solidFill>
              </a:rPr>
              <a:t> </a:t>
            </a:r>
            <a:r>
              <a:rPr lang="ru-RU" sz="2200" dirty="0" err="1">
                <a:solidFill>
                  <a:prstClr val="black"/>
                </a:solidFill>
              </a:rPr>
              <a:t>към</a:t>
            </a:r>
            <a:r>
              <a:rPr lang="ru-RU" sz="2200" dirty="0">
                <a:solidFill>
                  <a:prstClr val="black"/>
                </a:solidFill>
              </a:rPr>
              <a:t> </a:t>
            </a:r>
            <a:r>
              <a:rPr lang="ru-RU" sz="2200" dirty="0" err="1">
                <a:solidFill>
                  <a:prstClr val="black"/>
                </a:solidFill>
              </a:rPr>
              <a:t>отговорността</a:t>
            </a:r>
            <a:r>
              <a:rPr lang="ru-RU" sz="2200" dirty="0">
                <a:solidFill>
                  <a:prstClr val="black"/>
                </a:solidFill>
              </a:rPr>
              <a:t> на </a:t>
            </a:r>
            <a:r>
              <a:rPr lang="ru-RU" sz="2200" dirty="0" err="1">
                <a:solidFill>
                  <a:prstClr val="black"/>
                </a:solidFill>
              </a:rPr>
              <a:t>членството</a:t>
            </a:r>
            <a:endParaRPr lang="ru-RU" sz="2200" dirty="0">
              <a:solidFill>
                <a:prstClr val="black"/>
              </a:solidFill>
            </a:endParaRPr>
          </a:p>
          <a:p>
            <a:endParaRPr lang="bg-BG" sz="2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323528" y="4869160"/>
            <a:ext cx="8568952" cy="1800200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marL="0" indent="457200">
              <a:spcBef>
                <a:spcPts val="0"/>
              </a:spcBef>
              <a:buNone/>
            </a:pPr>
            <a:r>
              <a:rPr lang="en-US" sz="2000" b="1" i="1" dirty="0" smtClean="0"/>
              <a:t>* </a:t>
            </a:r>
            <a:r>
              <a:rPr lang="ru-RU" sz="2000" b="1" i="1" dirty="0" smtClean="0"/>
              <a:t>В </a:t>
            </a:r>
            <a:r>
              <a:rPr lang="ru-RU" sz="2000" b="1" i="1" dirty="0"/>
              <a:t>заключение </a:t>
            </a:r>
            <a:r>
              <a:rPr lang="ru-RU" sz="2000" b="1" i="1" dirty="0" err="1"/>
              <a:t>членството</a:t>
            </a:r>
            <a:r>
              <a:rPr lang="ru-RU" sz="2000" b="1" i="1" dirty="0"/>
              <a:t> е </a:t>
            </a:r>
            <a:r>
              <a:rPr lang="ru-RU" sz="2000" b="1" i="1" dirty="0" err="1"/>
              <a:t>представено</a:t>
            </a:r>
            <a:r>
              <a:rPr lang="ru-RU" sz="2000" b="1" i="1" dirty="0"/>
              <a:t> </a:t>
            </a:r>
            <a:r>
              <a:rPr lang="ru-RU" sz="2000" b="1" i="1" u="sng" dirty="0" err="1">
                <a:solidFill>
                  <a:schemeClr val="bg1"/>
                </a:solidFill>
              </a:rPr>
              <a:t>като</a:t>
            </a:r>
            <a:r>
              <a:rPr lang="ru-RU" sz="2000" b="1" i="1" u="sng" dirty="0">
                <a:solidFill>
                  <a:schemeClr val="bg1"/>
                </a:solidFill>
              </a:rPr>
              <a:t> край на един </a:t>
            </a:r>
            <a:r>
              <a:rPr lang="ru-RU" sz="2000" b="1" i="1" u="sng" dirty="0" err="1">
                <a:solidFill>
                  <a:schemeClr val="bg1"/>
                </a:solidFill>
              </a:rPr>
              <a:t>процес</a:t>
            </a:r>
            <a:r>
              <a:rPr lang="ru-RU" sz="2000" b="1" i="1" u="sng" dirty="0">
                <a:solidFill>
                  <a:schemeClr val="bg1"/>
                </a:solidFill>
              </a:rPr>
              <a:t> и начало на нов </a:t>
            </a:r>
            <a:r>
              <a:rPr lang="ru-RU" sz="2000" b="1" i="1" u="sng" dirty="0" err="1">
                <a:solidFill>
                  <a:schemeClr val="bg1"/>
                </a:solidFill>
              </a:rPr>
              <a:t>етап</a:t>
            </a:r>
            <a:r>
              <a:rPr lang="ru-RU" sz="2000" b="1" i="1" u="sng" dirty="0">
                <a:solidFill>
                  <a:schemeClr val="bg1"/>
                </a:solidFill>
              </a:rPr>
              <a:t>. </a:t>
            </a:r>
            <a:endParaRPr lang="ru-RU" sz="2000" b="1" i="1" u="sng" dirty="0" smtClean="0">
              <a:solidFill>
                <a:schemeClr val="bg1"/>
              </a:solidFill>
            </a:endParaRPr>
          </a:p>
          <a:p>
            <a:pPr marL="0" indent="457200">
              <a:spcBef>
                <a:spcPts val="0"/>
              </a:spcBef>
              <a:buNone/>
            </a:pPr>
            <a:r>
              <a:rPr lang="en-US" sz="2000" b="1" dirty="0" smtClean="0"/>
              <a:t>* </a:t>
            </a:r>
            <a:r>
              <a:rPr lang="ru-RU" sz="2000" b="1" dirty="0" err="1" smtClean="0"/>
              <a:t>Перспективите</a:t>
            </a:r>
            <a:r>
              <a:rPr lang="ru-RU" sz="2000" b="1" dirty="0" smtClean="0"/>
              <a:t> </a:t>
            </a:r>
            <a:r>
              <a:rPr lang="ru-RU" sz="2000" dirty="0" err="1"/>
              <a:t>са</a:t>
            </a:r>
            <a:r>
              <a:rPr lang="ru-RU" sz="2000" dirty="0"/>
              <a:t> </a:t>
            </a:r>
            <a:r>
              <a:rPr lang="ru-RU" sz="2000" dirty="0" err="1"/>
              <a:t>свързани</a:t>
            </a:r>
            <a:r>
              <a:rPr lang="ru-RU" sz="2000" dirty="0"/>
              <a:t> </a:t>
            </a:r>
            <a:r>
              <a:rPr lang="ru-RU" sz="2000" dirty="0" err="1"/>
              <a:t>със</a:t>
            </a:r>
            <a:r>
              <a:rPr lang="ru-RU" sz="2000" dirty="0"/>
              <a:t> </a:t>
            </a:r>
            <a:r>
              <a:rPr lang="ru-RU" sz="2000" dirty="0" err="1"/>
              <a:t>сигурността</a:t>
            </a:r>
            <a:r>
              <a:rPr lang="ru-RU" sz="2000" dirty="0"/>
              <a:t> и </a:t>
            </a:r>
            <a:r>
              <a:rPr lang="ru-RU" sz="2000" dirty="0" err="1"/>
              <a:t>международното</a:t>
            </a:r>
            <a:r>
              <a:rPr lang="ru-RU" sz="2000" dirty="0"/>
              <a:t> положение, </a:t>
            </a:r>
            <a:r>
              <a:rPr lang="ru-RU" sz="2000" b="1" dirty="0"/>
              <a:t>а </a:t>
            </a:r>
            <a:r>
              <a:rPr lang="ru-RU" sz="2000" b="1" dirty="0" err="1"/>
              <a:t>надеждите</a:t>
            </a:r>
            <a:r>
              <a:rPr lang="ru-RU" sz="2000" b="1" dirty="0"/>
              <a:t> </a:t>
            </a:r>
            <a:r>
              <a:rPr lang="ru-RU" sz="2000" b="1" dirty="0" err="1"/>
              <a:t>трябва</a:t>
            </a:r>
            <a:r>
              <a:rPr lang="ru-RU" sz="2000" b="1" dirty="0"/>
              <a:t> да се </a:t>
            </a:r>
            <a:r>
              <a:rPr lang="ru-RU" sz="2000" b="1" dirty="0" err="1"/>
              <a:t>разглеждат</a:t>
            </a:r>
            <a:r>
              <a:rPr lang="ru-RU" sz="2000" b="1" dirty="0"/>
              <a:t> критично: </a:t>
            </a:r>
            <a:r>
              <a:rPr lang="ru-RU" sz="2000" b="1" u="sng" dirty="0" err="1"/>
              <a:t>членството</a:t>
            </a:r>
            <a:r>
              <a:rPr lang="ru-RU" sz="2000" b="1" u="sng" dirty="0"/>
              <a:t> </a:t>
            </a:r>
            <a:r>
              <a:rPr lang="ru-RU" sz="2000" b="1" u="sng" dirty="0" err="1"/>
              <a:t>означава</a:t>
            </a:r>
            <a:r>
              <a:rPr lang="ru-RU" sz="2000" b="1" u="sng" dirty="0"/>
              <a:t> и </a:t>
            </a:r>
            <a:r>
              <a:rPr lang="ru-RU" sz="2000" b="1" u="sng" dirty="0" err="1"/>
              <a:t>споделена</a:t>
            </a:r>
            <a:r>
              <a:rPr lang="ru-RU" sz="2000" b="1" u="sng" dirty="0"/>
              <a:t> </a:t>
            </a:r>
            <a:r>
              <a:rPr lang="ru-RU" sz="2000" b="1" u="sng" dirty="0" err="1"/>
              <a:t>отговорност</a:t>
            </a:r>
            <a:r>
              <a:rPr lang="ru-RU" sz="2000" b="1" u="sng" dirty="0"/>
              <a:t>.</a:t>
            </a:r>
          </a:p>
          <a:p>
            <a:pPr marL="0" indent="457200">
              <a:spcBef>
                <a:spcPts val="0"/>
              </a:spcBef>
            </a:pPr>
            <a:endParaRPr lang="bg-BG" sz="2000" dirty="0"/>
          </a:p>
        </p:txBody>
      </p:sp>
    </p:spTree>
    <p:extLst>
      <p:ext uri="{BB962C8B-B14F-4D97-AF65-F5344CB8AC3E}">
        <p14:creationId xmlns:p14="http://schemas.microsoft.com/office/powerpoint/2010/main" val="11210826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656184"/>
          </a:xfr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indent="450215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bg-BG" sz="2800" dirty="0" smtClean="0">
                <a:solidFill>
                  <a:schemeClr val="bg1"/>
                </a:solidFill>
                <a:effectLst/>
                <a:latin typeface="Times New Roman"/>
                <a:ea typeface="Calibri"/>
                <a:cs typeface="Times New Roman"/>
              </a:rPr>
              <a:t/>
            </a:r>
            <a:br>
              <a:rPr lang="bg-BG" sz="2800" dirty="0" smtClean="0">
                <a:solidFill>
                  <a:schemeClr val="bg1"/>
                </a:solidFill>
                <a:effectLst/>
                <a:latin typeface="Times New Roman"/>
                <a:ea typeface="Calibri"/>
                <a:cs typeface="Times New Roman"/>
              </a:rPr>
            </a:br>
            <a:r>
              <a:rPr lang="bg-BG" sz="2800" dirty="0" smtClean="0">
                <a:solidFill>
                  <a:schemeClr val="bg1"/>
                </a:solidFill>
                <a:effectLst/>
                <a:latin typeface="Times New Roman"/>
                <a:ea typeface="Calibri"/>
                <a:cs typeface="Times New Roman"/>
              </a:rPr>
              <a:t/>
            </a:r>
            <a:br>
              <a:rPr lang="bg-BG" sz="2800" dirty="0" smtClean="0">
                <a:solidFill>
                  <a:schemeClr val="bg1"/>
                </a:solidFill>
                <a:effectLst/>
                <a:latin typeface="Times New Roman"/>
                <a:ea typeface="Calibri"/>
                <a:cs typeface="Times New Roman"/>
              </a:rPr>
            </a:br>
            <a:r>
              <a:rPr lang="bg-BG" sz="3100" dirty="0" smtClean="0">
                <a:solidFill>
                  <a:schemeClr val="bg1"/>
                </a:solidFill>
                <a:effectLst/>
                <a:latin typeface="Times New Roman"/>
                <a:ea typeface="Calibri"/>
                <a:cs typeface="Times New Roman"/>
              </a:rPr>
              <a:t>ЗАКЛЮЧЕНИЕ – КЛЮЧОВИ ПОУКИ</a:t>
            </a:r>
            <a:r>
              <a:rPr lang="bg-BG" sz="3100" dirty="0" smtClean="0">
                <a:solidFill>
                  <a:schemeClr val="bg1"/>
                </a:solidFill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bg-BG" sz="3100" dirty="0" smtClean="0">
                <a:solidFill>
                  <a:schemeClr val="bg1"/>
                </a:solidFill>
                <a:effectLst/>
                <a:latin typeface="Calibri"/>
                <a:ea typeface="Calibri"/>
                <a:cs typeface="Times New Roman"/>
              </a:rPr>
            </a:br>
            <a:r>
              <a:rPr lang="bg-BG" sz="3100" dirty="0" smtClean="0">
                <a:solidFill>
                  <a:schemeClr val="bg1"/>
                </a:solidFill>
                <a:effectLst/>
                <a:latin typeface="Times New Roman"/>
                <a:ea typeface="Calibri"/>
                <a:cs typeface="Times New Roman"/>
              </a:rPr>
              <a:t>ТРАНСФОРМАЦИЯ И АДАПТАЦИЯ</a:t>
            </a:r>
            <a:br>
              <a:rPr lang="bg-BG" sz="3100" dirty="0" smtClean="0">
                <a:solidFill>
                  <a:schemeClr val="bg1"/>
                </a:solidFill>
                <a:effectLst/>
                <a:latin typeface="Times New Roman"/>
                <a:ea typeface="Calibri"/>
                <a:cs typeface="Times New Roman"/>
              </a:rPr>
            </a:br>
            <a:r>
              <a:rPr lang="bg-BG" sz="2000" dirty="0">
                <a:solidFill>
                  <a:schemeClr val="bg1"/>
                </a:solidFill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bg-BG" sz="2000" dirty="0">
                <a:solidFill>
                  <a:schemeClr val="bg1"/>
                </a:solidFill>
                <a:effectLst/>
                <a:latin typeface="Calibri"/>
                <a:ea typeface="Calibri"/>
                <a:cs typeface="Times New Roman"/>
              </a:rPr>
            </a:br>
            <a:endParaRPr lang="bg-BG" sz="28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683568" y="1988840"/>
            <a:ext cx="7920880" cy="2592289"/>
          </a:xfrm>
          <a:ln w="7620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 indent="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bg-BG" sz="3600" dirty="0" smtClean="0">
                <a:ea typeface="Calibri"/>
                <a:cs typeface="Times New Roman"/>
              </a:rPr>
              <a:t>1. Стратегическа </a:t>
            </a:r>
            <a:r>
              <a:rPr lang="bg-BG" sz="3600" dirty="0">
                <a:ea typeface="Calibri"/>
                <a:cs typeface="Times New Roman"/>
              </a:rPr>
              <a:t>гъвкавост</a:t>
            </a:r>
            <a:r>
              <a:rPr lang="bg-BG" sz="3600" dirty="0" smtClean="0">
                <a:ea typeface="Calibri"/>
                <a:cs typeface="Times New Roman"/>
              </a:rPr>
              <a:t>;</a:t>
            </a:r>
          </a:p>
          <a:p>
            <a:pPr indent="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bg-BG" sz="3600" dirty="0" smtClean="0">
                <a:ea typeface="Calibri"/>
                <a:cs typeface="Times New Roman"/>
              </a:rPr>
              <a:t>2. </a:t>
            </a:r>
            <a:r>
              <a:rPr lang="bg-BG" sz="3600" dirty="0" err="1">
                <a:ea typeface="Calibri"/>
                <a:cs typeface="Times New Roman"/>
              </a:rPr>
              <a:t>П</a:t>
            </a:r>
            <a:r>
              <a:rPr lang="bg-BG" sz="3600" dirty="0" err="1" smtClean="0">
                <a:ea typeface="Calibri"/>
                <a:cs typeface="Times New Roman"/>
              </a:rPr>
              <a:t>рофесионализация</a:t>
            </a:r>
            <a:r>
              <a:rPr lang="bg-BG" sz="3600" dirty="0">
                <a:ea typeface="Calibri"/>
                <a:cs typeface="Times New Roman"/>
              </a:rPr>
              <a:t>; </a:t>
            </a:r>
            <a:endParaRPr lang="bg-BG" sz="3600" dirty="0" smtClean="0">
              <a:ea typeface="Calibri"/>
              <a:cs typeface="Times New Roman"/>
            </a:endParaRPr>
          </a:p>
          <a:p>
            <a:pPr indent="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bg-BG" sz="3600" dirty="0" smtClean="0">
                <a:ea typeface="Calibri"/>
                <a:cs typeface="Times New Roman"/>
              </a:rPr>
              <a:t>3. </a:t>
            </a:r>
            <a:r>
              <a:rPr lang="bg-BG" sz="3600" dirty="0">
                <a:ea typeface="Calibri"/>
                <a:cs typeface="Times New Roman"/>
              </a:rPr>
              <a:t>И</a:t>
            </a:r>
            <a:r>
              <a:rPr lang="bg-BG" sz="3600" dirty="0" smtClean="0">
                <a:ea typeface="Calibri"/>
                <a:cs typeface="Times New Roman"/>
              </a:rPr>
              <a:t>нституционална </a:t>
            </a:r>
            <a:r>
              <a:rPr lang="bg-BG" sz="3600" dirty="0">
                <a:ea typeface="Calibri"/>
                <a:cs typeface="Times New Roman"/>
              </a:rPr>
              <a:t>адаптация; </a:t>
            </a:r>
            <a:endParaRPr lang="bg-BG" sz="3600" dirty="0" smtClean="0">
              <a:ea typeface="Calibri"/>
              <a:cs typeface="Times New Roman"/>
            </a:endParaRPr>
          </a:p>
          <a:p>
            <a:pPr indent="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bg-BG" sz="3600" dirty="0" smtClean="0">
                <a:ea typeface="Calibri"/>
                <a:cs typeface="Times New Roman"/>
              </a:rPr>
              <a:t>4. </a:t>
            </a:r>
            <a:r>
              <a:rPr lang="bg-BG" sz="3600" dirty="0">
                <a:ea typeface="Calibri"/>
                <a:cs typeface="Times New Roman"/>
              </a:rPr>
              <a:t>Р</a:t>
            </a:r>
            <a:r>
              <a:rPr lang="bg-BG" sz="3600" dirty="0" smtClean="0">
                <a:ea typeface="Calibri"/>
                <a:cs typeface="Times New Roman"/>
              </a:rPr>
              <a:t>оля </a:t>
            </a:r>
            <a:r>
              <a:rPr lang="bg-BG" sz="3600" dirty="0">
                <a:ea typeface="Calibri"/>
                <a:cs typeface="Times New Roman"/>
              </a:rPr>
              <a:t>в региона; </a:t>
            </a:r>
            <a:endParaRPr lang="bg-BG" sz="3600" dirty="0" smtClean="0">
              <a:ea typeface="Calibri"/>
              <a:cs typeface="Times New Roman"/>
            </a:endParaRPr>
          </a:p>
          <a:p>
            <a:pPr indent="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bg-BG" sz="3600" dirty="0" smtClean="0">
                <a:ea typeface="Calibri"/>
                <a:cs typeface="Times New Roman"/>
              </a:rPr>
              <a:t>5. </a:t>
            </a:r>
            <a:r>
              <a:rPr lang="bg-BG" sz="3600" dirty="0">
                <a:ea typeface="Calibri"/>
                <a:cs typeface="Times New Roman"/>
              </a:rPr>
              <a:t>Н</a:t>
            </a:r>
            <a:r>
              <a:rPr lang="bg-BG" sz="3600" dirty="0" smtClean="0">
                <a:ea typeface="Calibri"/>
                <a:cs typeface="Times New Roman"/>
              </a:rPr>
              <a:t>еобходимост </a:t>
            </a:r>
            <a:r>
              <a:rPr lang="bg-BG" sz="3600" dirty="0">
                <a:ea typeface="Calibri"/>
                <a:cs typeface="Times New Roman"/>
              </a:rPr>
              <a:t>от постоянна адаптация към нови заплахи.</a:t>
            </a:r>
          </a:p>
          <a:p>
            <a:endParaRPr lang="bg-BG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437112"/>
            <a:ext cx="3456384" cy="230425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6156238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60000"/>
              <a:lumOff val="40000"/>
            </a:schemeClr>
          </a:solidFill>
          <a:ln w="762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bg-BG" dirty="0" smtClean="0">
                <a:solidFill>
                  <a:srgbClr val="FF0000"/>
                </a:solidFill>
              </a:rPr>
              <a:t>БЛАГОДАРЯ ЗА ВНИМАНИЕТО.</a:t>
            </a:r>
            <a:endParaRPr lang="bg-BG" dirty="0">
              <a:solidFill>
                <a:srgbClr val="FF0000"/>
              </a:solidFill>
            </a:endParaRPr>
          </a:p>
        </p:txBody>
      </p:sp>
      <p:sp>
        <p:nvSpPr>
          <p:cNvPr id="5" name="Контейнер за съдържание 4"/>
          <p:cNvSpPr>
            <a:spLocks noGrp="1"/>
          </p:cNvSpPr>
          <p:nvPr>
            <p:ph idx="1"/>
          </p:nvPr>
        </p:nvSpPr>
        <p:spPr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0" lvl="0" indent="449580"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None/>
            </a:pPr>
            <a:endParaRPr lang="bg-BG" sz="2000" b="1" dirty="0" smtClean="0">
              <a:solidFill>
                <a:srgbClr val="7030A0"/>
              </a:solidFill>
              <a:ea typeface="Calibri"/>
              <a:cs typeface="Times New Roman"/>
            </a:endParaRPr>
          </a:p>
          <a:p>
            <a:pPr marL="0" lvl="0" indent="449580"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None/>
            </a:pPr>
            <a:r>
              <a:rPr lang="bg-BG" sz="2000" b="1" dirty="0" smtClean="0">
                <a:solidFill>
                  <a:srgbClr val="002060"/>
                </a:solidFill>
                <a:ea typeface="Calibri"/>
                <a:cs typeface="Times New Roman"/>
              </a:rPr>
              <a:t>С </a:t>
            </a:r>
            <a:r>
              <a:rPr lang="bg-BG" sz="2000" b="1" dirty="0">
                <a:solidFill>
                  <a:srgbClr val="002060"/>
                </a:solidFill>
                <a:ea typeface="Calibri"/>
                <a:cs typeface="Times New Roman"/>
              </a:rPr>
              <a:t>УВАЖЕНИЕ КЪМ ВСИЧКИ  ПРИСЪСТВАЩИ:</a:t>
            </a:r>
          </a:p>
          <a:p>
            <a:pPr marL="0" lvl="0" indent="449580"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None/>
            </a:pPr>
            <a:r>
              <a:rPr lang="bg-BG" sz="2000" b="1" dirty="0">
                <a:solidFill>
                  <a:srgbClr val="002060"/>
                </a:solidFill>
                <a:ea typeface="Calibri"/>
                <a:cs typeface="Times New Roman"/>
              </a:rPr>
              <a:t>Вероника </a:t>
            </a:r>
            <a:r>
              <a:rPr lang="bg-BG" sz="2000" b="1" dirty="0" smtClean="0">
                <a:solidFill>
                  <a:srgbClr val="002060"/>
                </a:solidFill>
                <a:ea typeface="Calibri"/>
                <a:cs typeface="Times New Roman"/>
              </a:rPr>
              <a:t> </a:t>
            </a:r>
            <a:r>
              <a:rPr lang="bg-BG" sz="2000" b="1" dirty="0">
                <a:solidFill>
                  <a:srgbClr val="002060"/>
                </a:solidFill>
                <a:ea typeface="Calibri"/>
                <a:cs typeface="Times New Roman"/>
              </a:rPr>
              <a:t>Димитрова – </a:t>
            </a:r>
            <a:r>
              <a:rPr lang="bg-BG" sz="2000" b="1" dirty="0" err="1">
                <a:solidFill>
                  <a:srgbClr val="002060"/>
                </a:solidFill>
                <a:ea typeface="Calibri"/>
                <a:cs typeface="Times New Roman"/>
              </a:rPr>
              <a:t>Атева</a:t>
            </a:r>
            <a:r>
              <a:rPr lang="bg-BG" sz="2000" b="1" dirty="0">
                <a:solidFill>
                  <a:srgbClr val="002060"/>
                </a:solidFill>
                <a:ea typeface="Calibri"/>
                <a:cs typeface="Times New Roman"/>
              </a:rPr>
              <a:t>,</a:t>
            </a:r>
            <a:r>
              <a:rPr lang="bg-BG" sz="2000" b="1" kern="1800" dirty="0">
                <a:solidFill>
                  <a:srgbClr val="002060"/>
                </a:solidFill>
                <a:ea typeface="Times New Roman"/>
                <a:cs typeface="Times New Roman"/>
              </a:rPr>
              <a:t> </a:t>
            </a:r>
          </a:p>
          <a:p>
            <a:pPr marL="0" lvl="0" indent="449580"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None/>
            </a:pPr>
            <a:r>
              <a:rPr lang="bg-BG" sz="2000" b="1" dirty="0">
                <a:solidFill>
                  <a:srgbClr val="002060"/>
                </a:solidFill>
                <a:ea typeface="Calibri"/>
                <a:cs typeface="Times New Roman"/>
              </a:rPr>
              <a:t>Докторант от </a:t>
            </a:r>
            <a:r>
              <a:rPr lang="bg-BG" sz="2000" b="1" dirty="0" smtClean="0">
                <a:solidFill>
                  <a:srgbClr val="002060"/>
                </a:solidFill>
                <a:ea typeface="Calibri"/>
                <a:cs typeface="Times New Roman"/>
              </a:rPr>
              <a:t>катедра </a:t>
            </a:r>
            <a:r>
              <a:rPr lang="bg-BG" sz="2000" b="1" dirty="0">
                <a:solidFill>
                  <a:srgbClr val="002060"/>
                </a:solidFill>
                <a:ea typeface="Calibri"/>
                <a:cs typeface="Times New Roman"/>
              </a:rPr>
              <a:t>„Национална и регионална сигурност“, </a:t>
            </a:r>
          </a:p>
          <a:p>
            <a:pPr marL="0" lvl="0" indent="449580"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None/>
            </a:pPr>
            <a:r>
              <a:rPr lang="bg-BG" sz="2000" b="1" dirty="0">
                <a:solidFill>
                  <a:srgbClr val="002060"/>
                </a:solidFill>
                <a:ea typeface="Calibri"/>
                <a:cs typeface="Times New Roman"/>
              </a:rPr>
              <a:t>факултет  „Сигурност и отбрана“ при </a:t>
            </a:r>
            <a:r>
              <a:rPr lang="bg-BG" sz="2000" b="1" dirty="0" err="1">
                <a:solidFill>
                  <a:srgbClr val="002060"/>
                </a:solidFill>
                <a:ea typeface="Calibri"/>
                <a:cs typeface="Times New Roman"/>
              </a:rPr>
              <a:t>НВУ</a:t>
            </a:r>
            <a:r>
              <a:rPr lang="bg-BG" sz="2000" b="1" dirty="0">
                <a:solidFill>
                  <a:srgbClr val="002060"/>
                </a:solidFill>
                <a:ea typeface="Calibri"/>
                <a:cs typeface="Times New Roman"/>
              </a:rPr>
              <a:t> „Васил Левски“</a:t>
            </a:r>
            <a:endParaRPr lang="bg-BG" sz="2000" b="1" dirty="0">
              <a:solidFill>
                <a:srgbClr val="002060"/>
              </a:solidFill>
              <a:latin typeface="Calibri"/>
              <a:ea typeface="Calibri"/>
              <a:cs typeface="Times New Roman"/>
            </a:endParaRPr>
          </a:p>
          <a:p>
            <a:pPr marL="448056" lvl="0" indent="-384048">
              <a:buClr>
                <a:srgbClr val="72A376"/>
              </a:buClr>
              <a:buSzPct val="80000"/>
              <a:buFont typeface="Wingdings 2"/>
              <a:buChar char=""/>
            </a:pPr>
            <a:endParaRPr lang="bg-BG" sz="3000" dirty="0">
              <a:solidFill>
                <a:srgbClr val="002060"/>
              </a:solidFill>
              <a:latin typeface="Cambria"/>
            </a:endParaRP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7705093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ръх">
  <a:themeElements>
    <a:clrScheme name="Връх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Връх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Връх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1384</TotalTime>
  <Words>1045</Words>
  <Application>Microsoft Office PowerPoint</Application>
  <PresentationFormat>Презентация на цял екран (4:3)</PresentationFormat>
  <Paragraphs>124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16</vt:i4>
      </vt:variant>
    </vt:vector>
  </HeadingPairs>
  <TitlesOfParts>
    <vt:vector size="17" baseType="lpstr">
      <vt:lpstr>Връх</vt:lpstr>
      <vt:lpstr>  «ПРИЕМАНЕТО НА РЕПУБЛИКА БЪЛГАРИЯ В НАТО – ПРОБЛЕМИ, ПЕРСПЕКТИВИ, НАДЕЖДИ…» </vt:lpstr>
      <vt:lpstr>Р Е З Ю М Е</vt:lpstr>
      <vt:lpstr>НАЧАЛОТО НА ПРОЦЕСА</vt:lpstr>
      <vt:lpstr>ОТ ИДЕЯ КЪМ  ПОЛИТИЧЕСКА  ЦЕЛ</vt:lpstr>
      <vt:lpstr>ПОДГОТОВКАТА  ЗА  ЧЛЕНСТВО</vt:lpstr>
      <vt:lpstr> ОСНОВНИЯТ  ПРОБЛЕМ –  ВОЛЯ  И  ВЪЗМОЖНОСТИ </vt:lpstr>
      <vt:lpstr>ПЪРВИ  СТЪПКИ  КЪМ  ЕВРОАТЛАНТИЧЕСКА ИНТЕГРАЦИЯ  ДИПЛОМАТИЧЕСКИ  ИНИЦИАТИВИ</vt:lpstr>
      <vt:lpstr>КОСОВСКАТА  КРИЗА – ИЗПИТАНИЕ</vt:lpstr>
      <vt:lpstr> 1999 Г. – ПЛАН ЗА ДЕЙСТВИЕ ЗА ЧЛЕНСТВО (MAP) </vt:lpstr>
      <vt:lpstr> ПОКАНАТА  ОТ  ПРАГА </vt:lpstr>
      <vt:lpstr>ПРОБЛЕМИТЕ  НА  ПОСЛЕДНИЯ  ЕТАП</vt:lpstr>
      <vt:lpstr> 29 МАРТ 2004 Г. – ЧЛЕНСТВО В НАТО </vt:lpstr>
      <vt:lpstr> Военни обекти за съвместно ползване  (България–САЩ–НАТО)  Стратегическо партньорство </vt:lpstr>
      <vt:lpstr> ПЕРСПЕКТИВИ,  НАДЕЖДИ  И  РАВНОСМЕТКА </vt:lpstr>
      <vt:lpstr>  ЗАКЛЮЧЕНИЕ – КЛЮЧОВИ ПОУКИ ТРАНСФОРМАЦИЯ И АДАПТАЦИЯ  </vt:lpstr>
      <vt:lpstr>БЛАГОДАРЯ ЗА ВНИМАНИЕТО.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ВОЕННОПОЛИТИЧЕСКИ АСПЕКТИ НА БЪЛГАРИЯ СЛЕД РАЗПАДА НА ВАРШАВСКИЯ ДОГОВОР</dc:title>
  <dc:creator>USER</dc:creator>
  <cp:lastModifiedBy>USER</cp:lastModifiedBy>
  <cp:revision>137</cp:revision>
  <dcterms:created xsi:type="dcterms:W3CDTF">2026-05-04T08:34:24Z</dcterms:created>
  <dcterms:modified xsi:type="dcterms:W3CDTF">2026-08-15T07:24:35Z</dcterms:modified>
</cp:coreProperties>
</file>