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2" r:id="rId14"/>
    <p:sldId id="269" r:id="rId15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17D81-A9E8-4F7E-A16C-291576D1FE8A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C1CD3-52C1-4FBE-A44A-6C904480EBC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7747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FB895-EE68-4C1A-9677-94D42FBF6C3D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0950C-4DC7-44D0-8369-C8D54281807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0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 триъгъл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ен триъгъл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 триъгъл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  <p:cxnSp>
        <p:nvCxnSpPr>
          <p:cNvPr id="11" name="Право съединение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аво съединение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авоъгълен триъгъл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аво съединение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316D206-7F22-4C24-869D-FC26141CF741}" type="datetimeFigureOut">
              <a:rPr lang="bg-BG" smtClean="0"/>
              <a:t>20.9.2026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3100666-F651-49DF-9830-3DC61C68F285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2160240"/>
          </a:xfr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«</a:t>
            </a:r>
            <a:r>
              <a:rPr lang="ru-RU" sz="3200" b="1" dirty="0" err="1" smtClean="0">
                <a:solidFill>
                  <a:srgbClr val="7030A0"/>
                </a:solidFill>
              </a:rPr>
              <a:t>ПОЛИТИЧЕСКИТЕ</a:t>
            </a: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ПАРТИИ ЗА </a:t>
            </a:r>
            <a:r>
              <a:rPr lang="ru-RU" sz="3200" b="1" dirty="0" err="1">
                <a:solidFill>
                  <a:srgbClr val="7030A0"/>
                </a:solidFill>
              </a:rPr>
              <a:t>ВОЕННАТА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СИГУРНОСТ</a:t>
            </a:r>
            <a:r>
              <a:rPr lang="ru-RU" sz="3200" b="1" dirty="0">
                <a:solidFill>
                  <a:srgbClr val="7030A0"/>
                </a:solidFill>
              </a:rPr>
              <a:t> В </a:t>
            </a:r>
            <a:r>
              <a:rPr lang="ru-RU" sz="3200" b="1" dirty="0" err="1">
                <a:solidFill>
                  <a:srgbClr val="7030A0"/>
                </a:solidFill>
              </a:rPr>
              <a:t>ИЗБОРИТЕ</a:t>
            </a:r>
            <a:r>
              <a:rPr lang="ru-RU" sz="3200" b="1" dirty="0">
                <a:solidFill>
                  <a:srgbClr val="7030A0"/>
                </a:solidFill>
              </a:rPr>
              <a:t> ЗА ВЕЛИКО НАРОДНО </a:t>
            </a:r>
            <a:r>
              <a:rPr lang="ru-RU" sz="3200" b="1" dirty="0" err="1">
                <a:solidFill>
                  <a:srgbClr val="7030A0"/>
                </a:solidFill>
              </a:rPr>
              <a:t>СЪБРАНИЕ</a:t>
            </a:r>
            <a:r>
              <a:rPr lang="ru-RU" sz="3200" b="1" dirty="0">
                <a:solidFill>
                  <a:srgbClr val="7030A0"/>
                </a:solidFill>
              </a:rPr>
              <a:t> – 1990 г</a:t>
            </a:r>
            <a:r>
              <a:rPr lang="ru-RU" sz="3200" b="1" dirty="0" smtClean="0">
                <a:solidFill>
                  <a:srgbClr val="7030A0"/>
                </a:solidFill>
              </a:rPr>
              <a:t>.»</a:t>
            </a:r>
            <a:endParaRPr lang="bg-BG" sz="3200" b="1" dirty="0">
              <a:solidFill>
                <a:srgbClr val="7030A0"/>
              </a:solidFill>
            </a:endParaRP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457200" y="2852934"/>
            <a:ext cx="8229600" cy="2970045"/>
          </a:xfrm>
        </p:spPr>
        <p:txBody>
          <a:bodyPr/>
          <a:lstStyle/>
          <a:p>
            <a:pPr marL="64008" indent="0">
              <a:buNone/>
            </a:pPr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395536" y="2852935"/>
            <a:ext cx="8352928" cy="2970044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i="1" dirty="0" smtClean="0">
              <a:solidFill>
                <a:srgbClr val="FFFF00"/>
              </a:solidFill>
              <a:effectLst/>
              <a:latin typeface="Times New Roman"/>
              <a:ea typeface="Calibri"/>
              <a:cs typeface="Times New Roman"/>
            </a:endParaRPr>
          </a:p>
          <a:p>
            <a:pPr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0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Автор: Вероника  Димитрова – </a:t>
            </a:r>
            <a:r>
              <a:rPr lang="bg-BG" sz="2000" b="1" dirty="0" err="1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Атева</a:t>
            </a:r>
            <a:r>
              <a:rPr lang="bg-BG" sz="20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,</a:t>
            </a:r>
            <a:r>
              <a:rPr lang="bg-BG" sz="2000" b="1" kern="1800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</a:p>
          <a:p>
            <a:pPr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0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Докторант от катедра „Национална и регионална сигурност“, </a:t>
            </a:r>
          </a:p>
          <a:p>
            <a:pPr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0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факултет  „Сигурност и отбрана“ при </a:t>
            </a:r>
            <a:r>
              <a:rPr lang="bg-BG" sz="2000" b="1" dirty="0" err="1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НВУ</a:t>
            </a:r>
            <a:r>
              <a:rPr lang="bg-BG" sz="20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 „Васил Левски“</a:t>
            </a:r>
          </a:p>
          <a:p>
            <a:pPr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2000" b="1" dirty="0">
              <a:solidFill>
                <a:srgbClr val="FFFF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56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  <a:ln w="76200"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 Е З Ю М Е</a:t>
            </a:r>
            <a:endParaRPr lang="bg-BG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323528" y="1882808"/>
            <a:ext cx="8568952" cy="4786552"/>
          </a:xfrm>
          <a:ln w="762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Статията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изследва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политическите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позиции по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въпросите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военната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сигурност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навечерието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непосредствено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след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изборите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Велико народно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събрание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1990 г. </a:t>
            </a:r>
            <a:endParaRPr lang="ru-RU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64008" indent="0" algn="just">
              <a:buNone/>
            </a:pPr>
            <a:endParaRPr lang="ru-RU" sz="2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Основната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теза е,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че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1990 г. между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основните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политически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оформя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по-широк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консенсус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относно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деполитизацията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необходимостта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от реформа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отколкото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относно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бъдещата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международна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военно-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политическа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ориентация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Основното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внимание е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насочено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 smtClean="0">
                <a:latin typeface="Times New Roman" pitchFamily="18" charset="0"/>
                <a:cs typeface="Times New Roman" pitchFamily="18" charset="0"/>
              </a:rPr>
              <a:t>относно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отношението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Българската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народна армия,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процеса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деполитизация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кадровата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политика, срока и характера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военната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служба,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професионализацията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въоръжените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мястото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системата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националната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сигурност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Разглежда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се 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международното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измерение на проблема –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участието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във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Варшавския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договор,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отношенията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Съветския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съюз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постепенното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появяване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идеи за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промяна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на военно-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политическата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 ориентация на </a:t>
            </a:r>
            <a:r>
              <a:rPr lang="ru-RU" sz="2900" dirty="0" err="1">
                <a:latin typeface="Times New Roman" pitchFamily="18" charset="0"/>
                <a:cs typeface="Times New Roman" pitchFamily="18" charset="0"/>
              </a:rPr>
              <a:t>страната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8258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b="1" dirty="0" smtClean="0">
                <a:solidFill>
                  <a:srgbClr val="7030A0"/>
                </a:solidFill>
              </a:rPr>
              <a:t>ИСТОРИЧЕСКИ КОНТЕКСТ</a:t>
            </a:r>
            <a:endParaRPr lang="bg-BG" b="1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4365104"/>
            <a:ext cx="3816424" cy="2376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" name="Контейнер за съдържание 4"/>
          <p:cNvSpPr>
            <a:spLocks noGrp="1"/>
          </p:cNvSpPr>
          <p:nvPr>
            <p:ph sz="half" idx="2"/>
          </p:nvPr>
        </p:nvSpPr>
        <p:spPr>
          <a:xfrm>
            <a:off x="683568" y="2132856"/>
            <a:ext cx="7848872" cy="2088232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ноември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1989 г. – начало на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политическия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преход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Велико народно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събрание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1990 г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-1991 г.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Промяна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политическата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институционалната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система</a:t>
            </a: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Въпросът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бъдещето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става част от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прехода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733806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bg-BG" sz="2000" b="1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64008" indent="0">
              <a:buNone/>
            </a:pPr>
            <a:endParaRPr lang="bg-BG" sz="2000" strike="sngStrik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3600" dirty="0" smtClean="0">
                <a:effectLst/>
                <a:latin typeface="Times New Roman"/>
                <a:ea typeface="Calibri"/>
              </a:rPr>
              <a:t/>
            </a:r>
            <a:br>
              <a:rPr lang="bg-BG" sz="3600" dirty="0" smtClean="0">
                <a:effectLst/>
                <a:latin typeface="Times New Roman"/>
                <a:ea typeface="Calibri"/>
              </a:rPr>
            </a:br>
            <a:r>
              <a:rPr lang="bg-BG" sz="3600" b="1" dirty="0" smtClean="0">
                <a:effectLst/>
                <a:latin typeface="Times New Roman"/>
                <a:ea typeface="Calibri"/>
              </a:rPr>
              <a:t>ОСНОВНИЯТ ПРОБЛЕМ</a:t>
            </a:r>
            <a:r>
              <a:rPr lang="bg-BG" sz="3600" dirty="0" smtClean="0">
                <a:effectLst/>
                <a:latin typeface="Times New Roman"/>
                <a:ea typeface="Calibri"/>
              </a:rPr>
              <a:t/>
            </a:r>
            <a:br>
              <a:rPr lang="bg-BG" sz="3600" dirty="0" smtClean="0">
                <a:effectLst/>
                <a:latin typeface="Times New Roman"/>
                <a:ea typeface="Calibri"/>
              </a:rPr>
            </a:br>
            <a:endParaRPr lang="bg-BG" sz="3600" b="1" dirty="0">
              <a:solidFill>
                <a:srgbClr val="7030A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67544" y="1988840"/>
            <a:ext cx="8208912" cy="2160240"/>
          </a:xfr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Каква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бъде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демократична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България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Деполитизация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въоръжените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Кадрова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политика и статут 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военнослужещите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Срок и характер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военната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служба.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Място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системата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националната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сигурност</a:t>
            </a:r>
            <a:r>
              <a:rPr lang="ru-RU" sz="2000" dirty="0" smtClean="0"/>
              <a:t>.</a:t>
            </a:r>
            <a:endParaRPr lang="ru-RU" sz="2000" dirty="0"/>
          </a:p>
          <a:p>
            <a:endParaRPr lang="bg-BG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324036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aphicFrame>
        <p:nvGraphicFramePr>
          <p:cNvPr id="5" name="Контейнер за съдържание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8592975"/>
              </p:ext>
            </p:extLst>
          </p:nvPr>
        </p:nvGraphicFramePr>
        <p:xfrm>
          <a:off x="3851920" y="4437112"/>
          <a:ext cx="50405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/>
              </a:tblGrid>
              <a:tr h="2232248"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Въпросът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за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армията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има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няколко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измерения: 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деполитизация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структура и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численост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кадрова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политика; 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военна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служба; 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професионализация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и </a:t>
                      </a:r>
                    </a:p>
                    <a:p>
                      <a:pPr marL="285750" indent="-285750" algn="l">
                        <a:buFont typeface="Arial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международна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ориентация.</a:t>
                      </a:r>
                    </a:p>
                    <a:p>
                      <a:pPr algn="l"/>
                      <a:endParaRPr lang="bg-B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41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363272" cy="1399032"/>
          </a:xfr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g-BG" sz="3600" b="1" dirty="0">
                <a:effectLst/>
                <a:latin typeface="Times New Roman"/>
                <a:ea typeface="Calibri"/>
              </a:rPr>
              <a:t>Ролята на Великото народно събрание</a:t>
            </a:r>
            <a:br>
              <a:rPr lang="bg-BG" sz="3600" b="1" dirty="0">
                <a:effectLst/>
                <a:latin typeface="Times New Roman"/>
                <a:ea typeface="Calibri"/>
              </a:rPr>
            </a:br>
            <a:r>
              <a:rPr lang="bg-BG" sz="3600" b="1" dirty="0">
                <a:ln w="12700">
                  <a:solidFill>
                    <a:schemeClr val="tx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ea typeface="Calibri"/>
              </a:rPr>
              <a:t>„Основите на прехода“</a:t>
            </a:r>
            <a:endParaRPr lang="bg-BG" sz="3600" b="1" dirty="0">
              <a:ln w="12700">
                <a:solidFill>
                  <a:schemeClr val="tx2">
                    <a:lumMod val="2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39552" y="2132856"/>
            <a:ext cx="8280920" cy="2160240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905256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Приемане на нова </a:t>
            </a:r>
            <a:r>
              <a:rPr lang="bg-BG" sz="2400" dirty="0">
                <a:latin typeface="Times New Roman" pitchFamily="18" charset="0"/>
                <a:ea typeface="Calibri"/>
                <a:cs typeface="Times New Roman" pitchFamily="18" charset="0"/>
              </a:rPr>
              <a:t>Конституция</a:t>
            </a:r>
            <a:r>
              <a:rPr lang="bg-BG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 marL="905256" indent="-457200" algn="just">
              <a:spcBef>
                <a:spcPts val="600"/>
              </a:spcBef>
              <a:spcAft>
                <a:spcPts val="600"/>
              </a:spcAft>
            </a:pPr>
            <a:r>
              <a:rPr lang="bg-BG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Закони </a:t>
            </a:r>
            <a:r>
              <a:rPr lang="bg-BG" sz="2400" dirty="0">
                <a:latin typeface="Times New Roman" pitchFamily="18" charset="0"/>
                <a:ea typeface="Calibri"/>
                <a:cs typeface="Times New Roman" pitchFamily="18" charset="0"/>
              </a:rPr>
              <a:t>за реформиране на армията и службите</a:t>
            </a:r>
            <a:r>
              <a:rPr lang="bg-BG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</a:p>
          <a:p>
            <a:pPr marL="905256" indent="-457200" algn="just">
              <a:spcBef>
                <a:spcPts val="600"/>
              </a:spcBef>
              <a:spcAft>
                <a:spcPts val="600"/>
              </a:spcAft>
            </a:pPr>
            <a:r>
              <a:rPr lang="bg-BG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Дебати за външнополитическата </a:t>
            </a:r>
            <a:r>
              <a:rPr lang="bg-BG" sz="2400" dirty="0">
                <a:latin typeface="Times New Roman" pitchFamily="18" charset="0"/>
                <a:ea typeface="Calibri"/>
                <a:cs typeface="Times New Roman" pitchFamily="18" charset="0"/>
              </a:rPr>
              <a:t>ориентация.</a:t>
            </a:r>
          </a:p>
          <a:p>
            <a:endParaRPr lang="bg-BG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5064"/>
            <a:ext cx="3816424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6690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40160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dirty="0" smtClean="0">
                <a:effectLst/>
                <a:latin typeface="Times New Roman"/>
                <a:ea typeface="Calibri"/>
              </a:rPr>
              <a:t/>
            </a:r>
            <a:br>
              <a:rPr lang="bg-BG" sz="4400" dirty="0" smtClean="0">
                <a:effectLst/>
                <a:latin typeface="Times New Roman"/>
                <a:ea typeface="Calibri"/>
              </a:rPr>
            </a:br>
            <a:r>
              <a:rPr lang="bg-BG" sz="4400" dirty="0" err="1" smtClean="0">
                <a:effectLst/>
                <a:latin typeface="Times New Roman"/>
                <a:ea typeface="Calibri"/>
              </a:rPr>
              <a:t>Деполитизацията</a:t>
            </a:r>
            <a:r>
              <a:rPr lang="bg-BG" sz="4400" dirty="0" smtClean="0">
                <a:effectLst/>
                <a:latin typeface="Times New Roman"/>
                <a:ea typeface="Calibri"/>
              </a:rPr>
              <a:t> </a:t>
            </a:r>
            <a:r>
              <a:rPr lang="bg-BG" sz="4400" dirty="0">
                <a:effectLst/>
                <a:latin typeface="Times New Roman"/>
                <a:ea typeface="Calibri"/>
              </a:rPr>
              <a:t>– обща политическа позиция</a:t>
            </a:r>
            <a:r>
              <a:rPr lang="bg-BG" sz="4400" dirty="0" smtClean="0">
                <a:effectLst/>
                <a:latin typeface="Times New Roman"/>
                <a:ea typeface="Calibri"/>
              </a:rPr>
              <a:t/>
            </a:r>
            <a:br>
              <a:rPr lang="bg-BG" sz="4400" dirty="0" smtClean="0">
                <a:effectLst/>
                <a:latin typeface="Times New Roman"/>
                <a:ea typeface="Calibri"/>
              </a:rPr>
            </a:br>
            <a:endParaRPr lang="bg-BG" sz="3100" b="1" dirty="0">
              <a:solidFill>
                <a:schemeClr val="bg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95536" y="1988840"/>
            <a:ext cx="8280920" cy="1944216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endParaRPr lang="ru-RU" sz="2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Деполитизацията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 един от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-ясно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формулираните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общи </a:t>
            </a:r>
            <a:r>
              <a:rPr lang="ru-RU" sz="22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457200">
              <a:spcAft>
                <a:spcPts val="1000"/>
              </a:spcAft>
              <a:buClrTx/>
              <a:buSzTx/>
              <a:buFont typeface="Arial"/>
              <a:buChar char="•"/>
              <a:defRPr sz="2200"/>
            </a:pP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стремеж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надпартийна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армия.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bg-BG" sz="2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83568" y="4221088"/>
            <a:ext cx="8003232" cy="2376264"/>
          </a:xfrm>
          <a:ln w="76200"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Деполитизацията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очертава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най-ясната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зона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съгласие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БСП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при 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СДС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бъде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освободена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пряко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партийно влияние.</a:t>
            </a: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79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b="1" dirty="0" smtClean="0">
                <a:solidFill>
                  <a:srgbClr val="C00000"/>
                </a:solidFill>
                <a:effectLst/>
                <a:latin typeface="Times New Roman"/>
                <a:ea typeface="Calibri"/>
                <a:cs typeface="Times New Roman"/>
              </a:rPr>
              <a:t>ПОЗИЦИЯТА  НА  БСП</a:t>
            </a:r>
            <a:endParaRPr lang="bg-BG" b="1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23528" y="4653136"/>
            <a:ext cx="8568952" cy="2088232"/>
          </a:xfrm>
          <a:ln w="762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БСП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говори за разумна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отбранителна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достатъчност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неголеми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въоръжени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международен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план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пролетта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1990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партията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защитава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участието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във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Варшавския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договор,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докато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съществуват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военни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блокове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8291264" cy="2520280"/>
          </a:xfrm>
          <a:solidFill>
            <a:srgbClr val="C00000"/>
          </a:solidFill>
        </p:spPr>
        <p:txBody>
          <a:bodyPr>
            <a:normAutofit fontScale="92500" lnSpcReduction="10000"/>
          </a:bodyPr>
          <a:lstStyle/>
          <a:p>
            <a:r>
              <a:rPr lang="bg-BG" dirty="0" smtClean="0"/>
              <a:t>„Разумна отбранителна достатъчност“;</a:t>
            </a:r>
          </a:p>
          <a:p>
            <a:r>
              <a:rPr lang="bg-BG" dirty="0" smtClean="0"/>
              <a:t>„Неголеми, но ефективни въоръжени сили“;</a:t>
            </a:r>
          </a:p>
          <a:p>
            <a:r>
              <a:rPr lang="bg-BG" dirty="0" smtClean="0"/>
              <a:t>Съкращаване на срока на военната служба;</a:t>
            </a:r>
          </a:p>
          <a:p>
            <a:r>
              <a:rPr lang="bg-BG" dirty="0" smtClean="0"/>
              <a:t>Защита на статута и правата на военнослужещите;</a:t>
            </a:r>
          </a:p>
          <a:p>
            <a:r>
              <a:rPr lang="bg-BG" dirty="0" smtClean="0"/>
              <a:t>Запазване на участие във Варшавския договор, докато съществуват военни блокове.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0962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sz="3600" b="1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/>
            </a:r>
            <a:br>
              <a:rPr lang="bg-BG" sz="3600" b="1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</a:br>
            <a:r>
              <a:rPr lang="bg-BG" sz="3600" b="1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>ПОЗИЦИЯТА  НА  СДС</a:t>
            </a:r>
            <a:br>
              <a:rPr lang="bg-BG" sz="3600" b="1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</a:br>
            <a:endParaRPr lang="bg-BG" sz="3600" b="1" dirty="0">
              <a:solidFill>
                <a:srgbClr val="0070C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39552" y="1988840"/>
            <a:ext cx="8136904" cy="2520280"/>
          </a:xfrm>
          <a:ln w="76200"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endParaRPr lang="ru-RU" sz="28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„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По-малки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, но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по-ефективни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институции за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национална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сигурност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“.</a:t>
            </a:r>
            <a:endParaRPr lang="ru-RU" sz="28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Професионализация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8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армията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Постепенно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въвеждане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доброволност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и </a:t>
            </a:r>
            <a:r>
              <a:rPr lang="ru-RU" sz="28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платеност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Намаляване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военната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служба: 18, а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впоследствие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12 </a:t>
            </a:r>
            <a:r>
              <a:rPr lang="ru-RU" sz="28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месеца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Освобождаване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кадровата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политика от </a:t>
            </a:r>
            <a:r>
              <a:rPr lang="ru-RU" sz="2800" dirty="0" err="1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политическа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зависимост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endParaRPr lang="bg-BG" sz="2800" dirty="0" smtClean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endParaRPr lang="bg-BG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4725144"/>
            <a:ext cx="2232248" cy="20162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Блоксхема: процес 3"/>
          <p:cNvSpPr/>
          <p:nvPr/>
        </p:nvSpPr>
        <p:spPr>
          <a:xfrm>
            <a:off x="3275856" y="4725144"/>
            <a:ext cx="5688632" cy="2088232"/>
          </a:xfrm>
          <a:prstGeom prst="flowChartProcess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/>
              <a:t>СДС</a:t>
            </a:r>
            <a:r>
              <a:rPr lang="ru-RU" dirty="0"/>
              <a:t> </a:t>
            </a:r>
            <a:r>
              <a:rPr lang="ru-RU" dirty="0" err="1"/>
              <a:t>поставя</a:t>
            </a:r>
            <a:r>
              <a:rPr lang="ru-RU" dirty="0"/>
              <a:t> </a:t>
            </a:r>
            <a:r>
              <a:rPr lang="ru-RU" dirty="0" err="1"/>
              <a:t>по-силен</a:t>
            </a:r>
            <a:r>
              <a:rPr lang="ru-RU" dirty="0"/>
              <a:t> акцент </a:t>
            </a:r>
            <a:r>
              <a:rPr lang="ru-RU" dirty="0" err="1" smtClean="0"/>
              <a:t>върху</a:t>
            </a:r>
            <a:r>
              <a:rPr lang="ru-RU" dirty="0" smtClean="0"/>
              <a:t>  </a:t>
            </a:r>
            <a:r>
              <a:rPr lang="ru-RU" dirty="0" err="1" smtClean="0"/>
              <a:t>професиона</a:t>
            </a:r>
            <a:r>
              <a:rPr lang="ru-RU" dirty="0" smtClean="0"/>
              <a:t>-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err="1" smtClean="0"/>
              <a:t>лизацията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endParaRPr lang="ru-RU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err="1" smtClean="0"/>
              <a:t>Предлага</a:t>
            </a:r>
            <a:r>
              <a:rPr lang="ru-RU" dirty="0" smtClean="0"/>
              <a:t> </a:t>
            </a:r>
            <a:r>
              <a:rPr lang="ru-RU" dirty="0" err="1"/>
              <a:t>поетапно</a:t>
            </a:r>
            <a:r>
              <a:rPr lang="ru-RU" dirty="0"/>
              <a:t> </a:t>
            </a:r>
            <a:r>
              <a:rPr lang="ru-RU" dirty="0" err="1"/>
              <a:t>въвеждане</a:t>
            </a:r>
            <a:r>
              <a:rPr lang="ru-RU" dirty="0"/>
              <a:t> на </a:t>
            </a:r>
            <a:r>
              <a:rPr lang="ru-RU" dirty="0" err="1"/>
              <a:t>доброволност</a:t>
            </a:r>
            <a:r>
              <a:rPr lang="ru-RU" dirty="0"/>
              <a:t> и </a:t>
            </a:r>
            <a:r>
              <a:rPr lang="ru-RU" dirty="0" err="1"/>
              <a:t>платеност</a:t>
            </a:r>
            <a:r>
              <a:rPr lang="ru-RU" dirty="0"/>
              <a:t> и </a:t>
            </a:r>
            <a:r>
              <a:rPr lang="ru-RU" dirty="0" err="1"/>
              <a:t>съкращаване</a:t>
            </a:r>
            <a:r>
              <a:rPr lang="ru-RU" dirty="0"/>
              <a:t> на срока на </a:t>
            </a:r>
            <a:r>
              <a:rPr lang="ru-RU" dirty="0" err="1"/>
              <a:t>военната</a:t>
            </a:r>
            <a:r>
              <a:rPr lang="ru-RU" dirty="0"/>
              <a:t> служба.</a:t>
            </a:r>
          </a:p>
        </p:txBody>
      </p:sp>
    </p:spTree>
    <p:extLst>
      <p:ext uri="{BB962C8B-B14F-4D97-AF65-F5344CB8AC3E}">
        <p14:creationId xmlns:p14="http://schemas.microsoft.com/office/powerpoint/2010/main" val="33111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b="1" dirty="0" smtClean="0">
                <a:solidFill>
                  <a:srgbClr val="7030A0"/>
                </a:solidFill>
              </a:rPr>
              <a:t>ПРИЛИКИ  И  РАЗЛИЧИЯ</a:t>
            </a:r>
            <a:endParaRPr lang="bg-BG" sz="4400" b="1" dirty="0">
              <a:solidFill>
                <a:srgbClr val="7030A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8640960" cy="2592288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790956" indent="-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Общо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деполитизация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и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по-ефективни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въоръжени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сили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Общо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съкращаване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на срока на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военната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служба.</a:t>
            </a:r>
            <a:endParaRPr lang="ru-RU" sz="2000" dirty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БСП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: „разумна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отбранителна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достатъчност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“.</a:t>
            </a:r>
            <a:endParaRPr lang="ru-RU" sz="2000" dirty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СДС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по-силен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акцент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върху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професионализацията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и </a:t>
            </a:r>
            <a:r>
              <a:rPr lang="ru-RU" sz="20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доброволността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</a:pP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Най-същественото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различие: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международната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военно-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политическа</a:t>
            </a:r>
            <a:r>
              <a:rPr lang="ru-RU" sz="20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ориентация.</a:t>
            </a:r>
            <a:endParaRPr lang="bg-BG" sz="2000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251520" y="4941168"/>
            <a:ext cx="8640960" cy="1800200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/>
              <a:t>Тук се </a:t>
            </a:r>
            <a:r>
              <a:rPr lang="ru-RU" dirty="0" err="1"/>
              <a:t>откроява</a:t>
            </a:r>
            <a:r>
              <a:rPr lang="ru-RU" dirty="0"/>
              <a:t> </a:t>
            </a:r>
            <a:r>
              <a:rPr lang="ru-RU" dirty="0" err="1"/>
              <a:t>основният</a:t>
            </a:r>
            <a:r>
              <a:rPr lang="ru-RU" dirty="0"/>
              <a:t> сравнителен </a:t>
            </a:r>
            <a:r>
              <a:rPr lang="ru-RU" dirty="0" err="1"/>
              <a:t>резултат</a:t>
            </a:r>
            <a:r>
              <a:rPr lang="ru-RU" dirty="0"/>
              <a:t>: </a:t>
            </a:r>
            <a:endParaRPr lang="ru-RU" dirty="0" smtClean="0"/>
          </a:p>
          <a:p>
            <a:r>
              <a:rPr lang="ru-RU" b="1" dirty="0" err="1" smtClean="0"/>
              <a:t>има</a:t>
            </a:r>
            <a:r>
              <a:rPr lang="ru-RU" b="1" dirty="0" smtClean="0"/>
              <a:t> </a:t>
            </a:r>
            <a:r>
              <a:rPr lang="ru-RU" b="1" dirty="0" err="1"/>
              <a:t>значително</a:t>
            </a:r>
            <a:r>
              <a:rPr lang="ru-RU" b="1" dirty="0"/>
              <a:t> сходство по </a:t>
            </a:r>
            <a:r>
              <a:rPr lang="ru-RU" b="1" dirty="0" err="1"/>
              <a:t>вътрешната</a:t>
            </a:r>
            <a:r>
              <a:rPr lang="ru-RU" b="1" dirty="0"/>
              <a:t> реформа, </a:t>
            </a:r>
            <a:endParaRPr lang="ru-RU" b="1" dirty="0" smtClean="0"/>
          </a:p>
          <a:p>
            <a:r>
              <a:rPr lang="ru-RU" b="1" dirty="0" smtClean="0"/>
              <a:t>но </a:t>
            </a:r>
            <a:r>
              <a:rPr lang="ru-RU" b="1" dirty="0" err="1"/>
              <a:t>различията</a:t>
            </a:r>
            <a:r>
              <a:rPr lang="ru-RU" b="1" dirty="0"/>
              <a:t> се </a:t>
            </a:r>
            <a:r>
              <a:rPr lang="ru-RU" b="1" dirty="0" err="1"/>
              <a:t>задълбочават</a:t>
            </a:r>
            <a:r>
              <a:rPr lang="ru-RU" b="1" dirty="0"/>
              <a:t> при </a:t>
            </a:r>
            <a:r>
              <a:rPr lang="ru-RU" b="1" dirty="0" err="1"/>
              <a:t>международната</a:t>
            </a:r>
            <a:r>
              <a:rPr lang="ru-RU" b="1" dirty="0"/>
              <a:t> ориентация.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7994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/>
            </a:r>
            <a:br>
              <a:rPr lang="bg-BG" sz="4400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</a:br>
            <a:r>
              <a:rPr lang="ru-RU" sz="4400" dirty="0" err="1">
                <a:solidFill>
                  <a:srgbClr val="0070C0"/>
                </a:solidFill>
                <a:effectLst/>
                <a:latin typeface="Times New Roman"/>
                <a:ea typeface="Calibri"/>
              </a:rPr>
              <a:t>Варшавският</a:t>
            </a:r>
            <a:r>
              <a:rPr lang="ru-RU" sz="4400" dirty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> договор и </a:t>
            </a:r>
            <a:r>
              <a:rPr lang="ru-RU" sz="4400" dirty="0" err="1">
                <a:solidFill>
                  <a:srgbClr val="0070C0"/>
                </a:solidFill>
                <a:effectLst/>
                <a:latin typeface="Times New Roman"/>
                <a:ea typeface="Calibri"/>
              </a:rPr>
              <a:t>появата</a:t>
            </a:r>
            <a:r>
              <a:rPr lang="ru-RU" sz="4400" dirty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> на </a:t>
            </a:r>
            <a:r>
              <a:rPr lang="ru-RU" sz="4400" dirty="0" err="1">
                <a:solidFill>
                  <a:srgbClr val="0070C0"/>
                </a:solidFill>
                <a:effectLst/>
                <a:latin typeface="Times New Roman"/>
                <a:ea typeface="Calibri"/>
              </a:rPr>
              <a:t>идеята</a:t>
            </a:r>
            <a:r>
              <a:rPr lang="ru-RU" sz="4400" dirty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> за </a:t>
            </a:r>
            <a:r>
              <a:rPr lang="ru-RU" sz="4400" dirty="0" smtClean="0">
                <a:solidFill>
                  <a:srgbClr val="0070C0"/>
                </a:solidFill>
                <a:effectLst/>
                <a:latin typeface="Times New Roman"/>
                <a:ea typeface="Calibri"/>
              </a:rPr>
              <a:t>НАТО</a:t>
            </a:r>
            <a:r>
              <a:rPr lang="bg-BG" sz="3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3600" dirty="0">
                <a:effectLst/>
                <a:latin typeface="Calibri"/>
                <a:ea typeface="Calibri"/>
                <a:cs typeface="Times New Roman"/>
              </a:rPr>
            </a:br>
            <a:endParaRPr lang="bg-BG" dirty="0">
              <a:solidFill>
                <a:srgbClr val="0070C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23528" y="1916832"/>
            <a:ext cx="8496944" cy="2520280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790956" indent="-34290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</a:pP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10 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и 17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юни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1990 г. –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избори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за Велико народно </a:t>
            </a:r>
            <a:r>
              <a:rPr lang="ru-RU" sz="22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събрание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;</a:t>
            </a: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</a:pP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23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юни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1990 г. – Соломон Паси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поставя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въпроса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за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напускане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на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Варшавския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договор;</a:t>
            </a: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</a:pPr>
            <a:r>
              <a:rPr lang="ru-RU" sz="22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Появява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се идея за членство в 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НАТО;</a:t>
            </a:r>
          </a:p>
          <a:p>
            <a:pPr marL="790956" indent="-34290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</a:pPr>
            <a:r>
              <a:rPr lang="ru-RU" sz="22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През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1990 г.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тя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все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още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не е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консолидирана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позиция на </a:t>
            </a:r>
            <a:r>
              <a:rPr lang="ru-RU" sz="2200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цялата</a:t>
            </a:r>
            <a:r>
              <a:rPr lang="ru-RU" sz="2200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демократична </a:t>
            </a:r>
            <a:r>
              <a:rPr lang="ru-RU" sz="2200" dirty="0" err="1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опозиция</a:t>
            </a:r>
            <a:r>
              <a:rPr lang="ru-RU" sz="22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200" dirty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  <a:buNone/>
            </a:pPr>
            <a:endParaRPr lang="bg-BG" sz="2200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  <a:buNone/>
            </a:pPr>
            <a:endParaRPr lang="bg-BG" sz="1400" dirty="0" smtClean="0">
              <a:solidFill>
                <a:srgbClr val="FFFF00"/>
              </a:solidFill>
              <a:latin typeface="Times New Roman"/>
              <a:ea typeface="Calibri"/>
              <a:cs typeface="Times New Roman"/>
            </a:endParaRPr>
          </a:p>
          <a:p>
            <a:pPr lvl="0" indent="0" algn="just">
              <a:spcBef>
                <a:spcPts val="600"/>
              </a:spcBef>
              <a:spcAft>
                <a:spcPts val="600"/>
              </a:spcAft>
              <a:buClr>
                <a:srgbClr val="72A376"/>
              </a:buClr>
              <a:buNone/>
            </a:pPr>
            <a:endParaRPr lang="bg-BG" sz="2000" dirty="0">
              <a:solidFill>
                <a:srgbClr val="FFFF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95536" y="4869160"/>
            <a:ext cx="8291264" cy="1800200"/>
          </a:xfrm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23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юни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1990 г., само дни след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изборите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Соломон Паси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поставя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въпроса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напускане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Варшавския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договор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присъединяване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 важен знак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появата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нова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посока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но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доказва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обща позиция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опозицията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8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/>
            </a:r>
            <a:br>
              <a:rPr lang="bg-BG" sz="44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</a:br>
            <a:r>
              <a:rPr lang="bg-BG" sz="4400" b="1" dirty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/>
            </a:r>
            <a:br>
              <a:rPr lang="bg-BG" sz="4400" b="1" dirty="0">
                <a:solidFill>
                  <a:srgbClr val="7030A0"/>
                </a:solidFill>
                <a:effectLst/>
                <a:latin typeface="Times New Roman"/>
                <a:ea typeface="Calibri"/>
              </a:rPr>
            </a:br>
            <a:r>
              <a:rPr lang="ru-RU" sz="4400" b="1" dirty="0" err="1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ДПС</a:t>
            </a:r>
            <a:r>
              <a:rPr lang="ru-RU" sz="4400" b="1" dirty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4400" b="1" dirty="0" err="1">
                <a:solidFill>
                  <a:srgbClr val="7030A0"/>
                </a:solidFill>
                <a:effectLst/>
                <a:latin typeface="Times New Roman"/>
                <a:ea typeface="Calibri"/>
              </a:rPr>
              <a:t>БЗНС</a:t>
            </a:r>
            <a:r>
              <a:rPr lang="ru-RU" sz="4400" b="1" dirty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 и </a:t>
            </a:r>
            <a:r>
              <a:rPr lang="ru-RU" sz="4400" b="1" dirty="0" err="1">
                <a:solidFill>
                  <a:srgbClr val="7030A0"/>
                </a:solidFill>
                <a:effectLst/>
                <a:latin typeface="Times New Roman"/>
                <a:ea typeface="Calibri"/>
              </a:rPr>
              <a:t>останалите</a:t>
            </a:r>
            <a:r>
              <a:rPr lang="ru-RU" sz="4400" b="1" dirty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 политически </a:t>
            </a:r>
            <a:r>
              <a:rPr lang="ru-RU" sz="4400" b="1" dirty="0" err="1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>сили</a:t>
            </a:r>
            <a:r>
              <a:rPr lang="bg-BG" sz="44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  <a:t/>
            </a:r>
            <a:br>
              <a:rPr lang="bg-BG" sz="4400" b="1" dirty="0" smtClean="0">
                <a:solidFill>
                  <a:srgbClr val="7030A0"/>
                </a:solidFill>
                <a:effectLst/>
                <a:latin typeface="Times New Roman"/>
                <a:ea typeface="Calibri"/>
              </a:rPr>
            </a:br>
            <a:r>
              <a:rPr lang="bg-BG" sz="3600" b="1" dirty="0">
                <a:solidFill>
                  <a:srgbClr val="FFFF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3600" b="1" dirty="0">
                <a:solidFill>
                  <a:srgbClr val="FFFF00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bg-BG" b="1" dirty="0">
              <a:solidFill>
                <a:srgbClr val="FFFF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39552" y="1988840"/>
            <a:ext cx="8136904" cy="2592288"/>
          </a:xfrm>
          <a:ln w="762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2400" b="1" dirty="0" smtClean="0">
                <a:latin typeface="Times New Roman"/>
                <a:ea typeface="Calibri"/>
                <a:cs typeface="Times New Roman"/>
              </a:rPr>
              <a:t>ДПС и БЗНС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Необходима 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предпазливост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реконструирането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позициите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Първичните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материали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дават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достатъчно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основание за подробно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разработена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самостоятелна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концепция.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По-късната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евроатлантическа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ориентация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механично да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пренася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1990 г.</a:t>
            </a:r>
          </a:p>
          <a:p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1560" y="4797152"/>
            <a:ext cx="7992888" cy="1944216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Малките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партии 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независимите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депутати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Седмото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ВНС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(Отечествен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съюз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депутати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Отечествена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партия на труда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депутат,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Социалдемократическа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партия (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немарксисти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- 1 депутат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Независими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депутати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депутати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имали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ясна 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колективна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позиция по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въпроса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за НАТО 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Варшавския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договор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bg-BG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2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728192"/>
          </a:xfrm>
          <a:ln w="76200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indent="450215" algn="ctr">
              <a:spcBef>
                <a:spcPts val="600"/>
              </a:spcBef>
              <a:spcAft>
                <a:spcPts val="600"/>
              </a:spcAft>
            </a:pPr>
            <a:r>
              <a:rPr lang="bg-BG" sz="4400" b="1" dirty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Times New Roman"/>
                <a:ea typeface="Calibri"/>
                <a:cs typeface="Times New Roman"/>
              </a:rPr>
              <a:t>България в НАТО</a:t>
            </a:r>
            <a:r>
              <a:rPr lang="bg-BG" sz="4400" b="1" dirty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bg-BG" sz="4400" b="1" dirty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bg-BG" sz="4400" b="1" dirty="0" smtClean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  <a:t>   </a:t>
            </a:r>
            <a:r>
              <a:rPr lang="bg-BG" sz="2800" b="1" dirty="0" smtClean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Times New Roman"/>
                <a:ea typeface="Calibri"/>
              </a:rPr>
              <a:t>„</a:t>
            </a:r>
            <a:r>
              <a:rPr lang="bg-BG" sz="2800" b="1" dirty="0">
                <a:ln w="6350">
                  <a:solidFill>
                    <a:srgbClr val="72A376">
                      <a:shade val="43000"/>
                    </a:srgbClr>
                  </a:solidFill>
                </a:ln>
                <a:solidFill>
                  <a:srgbClr val="0070C0"/>
                </a:solidFill>
                <a:effectLst/>
                <a:latin typeface="Times New Roman"/>
                <a:ea typeface="Calibri"/>
              </a:rPr>
              <a:t>Стратегическо значение“</a:t>
            </a:r>
            <a:endParaRPr lang="bg-BG" sz="2800" b="1" dirty="0">
              <a:solidFill>
                <a:srgbClr val="0070C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971600" y="2060848"/>
            <a:ext cx="7344816" cy="1944216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bg-BG" sz="1200" dirty="0" smtClean="0">
              <a:latin typeface="Times New Roman"/>
              <a:ea typeface="Calibri"/>
              <a:cs typeface="Times New Roman"/>
            </a:endParaRPr>
          </a:p>
          <a:p>
            <a:pPr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24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1. Участие </a:t>
            </a:r>
            <a:r>
              <a:rPr lang="bg-BG" sz="24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 </a:t>
            </a:r>
            <a:r>
              <a:rPr lang="bg-BG" sz="2400" dirty="0" err="1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мироопазващи</a:t>
            </a:r>
            <a:r>
              <a:rPr lang="bg-BG" sz="24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операции</a:t>
            </a:r>
            <a:r>
              <a:rPr lang="bg-BG" sz="24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bg-BG" sz="2400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24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2. Съвместни учения</a:t>
            </a:r>
            <a:r>
              <a:rPr lang="bg-BG" sz="24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; </a:t>
            </a:r>
            <a:endParaRPr lang="bg-BG" sz="2400" dirty="0" smtClean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bg-BG" sz="24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3. Повишена военна </a:t>
            </a:r>
            <a:r>
              <a:rPr lang="bg-BG" sz="24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готовност и геополитическо влияние.</a:t>
            </a:r>
          </a:p>
          <a:p>
            <a:endParaRPr lang="bg-BG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1088"/>
            <a:ext cx="3024336" cy="2520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07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ln w="76200">
            <a:solidFill>
              <a:srgbClr val="7030A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ОСНОВЕН  ИЗВОД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8219256" cy="2714675"/>
          </a:xfrm>
          <a:ln w="76200">
            <a:solidFill>
              <a:srgbClr val="7030A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1990 г.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по-широк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консенсус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деполитизацията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реформата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армията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Различията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по-големи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относно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бъдещата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военно-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политическа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ориентация.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Изборите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Велико народно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събрание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начален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преосмислянето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българската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военна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сигурност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7544" y="4581128"/>
            <a:ext cx="8219256" cy="2088232"/>
          </a:xfrm>
          <a:ln w="7620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Най-важният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извод е,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1990 г.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съгласието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деполитизация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 реформа 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по-широко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съгласието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бъдещата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военно-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политическа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ориентация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страната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4008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превръща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1990 г.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начален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етап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по-дълъг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082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bg-BG" sz="4400" dirty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bg-BG" sz="4400" dirty="0">
                <a:solidFill>
                  <a:srgbClr val="00B05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bg-BG" sz="44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Благодаря </a:t>
            </a:r>
            <a:r>
              <a:rPr lang="bg-BG" sz="4400" b="1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за </a:t>
            </a:r>
            <a:r>
              <a:rPr lang="bg-BG" sz="4400" b="1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вниманието.</a:t>
            </a:r>
            <a:r>
              <a:rPr lang="bg-BG" sz="44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bg-BG" sz="4400" dirty="0">
                <a:solidFill>
                  <a:srgbClr val="00B050"/>
                </a:solidFill>
                <a:effectLst/>
                <a:ea typeface="Calibri"/>
                <a:cs typeface="Times New Roman"/>
              </a:rPr>
              <a:t/>
            </a:r>
            <a:br>
              <a:rPr lang="bg-BG" sz="4400" dirty="0">
                <a:solidFill>
                  <a:srgbClr val="00B050"/>
                </a:solidFill>
                <a:effectLst/>
                <a:ea typeface="Calibri"/>
                <a:cs typeface="Times New Roman"/>
              </a:rPr>
            </a:br>
            <a:endParaRPr lang="bg-BG" sz="4400" dirty="0">
              <a:solidFill>
                <a:srgbClr val="00B050"/>
              </a:solidFill>
            </a:endParaRPr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>
          <a:ln w="76200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endParaRPr lang="bg-BG" sz="2000" b="1" dirty="0" smtClean="0">
              <a:solidFill>
                <a:srgbClr val="FFFF00"/>
              </a:solidFill>
              <a:latin typeface="Times New Roman"/>
              <a:ea typeface="Calibri"/>
              <a:cs typeface="Times New Roman"/>
            </a:endParaRP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С УВАЖЕНИЕ КЪМ ВСИЧКИ  ПРИСЪСТВАЩИ: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Вероника  </a:t>
            </a: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Димитрова – </a:t>
            </a:r>
            <a:r>
              <a:rPr lang="bg-BG" sz="20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Атева</a:t>
            </a: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,</a:t>
            </a:r>
            <a:r>
              <a:rPr lang="bg-BG" sz="2000" b="1" kern="1800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Докторант от </a:t>
            </a:r>
            <a:r>
              <a:rPr lang="bg-BG" sz="2000" b="1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катедра </a:t>
            </a: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„Национална и регионална сигурност“, </a:t>
            </a:r>
          </a:p>
          <a:p>
            <a:pPr marL="0" lvl="0" indent="44958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</a:pP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факултет  „Сигурност и отбрана“ при </a:t>
            </a:r>
            <a:r>
              <a:rPr lang="bg-BG" sz="2000" b="1" dirty="0" err="1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НВУ</a:t>
            </a:r>
            <a:r>
              <a:rPr lang="bg-BG" sz="2000" b="1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„Васил Левски“</a:t>
            </a:r>
            <a:endParaRPr lang="bg-BG" sz="2000" b="1" dirty="0">
              <a:solidFill>
                <a:srgbClr val="7030A0"/>
              </a:solidFill>
              <a:latin typeface="Calibri"/>
              <a:ea typeface="Calibri"/>
              <a:cs typeface="Times New Roman"/>
            </a:endParaRPr>
          </a:p>
          <a:p>
            <a:endParaRPr lang="bg-B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08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Живост">
  <a:themeElements>
    <a:clrScheme name="Леене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абърч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796</TotalTime>
  <Words>876</Words>
  <Application>Microsoft Office PowerPoint</Application>
  <PresentationFormat>Презентация на цял екран (4:3)</PresentationFormat>
  <Paragraphs>104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14</vt:i4>
      </vt:variant>
    </vt:vector>
  </HeadingPairs>
  <TitlesOfParts>
    <vt:vector size="15" baseType="lpstr">
      <vt:lpstr>Живост</vt:lpstr>
      <vt:lpstr>«ПОЛИТИЧЕСКИТЕ ПАРТИИ ЗА ВОЕННАТА СИГУРНОСТ В ИЗБОРИТЕ ЗА ВЕЛИКО НАРОДНО СЪБРАНИЕ – 1990 г.»</vt:lpstr>
      <vt:lpstr>Р Е З Ю М Е</vt:lpstr>
      <vt:lpstr>ИСТОРИЧЕСКИ КОНТЕКСТ</vt:lpstr>
      <vt:lpstr> ОСНОВНИЯТ ПРОБЛЕМ </vt:lpstr>
      <vt:lpstr>Ролята на Великото народно събрание „Основите на прехода“</vt:lpstr>
      <vt:lpstr> Деполитизацията – обща политическа позиция </vt:lpstr>
      <vt:lpstr>ПОЗИЦИЯТА  НА  БСП</vt:lpstr>
      <vt:lpstr> ПОЗИЦИЯТА  НА  СДС </vt:lpstr>
      <vt:lpstr>ПРИЛИКИ  И  РАЗЛИЧИЯ</vt:lpstr>
      <vt:lpstr> Варшавският договор и появата на идеята за НАТО </vt:lpstr>
      <vt:lpstr>  ДПС, БЗНС и останалите политически сили  </vt:lpstr>
      <vt:lpstr>България в НАТО    „Стратегическо значение“</vt:lpstr>
      <vt:lpstr>ОСНОВЕН  ИЗВОД</vt:lpstr>
      <vt:lpstr> Благодаря за вниманието. 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166</cp:revision>
  <dcterms:created xsi:type="dcterms:W3CDTF">2026-05-03T10:42:39Z</dcterms:created>
  <dcterms:modified xsi:type="dcterms:W3CDTF">2026-09-20T12:13:27Z</dcterms:modified>
</cp:coreProperties>
</file>