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7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D1"/>
    <a:srgbClr val="FFF4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62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325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647" y="5120640"/>
            <a:ext cx="10058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4E5C69"/>
                </a:solidFill>
                <a:latin typeface="Aptos"/>
              </a:defRPr>
            </a:pPr>
            <a:r>
              <a:rPr sz="2400" b="1" dirty="0" err="1" smtClean="0"/>
              <a:t>Автор</a:t>
            </a:r>
            <a:r>
              <a:rPr sz="2400" b="1" dirty="0" smtClean="0"/>
              <a:t>: </a:t>
            </a:r>
            <a:r>
              <a:rPr lang="bg-BG" sz="2400" b="1" dirty="0" smtClean="0"/>
              <a:t>Денислав Славов</a:t>
            </a:r>
            <a:endParaRPr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44573" y="1775811"/>
            <a:ext cx="10076862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ОПТИМИЗИРАНЕ НА ПРОСТРАНСТВЕНАТА ОРГАНИЗАЦИЯ В МАГАЗИН ЗА СТРОИТЕЛНИ МАТЕРИАЛИ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nis\Desktop\Оптимизиране на пространствената организация в магазин за строителни материали\0-02-05-fd1bf2e37ffffe84d85c890611251f366a7fe73c3f63c338f61c5850792282a8_92c45a6b7338779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6" t="28413" r="27338" b="11630"/>
          <a:stretch/>
        </p:blipFill>
        <p:spPr bwMode="auto">
          <a:xfrm>
            <a:off x="7070102" y="1885361"/>
            <a:ext cx="4561065" cy="407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56616"/>
            <a:ext cx="109728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dirty="0" err="1"/>
              <a:t>Изследван</a:t>
            </a:r>
            <a:r>
              <a:rPr dirty="0"/>
              <a:t> </a:t>
            </a:r>
            <a:r>
              <a:rPr dirty="0" err="1" smtClean="0"/>
              <a:t>обект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0856" y="1092561"/>
            <a:ext cx="2816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5759" y="1076943"/>
            <a:ext cx="73535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lang="bg-BG" dirty="0" smtClean="0"/>
              <a:t>Магазин за строителни материали, състоящ се от: </a:t>
            </a:r>
            <a:r>
              <a:rPr dirty="0" err="1" smtClean="0"/>
              <a:t>Шоурум</a:t>
            </a:r>
            <a:r>
              <a:rPr dirty="0" smtClean="0"/>
              <a:t> </a:t>
            </a:r>
            <a:r>
              <a:rPr dirty="0"/>
              <a:t>и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склада</a:t>
            </a:r>
            <a:r>
              <a:rPr dirty="0"/>
              <a:t> </a:t>
            </a:r>
            <a:r>
              <a:rPr lang="bg-BG" dirty="0" smtClean="0"/>
              <a:t>с площ</a:t>
            </a:r>
            <a:r>
              <a:rPr dirty="0" smtClean="0"/>
              <a:t> </a:t>
            </a:r>
            <a:r>
              <a:rPr dirty="0" err="1"/>
              <a:t>около</a:t>
            </a:r>
            <a:r>
              <a:rPr dirty="0"/>
              <a:t> </a:t>
            </a:r>
            <a:r>
              <a:rPr dirty="0" smtClean="0"/>
              <a:t>26</a:t>
            </a:r>
            <a:r>
              <a:rPr lang="en-US" dirty="0" smtClean="0"/>
              <a:t>0</a:t>
            </a:r>
            <a:r>
              <a:rPr dirty="0" smtClean="0"/>
              <a:t>0 </a:t>
            </a:r>
            <a:r>
              <a:rPr dirty="0" err="1"/>
              <a:t>кв</a:t>
            </a:r>
            <a:r>
              <a:rPr dirty="0"/>
              <a:t>. </a:t>
            </a:r>
            <a:r>
              <a:rPr lang="bg-BG" dirty="0" smtClean="0"/>
              <a:t>м.</a:t>
            </a:r>
            <a:r>
              <a:rPr lang="en-US" dirty="0"/>
              <a:t> </a:t>
            </a:r>
            <a:r>
              <a:rPr lang="bg-BG" dirty="0" smtClean="0"/>
              <a:t>обслужвано от </a:t>
            </a:r>
            <a:r>
              <a:rPr dirty="0" smtClean="0"/>
              <a:t>20 </a:t>
            </a:r>
            <a:r>
              <a:rPr dirty="0" err="1"/>
              <a:t>квалифицирани</a:t>
            </a:r>
            <a:r>
              <a:rPr dirty="0"/>
              <a:t> </a:t>
            </a:r>
            <a:r>
              <a:rPr dirty="0" err="1" smtClean="0"/>
              <a:t>служители</a:t>
            </a:r>
            <a:r>
              <a:rPr lang="bg-BG" dirty="0" smtClean="0"/>
              <a:t>;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 flipV="1">
            <a:off x="367748" y="2626474"/>
            <a:ext cx="2285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2652" y="2637183"/>
            <a:ext cx="9306074" cy="72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sz="1600" dirty="0" smtClean="0"/>
              <a:t>17-метрови </a:t>
            </a:r>
            <a:r>
              <a:rPr sz="1600" dirty="0" err="1" smtClean="0"/>
              <a:t>камиони</a:t>
            </a:r>
            <a:r>
              <a:rPr sz="1600" dirty="0" smtClean="0"/>
              <a:t> </a:t>
            </a:r>
            <a:r>
              <a:rPr sz="1600" dirty="0" err="1" smtClean="0"/>
              <a:t>заемат</a:t>
            </a:r>
            <a:r>
              <a:rPr sz="1600" dirty="0" smtClean="0"/>
              <a:t> </a:t>
            </a:r>
            <a:r>
              <a:rPr sz="1600" dirty="0" err="1" smtClean="0"/>
              <a:t>пространството</a:t>
            </a:r>
            <a:endParaRPr lang="en-US" sz="1600" dirty="0" smtClean="0"/>
          </a:p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sz="1600" dirty="0" err="1" smtClean="0"/>
              <a:t>пред</a:t>
            </a:r>
            <a:r>
              <a:rPr sz="1600" dirty="0" smtClean="0"/>
              <a:t> </a:t>
            </a:r>
            <a:r>
              <a:rPr sz="1600" dirty="0" err="1" smtClean="0"/>
              <a:t>складовете</a:t>
            </a:r>
            <a:r>
              <a:rPr lang="bg-BG" sz="1600" dirty="0" smtClean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240" y="3554172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5961" y="3559473"/>
            <a:ext cx="8365170" cy="72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sz="1600" dirty="0" err="1" smtClean="0"/>
              <a:t>При</a:t>
            </a:r>
            <a:r>
              <a:rPr sz="1600" dirty="0" smtClean="0"/>
              <a:t> </a:t>
            </a:r>
            <a:r>
              <a:rPr sz="1600" dirty="0" err="1" smtClean="0"/>
              <a:t>разтоварване</a:t>
            </a:r>
            <a:r>
              <a:rPr sz="1600" dirty="0" smtClean="0"/>
              <a:t> </a:t>
            </a:r>
            <a:r>
              <a:rPr sz="1600" dirty="0" err="1" smtClean="0"/>
              <a:t>обслужването</a:t>
            </a:r>
            <a:r>
              <a:rPr sz="1600" dirty="0" smtClean="0"/>
              <a:t> </a:t>
            </a:r>
            <a:r>
              <a:rPr sz="1600" dirty="0" err="1" smtClean="0"/>
              <a:t>на</a:t>
            </a:r>
            <a:r>
              <a:rPr sz="1600" dirty="0" smtClean="0"/>
              <a:t> </a:t>
            </a:r>
            <a:r>
              <a:rPr sz="1600" dirty="0" err="1" smtClean="0"/>
              <a:t>клиентите</a:t>
            </a:r>
            <a:r>
              <a:rPr sz="1600" dirty="0" smtClean="0"/>
              <a:t> </a:t>
            </a:r>
            <a:r>
              <a:rPr sz="1600" dirty="0" err="1" smtClean="0"/>
              <a:t>се</a:t>
            </a:r>
            <a:r>
              <a:rPr sz="1600" dirty="0" smtClean="0"/>
              <a:t> </a:t>
            </a:r>
            <a:r>
              <a:rPr sz="1600" dirty="0" err="1" smtClean="0"/>
              <a:t>забавя</a:t>
            </a:r>
            <a:endParaRPr lang="bg-BG" sz="1600" dirty="0" smtClean="0"/>
          </a:p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endParaRPr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74240" y="4189976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8456" y="4791964"/>
            <a:ext cx="101528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lang="ru-RU" sz="1600" dirty="0" err="1"/>
              <a:t>Отдалеченият</a:t>
            </a:r>
            <a:r>
              <a:rPr lang="ru-RU" sz="1600" dirty="0"/>
              <a:t> склад </a:t>
            </a:r>
            <a:r>
              <a:rPr lang="ru-RU" sz="1600" dirty="0" err="1"/>
              <a:t>удължава</a:t>
            </a:r>
            <a:r>
              <a:rPr lang="ru-RU" sz="1600" dirty="0"/>
              <a:t> </a:t>
            </a:r>
            <a:r>
              <a:rPr lang="ru-RU" sz="1600" dirty="0" err="1"/>
              <a:t>транспортните</a:t>
            </a:r>
            <a:r>
              <a:rPr lang="ru-RU" sz="1600" dirty="0"/>
              <a:t> </a:t>
            </a:r>
            <a:r>
              <a:rPr lang="ru-RU" sz="1600" dirty="0" err="1"/>
              <a:t>маршрути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360856" y="4768197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8456" y="5459638"/>
            <a:ext cx="9939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lang="ru-RU" sz="1600" dirty="0" err="1"/>
              <a:t>Пресичат</a:t>
            </a:r>
            <a:r>
              <a:rPr lang="ru-RU" sz="1600" dirty="0"/>
              <a:t> се </a:t>
            </a:r>
            <a:r>
              <a:rPr lang="ru-RU" sz="1600" dirty="0" err="1"/>
              <a:t>потоците</a:t>
            </a:r>
            <a:r>
              <a:rPr lang="ru-RU" sz="1600" dirty="0"/>
              <a:t> на </a:t>
            </a:r>
            <a:r>
              <a:rPr lang="ru-RU" sz="1600" dirty="0" err="1"/>
              <a:t>клиенти</a:t>
            </a:r>
            <a:r>
              <a:rPr lang="ru-RU" sz="1600" dirty="0"/>
              <a:t>, </a:t>
            </a:r>
            <a:r>
              <a:rPr lang="ru-RU" sz="1600" dirty="0" err="1"/>
              <a:t>доставчици</a:t>
            </a:r>
            <a:r>
              <a:rPr lang="ru-RU" sz="1600" dirty="0"/>
              <a:t> и </a:t>
            </a:r>
            <a:r>
              <a:rPr lang="ru-RU" sz="1600" dirty="0" err="1" smtClean="0"/>
              <a:t>мотокари</a:t>
            </a:r>
            <a:endParaRPr lang="ru-RU" sz="1600" dirty="0"/>
          </a:p>
        </p:txBody>
      </p:sp>
      <p:sp>
        <p:nvSpPr>
          <p:cNvPr id="16" name="Rectangle 15"/>
          <p:cNvSpPr/>
          <p:nvPr/>
        </p:nvSpPr>
        <p:spPr>
          <a:xfrm>
            <a:off x="549831" y="2087865"/>
            <a:ext cx="2475614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lang="bg-BG" sz="2900" b="1" dirty="0" smtClean="0">
                <a:solidFill>
                  <a:srgbClr val="183048"/>
                </a:solidFill>
                <a:latin typeface="Aptos"/>
              </a:rPr>
              <a:t> Проблеми   </a:t>
            </a:r>
            <a:endParaRPr lang="bg-BG" sz="2900" b="1" dirty="0">
              <a:solidFill>
                <a:srgbClr val="183048"/>
              </a:solidFill>
              <a:latin typeface="Apto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5759" y="4189976"/>
            <a:ext cx="83185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lang="ru-RU" sz="1600" dirty="0">
                <a:solidFill>
                  <a:srgbClr val="183048"/>
                </a:solidFill>
                <a:latin typeface="Aptos"/>
              </a:rPr>
              <a:t>Невъзможност два камиона да </a:t>
            </a:r>
            <a:r>
              <a:rPr lang="ru-RU" sz="1600" dirty="0" smtClean="0">
                <a:solidFill>
                  <a:srgbClr val="183048"/>
                </a:solidFill>
                <a:latin typeface="Aptos"/>
              </a:rPr>
              <a:t>се </a:t>
            </a:r>
            <a:r>
              <a:rPr lang="ru-RU" sz="1600" dirty="0">
                <a:solidFill>
                  <a:srgbClr val="183048"/>
                </a:solidFill>
                <a:latin typeface="Aptos"/>
              </a:rPr>
              <a:t>разтоварват едновременно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7748" y="5459303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 useBgFill="1">
        <p:nvSpPr>
          <p:cNvPr id="18" name="Right Triangle 17"/>
          <p:cNvSpPr/>
          <p:nvPr/>
        </p:nvSpPr>
        <p:spPr>
          <a:xfrm rot="18119400">
            <a:off x="5811923" y="394212"/>
            <a:ext cx="2356935" cy="2745208"/>
          </a:xfrm>
          <a:prstGeom prst="rtTriangle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enis\Desktop\Оптимизиране на пространствената организация в магазин за строителни материали\0-02-05-6e61132b97576472984118edcc39188363a067c59f3f26ee86bb535772624788_1c50f60ead64f46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" r="25919" b="11667"/>
          <a:stretch/>
        </p:blipFill>
        <p:spPr bwMode="auto">
          <a:xfrm>
            <a:off x="5655564" y="983093"/>
            <a:ext cx="6432804" cy="529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56616"/>
            <a:ext cx="10972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t>Първа мярка: разширяване на стопанската зона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2044" y="1613803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0644" y="1604546"/>
            <a:ext cx="101498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83048"/>
                </a:solidFill>
                <a:latin typeface="Aptos"/>
              </a:defRPr>
            </a:pPr>
            <a:r>
              <a:rPr sz="1600" dirty="0" err="1"/>
              <a:t>Дългосрочно</a:t>
            </a:r>
            <a:r>
              <a:rPr sz="1600" dirty="0"/>
              <a:t> </a:t>
            </a:r>
            <a:r>
              <a:rPr sz="1600" dirty="0" err="1"/>
              <a:t>наемане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съседен</a:t>
            </a:r>
            <a:r>
              <a:rPr sz="1600" dirty="0"/>
              <a:t> </a:t>
            </a:r>
            <a:r>
              <a:rPr sz="1600" dirty="0" err="1"/>
              <a:t>свободен</a:t>
            </a:r>
            <a:r>
              <a:rPr sz="1600" dirty="0"/>
              <a:t> </a:t>
            </a:r>
            <a:r>
              <a:rPr sz="1600" dirty="0" err="1" smtClean="0"/>
              <a:t>парцел</a:t>
            </a:r>
            <a:endParaRPr lang="bg-BG" sz="16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352044" y="2231136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0644" y="2221992"/>
            <a:ext cx="10149840" cy="72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83048"/>
                </a:solidFill>
                <a:latin typeface="Aptos"/>
              </a:defRPr>
            </a:pPr>
            <a:r>
              <a:rPr sz="1600" dirty="0" err="1"/>
              <a:t>Обособяване</a:t>
            </a:r>
            <a:r>
              <a:rPr sz="1600" dirty="0"/>
              <a:t> </a:t>
            </a:r>
            <a:r>
              <a:rPr sz="1600" dirty="0" err="1"/>
              <a:t>на</a:t>
            </a:r>
            <a:r>
              <a:rPr sz="1600" dirty="0"/>
              <a:t> </a:t>
            </a:r>
            <a:r>
              <a:rPr sz="1600" dirty="0" err="1"/>
              <a:t>зона</a:t>
            </a:r>
            <a:r>
              <a:rPr sz="1600" dirty="0"/>
              <a:t> </a:t>
            </a:r>
            <a:r>
              <a:rPr sz="1600" dirty="0" err="1"/>
              <a:t>за</a:t>
            </a:r>
            <a:r>
              <a:rPr sz="1600" dirty="0"/>
              <a:t> </a:t>
            </a:r>
            <a:r>
              <a:rPr sz="1600" dirty="0" err="1"/>
              <a:t>разтоварване</a:t>
            </a:r>
            <a:r>
              <a:rPr sz="1600" dirty="0"/>
              <a:t> и </a:t>
            </a:r>
            <a:endParaRPr lang="bg-BG" sz="1600" dirty="0" smtClean="0"/>
          </a:p>
          <a:p>
            <a:pPr>
              <a:spcAft>
                <a:spcPts val="1100"/>
              </a:spcAft>
              <a:defRPr sz="2200" b="0">
                <a:solidFill>
                  <a:srgbClr val="183048"/>
                </a:solidFill>
                <a:latin typeface="Aptos"/>
              </a:defRPr>
            </a:pPr>
            <a:r>
              <a:rPr sz="1600" dirty="0" err="1" smtClean="0"/>
              <a:t>краткосрочно</a:t>
            </a:r>
            <a:r>
              <a:rPr sz="1600" dirty="0" smtClean="0"/>
              <a:t> </a:t>
            </a:r>
            <a:r>
              <a:rPr sz="1600" dirty="0" err="1"/>
              <a:t>съхранение</a:t>
            </a:r>
            <a:endParaRPr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52044" y="3213636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213636"/>
            <a:ext cx="10149840" cy="72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83048"/>
                </a:solidFill>
                <a:latin typeface="Aptos"/>
              </a:defRPr>
            </a:pPr>
            <a:r>
              <a:rPr sz="1600" dirty="0" err="1"/>
              <a:t>Възможност</a:t>
            </a:r>
            <a:r>
              <a:rPr sz="1600" dirty="0"/>
              <a:t> </a:t>
            </a:r>
            <a:r>
              <a:rPr sz="1600" dirty="0" err="1"/>
              <a:t>за</a:t>
            </a:r>
            <a:r>
              <a:rPr sz="1600" dirty="0"/>
              <a:t> </a:t>
            </a:r>
            <a:r>
              <a:rPr sz="1600" dirty="0" err="1"/>
              <a:t>едновременно</a:t>
            </a:r>
            <a:r>
              <a:rPr sz="1600" dirty="0"/>
              <a:t> </a:t>
            </a:r>
            <a:r>
              <a:rPr sz="1600" dirty="0" err="1"/>
              <a:t>разтоварване</a:t>
            </a:r>
            <a:r>
              <a:rPr sz="1600" dirty="0"/>
              <a:t> </a:t>
            </a:r>
            <a:endParaRPr lang="bg-BG" sz="1600" dirty="0" smtClean="0"/>
          </a:p>
          <a:p>
            <a:pPr>
              <a:spcAft>
                <a:spcPts val="1100"/>
              </a:spcAft>
              <a:defRPr sz="2200" b="0">
                <a:solidFill>
                  <a:srgbClr val="183048"/>
                </a:solidFill>
                <a:latin typeface="Aptos"/>
              </a:defRPr>
            </a:pPr>
            <a:r>
              <a:rPr sz="1600" dirty="0" err="1" smtClean="0"/>
              <a:t>на</a:t>
            </a:r>
            <a:r>
              <a:rPr sz="1600" dirty="0" smtClean="0"/>
              <a:t> </a:t>
            </a:r>
            <a:r>
              <a:rPr sz="1600" dirty="0" err="1"/>
              <a:t>два</a:t>
            </a:r>
            <a:r>
              <a:rPr sz="1600" dirty="0"/>
              <a:t> </a:t>
            </a:r>
            <a:r>
              <a:rPr sz="1600" dirty="0" err="1"/>
              <a:t>големи</a:t>
            </a:r>
            <a:r>
              <a:rPr sz="1600" dirty="0"/>
              <a:t> </a:t>
            </a:r>
            <a:r>
              <a:rPr sz="1600" dirty="0" err="1"/>
              <a:t>камиона</a:t>
            </a:r>
            <a:endParaRPr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52044" y="4050792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4050792"/>
            <a:ext cx="10149840" cy="72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83048"/>
                </a:solidFill>
                <a:latin typeface="Aptos"/>
              </a:defRPr>
            </a:pPr>
            <a:r>
              <a:rPr sz="1600" dirty="0" err="1"/>
              <a:t>Остават</a:t>
            </a:r>
            <a:r>
              <a:rPr sz="1600" dirty="0"/>
              <a:t> </a:t>
            </a:r>
            <a:r>
              <a:rPr sz="1600" dirty="0" err="1"/>
              <a:t>проблеми</a:t>
            </a:r>
            <a:r>
              <a:rPr sz="1600" dirty="0"/>
              <a:t> с </a:t>
            </a:r>
            <a:r>
              <a:rPr sz="1600" dirty="0" err="1"/>
              <a:t>маршрутите</a:t>
            </a:r>
            <a:r>
              <a:rPr sz="1600" dirty="0"/>
              <a:t> и </a:t>
            </a:r>
            <a:endParaRPr lang="bg-BG" sz="1600" dirty="0" smtClean="0"/>
          </a:p>
          <a:p>
            <a:pPr>
              <a:spcAft>
                <a:spcPts val="1100"/>
              </a:spcAft>
              <a:defRPr sz="2200" b="0">
                <a:solidFill>
                  <a:srgbClr val="183048"/>
                </a:solidFill>
                <a:latin typeface="Aptos"/>
              </a:defRPr>
            </a:pPr>
            <a:r>
              <a:rPr sz="1600" dirty="0" err="1" smtClean="0"/>
              <a:t>вътрешната</a:t>
            </a:r>
            <a:r>
              <a:rPr sz="1600" dirty="0" smtClean="0"/>
              <a:t> </a:t>
            </a:r>
            <a:r>
              <a:rPr sz="1600" dirty="0" err="1"/>
              <a:t>организация</a:t>
            </a:r>
            <a:endParaRPr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94340" y="2350436"/>
            <a:ext cx="10986052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dirty="0" err="1"/>
              <a:t>Лийн</a:t>
            </a:r>
            <a:r>
              <a:rPr dirty="0"/>
              <a:t> </a:t>
            </a:r>
            <a:r>
              <a:rPr dirty="0" err="1"/>
              <a:t>инструменти</a:t>
            </a:r>
            <a:r>
              <a:rPr dirty="0"/>
              <a:t>: </a:t>
            </a:r>
            <a:r>
              <a:rPr dirty="0" err="1"/>
              <a:t>диагностика</a:t>
            </a:r>
            <a:r>
              <a:rPr dirty="0"/>
              <a:t> и </a:t>
            </a:r>
            <a:r>
              <a:rPr dirty="0" err="1"/>
              <a:t>организация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0988" y="4344444"/>
            <a:ext cx="5084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500" b="1">
                <a:solidFill>
                  <a:srgbClr val="008491"/>
                </a:solidFill>
                <a:latin typeface="Aptos"/>
              </a:defRPr>
            </a:pPr>
            <a:r>
              <a:rPr sz="3600" dirty="0"/>
              <a:t>„</a:t>
            </a:r>
            <a:r>
              <a:rPr sz="3600" dirty="0" err="1"/>
              <a:t>Спагети</a:t>
            </a:r>
            <a:r>
              <a:rPr sz="3600" dirty="0"/>
              <a:t> </a:t>
            </a:r>
            <a:r>
              <a:rPr sz="3600" dirty="0" err="1"/>
              <a:t>диаграма</a:t>
            </a:r>
            <a:r>
              <a:rPr sz="3600" dirty="0"/>
              <a:t>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9008" y="4269876"/>
            <a:ext cx="10074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500" b="1">
                <a:solidFill>
                  <a:srgbClr val="008491"/>
                </a:solidFill>
                <a:latin typeface="Aptos"/>
              </a:defRPr>
            </a:pPr>
            <a:r>
              <a:rPr sz="4800" dirty="0" smtClean="0"/>
              <a:t>5S</a:t>
            </a:r>
            <a:endParaRPr sz="4800" dirty="0"/>
          </a:p>
        </p:txBody>
      </p:sp>
      <p:sp>
        <p:nvSpPr>
          <p:cNvPr id="10" name="Rectangle 9"/>
          <p:cNvSpPr/>
          <p:nvPr/>
        </p:nvSpPr>
        <p:spPr>
          <a:xfrm>
            <a:off x="763988" y="566591"/>
            <a:ext cx="109860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lang="ru-RU" sz="3600" b="1" dirty="0" err="1" smtClean="0">
                <a:solidFill>
                  <a:srgbClr val="183048"/>
                </a:solidFill>
                <a:latin typeface="Aptos"/>
              </a:rPr>
              <a:t>Лийн</a:t>
            </a:r>
            <a:r>
              <a:rPr lang="ru-RU" sz="3600" b="1" dirty="0" smtClean="0">
                <a:solidFill>
                  <a:srgbClr val="183048"/>
                </a:solidFill>
                <a:latin typeface="Aptos"/>
              </a:rPr>
              <a:t>-производство: </a:t>
            </a:r>
            <a:r>
              <a:rPr lang="ru-RU" sz="2800" dirty="0" err="1" smtClean="0">
                <a:solidFill>
                  <a:srgbClr val="183048"/>
                </a:solidFill>
                <a:latin typeface="Aptos"/>
              </a:rPr>
              <a:t>Непрекъснато</a:t>
            </a:r>
            <a:r>
              <a:rPr lang="ru-RU" sz="2800" dirty="0" smtClean="0">
                <a:solidFill>
                  <a:srgbClr val="183048"/>
                </a:solidFill>
                <a:latin typeface="Aptos"/>
              </a:rPr>
              <a:t> </a:t>
            </a:r>
            <a:r>
              <a:rPr lang="ru-RU" sz="2800" dirty="0" err="1" smtClean="0">
                <a:solidFill>
                  <a:srgbClr val="183048"/>
                </a:solidFill>
                <a:latin typeface="Aptos"/>
              </a:rPr>
              <a:t>усъвършенстване</a:t>
            </a:r>
            <a:r>
              <a:rPr lang="ru-RU" sz="2800" dirty="0" smtClean="0">
                <a:solidFill>
                  <a:srgbClr val="183048"/>
                </a:solidFill>
                <a:latin typeface="Aptos"/>
              </a:rPr>
              <a:t> с малки </a:t>
            </a:r>
            <a:r>
              <a:rPr lang="ru-RU" sz="2800" dirty="0" err="1" smtClean="0">
                <a:solidFill>
                  <a:srgbClr val="183048"/>
                </a:solidFill>
                <a:latin typeface="Aptos"/>
              </a:rPr>
              <a:t>стъпки</a:t>
            </a:r>
            <a:r>
              <a:rPr lang="ru-RU" sz="2800" dirty="0" smtClean="0">
                <a:solidFill>
                  <a:srgbClr val="183048"/>
                </a:solidFill>
                <a:latin typeface="Aptos"/>
              </a:rPr>
              <a:t> </a:t>
            </a:r>
            <a:endParaRPr lang="ru-RU" sz="2800" dirty="0">
              <a:solidFill>
                <a:srgbClr val="183048"/>
              </a:solidFill>
              <a:latin typeface="Aptos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3986784" y="3008376"/>
            <a:ext cx="749808" cy="126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58000" y="3008376"/>
            <a:ext cx="886968" cy="12615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74300" y="623535"/>
            <a:ext cx="10986052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dirty="0" err="1"/>
              <a:t>Лийн</a:t>
            </a:r>
            <a:r>
              <a:rPr dirty="0"/>
              <a:t> </a:t>
            </a:r>
            <a:r>
              <a:rPr dirty="0" err="1"/>
              <a:t>инструменти</a:t>
            </a:r>
            <a:r>
              <a:rPr dirty="0"/>
              <a:t>: </a:t>
            </a:r>
            <a:r>
              <a:rPr dirty="0" err="1"/>
              <a:t>диагностика</a:t>
            </a:r>
            <a:r>
              <a:rPr dirty="0"/>
              <a:t> и </a:t>
            </a:r>
            <a:r>
              <a:rPr dirty="0" err="1"/>
              <a:t>организация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3987" y="1537048"/>
            <a:ext cx="50848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500" b="1">
                <a:solidFill>
                  <a:srgbClr val="008491"/>
                </a:solidFill>
                <a:latin typeface="Aptos"/>
              </a:defRPr>
            </a:pPr>
            <a:r>
              <a:rPr sz="3200" dirty="0"/>
              <a:t>„</a:t>
            </a:r>
            <a:r>
              <a:rPr sz="3200" dirty="0" err="1"/>
              <a:t>Спагети</a:t>
            </a:r>
            <a:r>
              <a:rPr sz="3200" dirty="0"/>
              <a:t> </a:t>
            </a:r>
            <a:r>
              <a:rPr sz="3200" dirty="0" err="1"/>
              <a:t>диаграма</a:t>
            </a:r>
            <a:r>
              <a:rPr sz="3200" dirty="0"/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4260" y="2742139"/>
            <a:ext cx="4937760" cy="2441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dirty="0" err="1" smtClean="0"/>
              <a:t>Визуализира</a:t>
            </a:r>
            <a:r>
              <a:rPr dirty="0" smtClean="0"/>
              <a:t> </a:t>
            </a:r>
            <a:r>
              <a:rPr dirty="0" err="1" smtClean="0"/>
              <a:t>маршрутите</a:t>
            </a:r>
            <a:r>
              <a:rPr dirty="0" smtClean="0"/>
              <a:t> </a:t>
            </a:r>
            <a:r>
              <a:rPr dirty="0" err="1" smtClean="0"/>
              <a:t>на</a:t>
            </a:r>
            <a:r>
              <a:rPr dirty="0" smtClean="0"/>
              <a:t> </a:t>
            </a:r>
            <a:r>
              <a:rPr dirty="0" err="1" smtClean="0"/>
              <a:t>хора</a:t>
            </a:r>
            <a:r>
              <a:rPr dirty="0" smtClean="0"/>
              <a:t> и </a:t>
            </a:r>
            <a:r>
              <a:rPr dirty="0" err="1" smtClean="0"/>
              <a:t>материали</a:t>
            </a:r>
            <a:r>
              <a:rPr dirty="0" smtClean="0"/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endParaRPr sz="800" dirty="0" smtClean="0"/>
          </a:p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dirty="0" err="1" smtClean="0"/>
              <a:t>Разкрива</a:t>
            </a:r>
            <a:r>
              <a:rPr dirty="0" smtClean="0"/>
              <a:t> </a:t>
            </a:r>
            <a:r>
              <a:rPr dirty="0" err="1" smtClean="0"/>
              <a:t>излишно</a:t>
            </a:r>
            <a:r>
              <a:rPr dirty="0" smtClean="0"/>
              <a:t> </a:t>
            </a:r>
            <a:r>
              <a:rPr dirty="0" err="1" smtClean="0"/>
              <a:t>движение</a:t>
            </a:r>
            <a:r>
              <a:rPr dirty="0" smtClean="0"/>
              <a:t>, </a:t>
            </a:r>
            <a:r>
              <a:rPr dirty="0" err="1" smtClean="0"/>
              <a:t>транспорт</a:t>
            </a:r>
            <a:r>
              <a:rPr dirty="0" smtClean="0"/>
              <a:t> и </a:t>
            </a:r>
            <a:r>
              <a:rPr dirty="0" err="1" smtClean="0"/>
              <a:t>пресичания</a:t>
            </a:r>
            <a:r>
              <a:rPr dirty="0" smtClean="0"/>
              <a:t>.</a:t>
            </a:r>
          </a:p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endParaRPr sz="800" dirty="0" smtClean="0"/>
          </a:p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dirty="0" err="1" smtClean="0"/>
              <a:t>Измерва</a:t>
            </a:r>
            <a:r>
              <a:rPr dirty="0" smtClean="0"/>
              <a:t> </a:t>
            </a:r>
            <a:r>
              <a:rPr dirty="0" err="1" smtClean="0"/>
              <a:t>разстояния</a:t>
            </a:r>
            <a:r>
              <a:rPr dirty="0" smtClean="0"/>
              <a:t> и </a:t>
            </a:r>
            <a:r>
              <a:rPr dirty="0" err="1" smtClean="0"/>
              <a:t>време</a:t>
            </a:r>
            <a:r>
              <a:rPr dirty="0" smtClean="0"/>
              <a:t>.</a:t>
            </a:r>
            <a:endParaRPr lang="en-US" dirty="0" smtClean="0"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729" y="1537048"/>
            <a:ext cx="5140631" cy="37770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21043" y="5324648"/>
            <a:ext cx="5157747" cy="1218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83048"/>
                </a:solidFill>
                <a:latin typeface="Aptos"/>
              </a:defRPr>
            </a:pPr>
            <a:r>
              <a:rPr lang="en-US" sz="1600" dirty="0" smtClean="0"/>
              <a:t>-</a:t>
            </a:r>
            <a:r>
              <a:rPr lang="ru-RU" sz="1600" dirty="0" smtClean="0"/>
              <a:t>Цветните </a:t>
            </a:r>
            <a:r>
              <a:rPr lang="ru-RU" sz="1600" dirty="0"/>
              <a:t>линии показват движенията между работни зони</a:t>
            </a:r>
            <a:r>
              <a:rPr lang="ru-RU" sz="1600" dirty="0" smtClean="0"/>
              <a:t>.</a:t>
            </a:r>
            <a:endParaRPr lang="ru-RU" sz="1600" dirty="0"/>
          </a:p>
          <a:p>
            <a:pPr>
              <a:spcAft>
                <a:spcPts val="1100"/>
              </a:spcAft>
              <a:defRPr sz="2100" b="0">
                <a:solidFill>
                  <a:srgbClr val="183048"/>
                </a:solidFill>
                <a:latin typeface="Aptos"/>
              </a:defRPr>
            </a:pPr>
            <a:r>
              <a:rPr lang="en-US" sz="1600" dirty="0" smtClean="0"/>
              <a:t>-</a:t>
            </a:r>
            <a:r>
              <a:rPr lang="ru-RU" sz="1600" dirty="0" smtClean="0"/>
              <a:t>Многократните </a:t>
            </a:r>
            <a:r>
              <a:rPr lang="ru-RU" sz="1600" dirty="0"/>
              <a:t>пресичания насочват към маршрути за оптимизация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9485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75488" y="356616"/>
            <a:ext cx="10972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dirty="0" err="1"/>
              <a:t>Внедряване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5S в </a:t>
            </a:r>
            <a:r>
              <a:rPr dirty="0" err="1"/>
              <a:t>шоурума</a:t>
            </a:r>
            <a:r>
              <a:rPr dirty="0"/>
              <a:t> и </a:t>
            </a:r>
            <a:r>
              <a:rPr dirty="0" err="1"/>
              <a:t>складовете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39" y="1296088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543" y="1296088"/>
            <a:ext cx="104150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lang="bg-BG" dirty="0"/>
              <a:t>Внедряване на </a:t>
            </a:r>
            <a:r>
              <a:rPr lang="en-US" dirty="0"/>
              <a:t> 5S </a:t>
            </a:r>
            <a:r>
              <a:rPr lang="bg-BG" dirty="0"/>
              <a:t>за </a:t>
            </a:r>
            <a:r>
              <a:rPr dirty="0" err="1"/>
              <a:t>двугодишен</a:t>
            </a:r>
            <a:r>
              <a:rPr dirty="0"/>
              <a:t> </a:t>
            </a:r>
            <a:r>
              <a:rPr dirty="0" err="1"/>
              <a:t>пробен</a:t>
            </a:r>
            <a:r>
              <a:rPr dirty="0"/>
              <a:t> </a:t>
            </a:r>
            <a:r>
              <a:rPr dirty="0" err="1"/>
              <a:t>период</a:t>
            </a:r>
            <a:r>
              <a:rPr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621351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550539"/>
            <a:ext cx="10149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dirty="0" err="1"/>
              <a:t>Шоурум</a:t>
            </a:r>
            <a:r>
              <a:rPr dirty="0"/>
              <a:t>: </a:t>
            </a:r>
            <a:r>
              <a:rPr dirty="0" err="1"/>
              <a:t>преподреждане</a:t>
            </a:r>
            <a:r>
              <a:rPr dirty="0"/>
              <a:t>, </a:t>
            </a:r>
            <a:r>
              <a:rPr dirty="0" err="1"/>
              <a:t>почистване</a:t>
            </a:r>
            <a:r>
              <a:rPr dirty="0"/>
              <a:t> и </a:t>
            </a:r>
            <a:r>
              <a:rPr dirty="0" err="1"/>
              <a:t>подмяна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експонати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548640" y="3235729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544" y="3228010"/>
            <a:ext cx="10149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dirty="0" err="1"/>
              <a:t>Складове</a:t>
            </a:r>
            <a:r>
              <a:rPr dirty="0"/>
              <a:t>: </a:t>
            </a:r>
            <a:r>
              <a:rPr dirty="0" err="1"/>
              <a:t>основно</a:t>
            </a:r>
            <a:r>
              <a:rPr dirty="0"/>
              <a:t> </a:t>
            </a:r>
            <a:r>
              <a:rPr dirty="0" err="1"/>
              <a:t>почистване</a:t>
            </a:r>
            <a:r>
              <a:rPr dirty="0"/>
              <a:t>, </a:t>
            </a:r>
            <a:r>
              <a:rPr dirty="0" err="1"/>
              <a:t>сортиране</a:t>
            </a:r>
            <a:r>
              <a:rPr dirty="0"/>
              <a:t> и </a:t>
            </a:r>
            <a:r>
              <a:rPr dirty="0" err="1"/>
              <a:t>пренареждане</a:t>
            </a:r>
            <a:endParaRPr dirty="0"/>
          </a:p>
        </p:txBody>
      </p:sp>
      <p:sp>
        <p:nvSpPr>
          <p:cNvPr id="12" name="TextBox 11"/>
          <p:cNvSpPr txBox="1"/>
          <p:nvPr/>
        </p:nvSpPr>
        <p:spPr>
          <a:xfrm>
            <a:off x="548640" y="4054620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4054620"/>
            <a:ext cx="10149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dirty="0" err="1"/>
              <a:t>Изготвени</a:t>
            </a:r>
            <a:r>
              <a:rPr dirty="0"/>
              <a:t> и </a:t>
            </a:r>
            <a:r>
              <a:rPr dirty="0" err="1"/>
              <a:t>раздадени</a:t>
            </a:r>
            <a:r>
              <a:rPr dirty="0"/>
              <a:t> </a:t>
            </a:r>
            <a:r>
              <a:rPr dirty="0" err="1"/>
              <a:t>са</a:t>
            </a:r>
            <a:r>
              <a:rPr dirty="0"/>
              <a:t> </a:t>
            </a:r>
            <a:r>
              <a:rPr dirty="0" err="1"/>
              <a:t>стандарти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поддръжка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548640" y="4932444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544" y="4932444"/>
            <a:ext cx="10149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dirty="0" err="1"/>
              <a:t>Ежедневното</a:t>
            </a:r>
            <a:r>
              <a:rPr dirty="0"/>
              <a:t> </a:t>
            </a:r>
            <a:r>
              <a:rPr dirty="0" err="1"/>
              <a:t>спазване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правилата</a:t>
            </a:r>
            <a:r>
              <a:rPr dirty="0"/>
              <a:t> </a:t>
            </a:r>
            <a:r>
              <a:rPr dirty="0" err="1"/>
              <a:t>ангажира</a:t>
            </a:r>
            <a:r>
              <a:rPr dirty="0"/>
              <a:t> </a:t>
            </a:r>
            <a:r>
              <a:rPr dirty="0" err="1"/>
              <a:t>целия</a:t>
            </a:r>
            <a:r>
              <a:rPr dirty="0"/>
              <a:t> </a:t>
            </a:r>
            <a:r>
              <a:rPr dirty="0" err="1"/>
              <a:t>колектив</a:t>
            </a:r>
            <a:endParaRPr dirty="0"/>
          </a:p>
        </p:txBody>
      </p:sp>
      <p:sp>
        <p:nvSpPr>
          <p:cNvPr id="16" name="Rectangle 15"/>
          <p:cNvSpPr/>
          <p:nvPr/>
        </p:nvSpPr>
        <p:spPr>
          <a:xfrm>
            <a:off x="923543" y="1922642"/>
            <a:ext cx="3054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dirty="0">
                <a:latin typeface="Aptos"/>
              </a:rPr>
              <a:t>Обучение на персонала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39" y="1993454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2" r="28725"/>
          <a:stretch/>
        </p:blipFill>
        <p:spPr bwMode="auto">
          <a:xfrm>
            <a:off x="8988552" y="1496143"/>
            <a:ext cx="3017520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56616"/>
            <a:ext cx="109728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dirty="0" err="1"/>
              <a:t>Практическо</a:t>
            </a:r>
            <a:r>
              <a:rPr dirty="0"/>
              <a:t> </a:t>
            </a:r>
            <a:r>
              <a:rPr dirty="0" err="1"/>
              <a:t>изследване</a:t>
            </a:r>
            <a:r>
              <a:rPr dirty="0"/>
              <a:t>: </a:t>
            </a:r>
            <a:r>
              <a:rPr dirty="0" err="1"/>
              <a:t>три</a:t>
            </a:r>
            <a:r>
              <a:rPr dirty="0"/>
              <a:t> </a:t>
            </a:r>
            <a:r>
              <a:rPr dirty="0" err="1"/>
              <a:t>потока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10652760" cy="1207008"/>
          </a:xfrm>
          <a:prstGeom prst="roundRect">
            <a:avLst/>
          </a:prstGeom>
          <a:solidFill>
            <a:srgbClr val="ED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741265"/>
            <a:ext cx="20116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491"/>
                </a:solidFill>
                <a:latin typeface="Aptos"/>
              </a:defRPr>
            </a:pPr>
            <a:r>
              <a:rPr sz="2600" dirty="0" err="1"/>
              <a:t>Клиенти</a:t>
            </a:r>
            <a:endParaRPr sz="2600" dirty="0"/>
          </a:p>
        </p:txBody>
      </p:sp>
      <p:sp>
        <p:nvSpPr>
          <p:cNvPr id="8" name="TextBox 7"/>
          <p:cNvSpPr txBox="1"/>
          <p:nvPr/>
        </p:nvSpPr>
        <p:spPr>
          <a:xfrm>
            <a:off x="2451652" y="1775261"/>
            <a:ext cx="89783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sz="2600" dirty="0" err="1"/>
              <a:t>Пристигане</a:t>
            </a:r>
            <a:r>
              <a:rPr sz="2600" dirty="0"/>
              <a:t> → </a:t>
            </a:r>
            <a:r>
              <a:rPr sz="2600" dirty="0" err="1"/>
              <a:t>шоурум</a:t>
            </a:r>
            <a:r>
              <a:rPr sz="2600" dirty="0"/>
              <a:t> → </a:t>
            </a:r>
            <a:r>
              <a:rPr sz="2600" dirty="0" err="1"/>
              <a:t>каса</a:t>
            </a:r>
            <a:r>
              <a:rPr sz="2600" dirty="0"/>
              <a:t> → </a:t>
            </a:r>
            <a:r>
              <a:rPr sz="2600" dirty="0" err="1"/>
              <a:t>склад</a:t>
            </a:r>
            <a:r>
              <a:rPr sz="2600" dirty="0"/>
              <a:t> → </a:t>
            </a:r>
            <a:r>
              <a:rPr sz="2600" dirty="0" err="1"/>
              <a:t>напускане</a:t>
            </a:r>
            <a:endParaRPr sz="2600" dirty="0"/>
          </a:p>
        </p:txBody>
      </p:sp>
      <p:sp>
        <p:nvSpPr>
          <p:cNvPr id="9" name="Rounded Rectangle 8"/>
          <p:cNvSpPr/>
          <p:nvPr/>
        </p:nvSpPr>
        <p:spPr>
          <a:xfrm>
            <a:off x="777240" y="2990088"/>
            <a:ext cx="10652760" cy="1207008"/>
          </a:xfrm>
          <a:prstGeom prst="roundRect">
            <a:avLst/>
          </a:prstGeom>
          <a:solidFill>
            <a:srgbClr val="ED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80951" y="3327302"/>
            <a:ext cx="201168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491"/>
                </a:solidFill>
                <a:latin typeface="Aptos"/>
              </a:defRPr>
            </a:pPr>
            <a:r>
              <a:rPr sz="2600" dirty="0" err="1"/>
              <a:t>Стоки</a:t>
            </a:r>
            <a:endParaRPr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1895061" y="3378815"/>
            <a:ext cx="92606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sz="2400" dirty="0" err="1"/>
              <a:t>Разтоварване</a:t>
            </a:r>
            <a:r>
              <a:rPr sz="2400" dirty="0"/>
              <a:t> → </a:t>
            </a:r>
            <a:r>
              <a:rPr sz="2400" dirty="0" err="1"/>
              <a:t>временен</a:t>
            </a:r>
            <a:r>
              <a:rPr sz="2400" dirty="0"/>
              <a:t> </a:t>
            </a:r>
            <a:r>
              <a:rPr sz="2400" dirty="0" err="1"/>
              <a:t>престой</a:t>
            </a:r>
            <a:r>
              <a:rPr sz="2400" dirty="0"/>
              <a:t> → </a:t>
            </a:r>
            <a:r>
              <a:rPr sz="2400" dirty="0" err="1" smtClean="0"/>
              <a:t>склад</a:t>
            </a:r>
            <a:r>
              <a:rPr sz="2400" dirty="0" smtClean="0"/>
              <a:t>→ </a:t>
            </a:r>
            <a:r>
              <a:rPr sz="2400" dirty="0" err="1"/>
              <a:t>заприходяване</a:t>
            </a:r>
            <a:endParaRPr sz="2400" dirty="0"/>
          </a:p>
        </p:txBody>
      </p:sp>
      <p:sp>
        <p:nvSpPr>
          <p:cNvPr id="12" name="Rounded Rectangle 11"/>
          <p:cNvSpPr/>
          <p:nvPr/>
        </p:nvSpPr>
        <p:spPr>
          <a:xfrm>
            <a:off x="777240" y="4471416"/>
            <a:ext cx="10652760" cy="1207008"/>
          </a:xfrm>
          <a:prstGeom prst="roundRect">
            <a:avLst/>
          </a:prstGeom>
          <a:solidFill>
            <a:srgbClr val="ED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3519" y="4885753"/>
            <a:ext cx="22935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491"/>
                </a:solidFill>
                <a:latin typeface="Aptos"/>
              </a:defRPr>
            </a:pPr>
            <a:r>
              <a:rPr dirty="0" err="1"/>
              <a:t>Служители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2451652" y="4870364"/>
            <a:ext cx="8978348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sz="2300" dirty="0" err="1"/>
              <a:t>Движение</a:t>
            </a:r>
            <a:r>
              <a:rPr sz="2300" dirty="0"/>
              <a:t> </a:t>
            </a:r>
            <a:r>
              <a:rPr sz="2300" dirty="0" err="1"/>
              <a:t>по</a:t>
            </a:r>
            <a:r>
              <a:rPr sz="2300" dirty="0"/>
              <a:t> </a:t>
            </a:r>
            <a:r>
              <a:rPr sz="2300" dirty="0" err="1"/>
              <a:t>работните</a:t>
            </a:r>
            <a:r>
              <a:rPr sz="2300" dirty="0"/>
              <a:t> </a:t>
            </a:r>
            <a:r>
              <a:rPr sz="2300" dirty="0" err="1"/>
              <a:t>места</a:t>
            </a:r>
            <a:r>
              <a:rPr sz="2300" dirty="0"/>
              <a:t>, </a:t>
            </a:r>
            <a:r>
              <a:rPr sz="2300" dirty="0" err="1"/>
              <a:t>отчетено</a:t>
            </a:r>
            <a:r>
              <a:rPr sz="2300" dirty="0"/>
              <a:t> </a:t>
            </a:r>
            <a:r>
              <a:rPr sz="2300" dirty="0" err="1"/>
              <a:t>по</a:t>
            </a:r>
            <a:r>
              <a:rPr sz="2300" dirty="0"/>
              <a:t> </a:t>
            </a:r>
            <a:r>
              <a:rPr sz="2300" dirty="0" err="1"/>
              <a:t>време</a:t>
            </a:r>
            <a:r>
              <a:rPr sz="2300" dirty="0"/>
              <a:t> и </a:t>
            </a:r>
            <a:r>
              <a:rPr sz="2300" dirty="0" err="1"/>
              <a:t>разстояние</a:t>
            </a:r>
            <a:endParaRPr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56616"/>
            <a:ext cx="109728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lang="bg-BG" dirty="0" smtClean="0"/>
              <a:t>            </a:t>
            </a:r>
            <a:r>
              <a:rPr dirty="0" err="1" smtClean="0"/>
              <a:t>Постигнати</a:t>
            </a:r>
            <a:r>
              <a:rPr dirty="0" smtClean="0"/>
              <a:t> </a:t>
            </a:r>
            <a:r>
              <a:rPr dirty="0" err="1"/>
              <a:t>организационни</a:t>
            </a:r>
            <a:r>
              <a:rPr dirty="0"/>
              <a:t> </a:t>
            </a:r>
            <a:r>
              <a:rPr dirty="0" err="1"/>
              <a:t>резултати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71600"/>
            <a:ext cx="3657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008491"/>
                </a:solidFill>
                <a:latin typeface="Aptos"/>
              </a:defRPr>
            </a:pPr>
            <a:r>
              <a:t>≈ 1 час / ден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3657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83048"/>
                </a:solidFill>
                <a:latin typeface="Aptos"/>
              </a:defRPr>
            </a:pPr>
            <a:r>
              <a:rPr sz="2400" dirty="0" err="1"/>
              <a:t>средно</a:t>
            </a:r>
            <a:r>
              <a:rPr sz="2400" dirty="0"/>
              <a:t> </a:t>
            </a:r>
            <a:r>
              <a:rPr sz="2400" dirty="0" err="1"/>
              <a:t>спестено</a:t>
            </a:r>
            <a:r>
              <a:rPr sz="2400" dirty="0"/>
              <a:t> </a:t>
            </a:r>
            <a:r>
              <a:rPr sz="2400" dirty="0" err="1"/>
              <a:t>работно</a:t>
            </a:r>
            <a:r>
              <a:rPr sz="2400" dirty="0"/>
              <a:t> </a:t>
            </a:r>
            <a:r>
              <a:rPr sz="2400" dirty="0" err="1"/>
              <a:t>време</a:t>
            </a:r>
            <a:r>
              <a:rPr sz="2400" dirty="0"/>
              <a:t> </a:t>
            </a:r>
            <a:r>
              <a:rPr sz="2400" dirty="0" err="1"/>
              <a:t>при</a:t>
            </a:r>
            <a:r>
              <a:rPr sz="2400" dirty="0"/>
              <a:t> </a:t>
            </a:r>
            <a:r>
              <a:rPr sz="2400" dirty="0" err="1"/>
              <a:t>разтоварване</a:t>
            </a:r>
            <a:endParaRPr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287616" y="1409169"/>
            <a:ext cx="600522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500" b="1">
                <a:solidFill>
                  <a:srgbClr val="008491"/>
                </a:solidFill>
                <a:latin typeface="Aptos"/>
              </a:defRPr>
            </a:pPr>
            <a:r>
              <a:t>Преди → След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65192" y="2144466"/>
            <a:ext cx="6400800" cy="1482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183048"/>
                </a:solidFill>
                <a:latin typeface="Aptos"/>
              </a:defRPr>
            </a:pPr>
            <a:r>
              <a:rPr sz="2400" dirty="0" err="1"/>
              <a:t>Приоритет</a:t>
            </a:r>
            <a:r>
              <a:rPr sz="2400" dirty="0"/>
              <a:t> </a:t>
            </a:r>
            <a:r>
              <a:rPr sz="2400" dirty="0" err="1"/>
              <a:t>за</a:t>
            </a:r>
            <a:r>
              <a:rPr sz="2400" dirty="0"/>
              <a:t> </a:t>
            </a:r>
            <a:r>
              <a:rPr sz="2400" dirty="0" err="1"/>
              <a:t>всички</a:t>
            </a:r>
            <a:r>
              <a:rPr sz="2400" dirty="0"/>
              <a:t> </a:t>
            </a:r>
            <a:r>
              <a:rPr sz="2400" dirty="0" err="1"/>
              <a:t>служители</a:t>
            </a:r>
            <a:endParaRPr sz="2400" dirty="0"/>
          </a:p>
          <a:p>
            <a:pPr>
              <a:spcAft>
                <a:spcPts val="1100"/>
              </a:spcAft>
              <a:defRPr sz="2200" b="1">
                <a:solidFill>
                  <a:srgbClr val="183048"/>
                </a:solidFill>
                <a:latin typeface="Aptos"/>
              </a:defRPr>
            </a:pPr>
            <a:r>
              <a:rPr sz="2400" dirty="0"/>
              <a:t>↓</a:t>
            </a:r>
          </a:p>
          <a:p>
            <a:pPr>
              <a:spcAft>
                <a:spcPts val="1100"/>
              </a:spcAft>
              <a:defRPr sz="2200" b="1">
                <a:solidFill>
                  <a:srgbClr val="183048"/>
                </a:solidFill>
                <a:latin typeface="Aptos"/>
              </a:defRPr>
            </a:pPr>
            <a:r>
              <a:rPr sz="2400" dirty="0"/>
              <a:t>1 </a:t>
            </a:r>
            <a:r>
              <a:rPr sz="2400" dirty="0" err="1"/>
              <a:t>мотокарист</a:t>
            </a:r>
            <a:r>
              <a:rPr sz="2400" dirty="0"/>
              <a:t> + 1 </a:t>
            </a:r>
            <a:r>
              <a:rPr sz="2400" dirty="0" err="1"/>
              <a:t>складов</a:t>
            </a:r>
            <a:r>
              <a:rPr sz="2400" dirty="0"/>
              <a:t> </a:t>
            </a:r>
            <a:r>
              <a:rPr sz="2400" dirty="0" err="1"/>
              <a:t>работник</a:t>
            </a:r>
            <a:endParaRPr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41248" y="4572000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4572000"/>
            <a:ext cx="10149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 b="0">
                <a:solidFill>
                  <a:srgbClr val="183048"/>
                </a:solidFill>
                <a:latin typeface="Aptos"/>
              </a:defRPr>
            </a:pPr>
            <a:r>
              <a:rPr sz="2400"/>
              <a:t>Едновременно разтоварване на два големи камиона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5093208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6152" y="5093208"/>
            <a:ext cx="10149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 b="0">
                <a:solidFill>
                  <a:srgbClr val="183048"/>
                </a:solidFill>
                <a:latin typeface="Aptos"/>
              </a:defRPr>
            </a:pPr>
            <a:r>
              <a:rPr sz="2400"/>
              <a:t>По-удобна връзка с отдалечения склад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" y="5614416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6151" y="5607472"/>
            <a:ext cx="100766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 b="0">
                <a:solidFill>
                  <a:srgbClr val="183048"/>
                </a:solidFill>
                <a:latin typeface="Aptos"/>
              </a:defRPr>
            </a:pPr>
            <a:r>
              <a:rPr sz="2400" dirty="0" err="1"/>
              <a:t>По-малко</a:t>
            </a:r>
            <a:r>
              <a:rPr sz="2400" dirty="0"/>
              <a:t> </a:t>
            </a:r>
            <a:r>
              <a:rPr sz="2400" dirty="0" err="1"/>
              <a:t>пресичане</a:t>
            </a:r>
            <a:r>
              <a:rPr sz="2400" dirty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маршрути</a:t>
            </a:r>
            <a:r>
              <a:rPr sz="2400" dirty="0"/>
              <a:t> и </a:t>
            </a:r>
            <a:r>
              <a:rPr sz="2400" dirty="0" err="1"/>
              <a:t>по-добро</a:t>
            </a:r>
            <a:r>
              <a:rPr sz="2400" dirty="0"/>
              <a:t> </a:t>
            </a:r>
            <a:r>
              <a:rPr sz="2400" dirty="0" err="1"/>
              <a:t>обслужване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84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356616"/>
            <a:ext cx="109728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83048"/>
                </a:solidFill>
                <a:latin typeface="Aptos"/>
              </a:defRPr>
            </a:pPr>
            <a:r>
              <a:rPr lang="bg-BG" dirty="0" smtClean="0"/>
              <a:t>  </a:t>
            </a:r>
            <a:r>
              <a:rPr dirty="0" err="1" smtClean="0"/>
              <a:t>Заключение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155680" y="6419088"/>
            <a:ext cx="365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1">
                <a:solidFill>
                  <a:srgbClr val="008491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569455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6152" y="1371600"/>
            <a:ext cx="101498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83048"/>
                </a:solidFill>
                <a:latin typeface="Aptos"/>
              </a:defRPr>
            </a:pPr>
            <a:r>
              <a:rPr sz="2400" dirty="0" err="1"/>
              <a:t>Комбинацията</a:t>
            </a:r>
            <a:r>
              <a:rPr sz="2400" dirty="0"/>
              <a:t> </a:t>
            </a:r>
            <a:r>
              <a:rPr sz="2400" dirty="0" err="1"/>
              <a:t>от</a:t>
            </a:r>
            <a:r>
              <a:rPr sz="2400" dirty="0"/>
              <a:t> </a:t>
            </a:r>
            <a:r>
              <a:rPr sz="2400" dirty="0" err="1"/>
              <a:t>пространствено</a:t>
            </a:r>
            <a:r>
              <a:rPr sz="2400" dirty="0"/>
              <a:t> </a:t>
            </a:r>
            <a:r>
              <a:rPr sz="2400" dirty="0" err="1"/>
              <a:t>разширяване</a:t>
            </a:r>
            <a:r>
              <a:rPr sz="2400" dirty="0"/>
              <a:t> и </a:t>
            </a:r>
            <a:r>
              <a:rPr sz="2400" dirty="0" err="1"/>
              <a:t>Лийн</a:t>
            </a:r>
            <a:r>
              <a:rPr sz="2400" dirty="0"/>
              <a:t> </a:t>
            </a:r>
            <a:r>
              <a:rPr sz="2400" dirty="0" err="1"/>
              <a:t>инструменти</a:t>
            </a:r>
            <a:r>
              <a:rPr sz="2400" dirty="0"/>
              <a:t> </a:t>
            </a:r>
            <a:r>
              <a:rPr sz="2400" dirty="0" err="1"/>
              <a:t>намалява</a:t>
            </a:r>
            <a:r>
              <a:rPr sz="2400" dirty="0"/>
              <a:t> </a:t>
            </a:r>
            <a:r>
              <a:rPr sz="2400" dirty="0" err="1"/>
              <a:t>организационните</a:t>
            </a:r>
            <a:r>
              <a:rPr sz="2400" dirty="0"/>
              <a:t> </a:t>
            </a:r>
            <a:r>
              <a:rPr sz="2400" dirty="0" err="1"/>
              <a:t>загуби</a:t>
            </a:r>
            <a:endParaRPr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841248" y="2526191"/>
            <a:ext cx="24821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2420" y="2526191"/>
            <a:ext cx="10149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83048"/>
                </a:solidFill>
                <a:latin typeface="Aptos"/>
              </a:defRPr>
            </a:pPr>
            <a:r>
              <a:rPr dirty="0"/>
              <a:t>„</a:t>
            </a:r>
            <a:r>
              <a:rPr sz="2400" dirty="0" err="1"/>
              <a:t>Спагети</a:t>
            </a:r>
            <a:r>
              <a:rPr sz="2400" dirty="0"/>
              <a:t> </a:t>
            </a:r>
            <a:r>
              <a:rPr sz="2400" dirty="0" err="1"/>
              <a:t>диаграмата</a:t>
            </a:r>
            <a:r>
              <a:rPr sz="2400" dirty="0"/>
              <a:t>“ </a:t>
            </a:r>
            <a:r>
              <a:rPr sz="2400" dirty="0" err="1"/>
              <a:t>подпомага</a:t>
            </a:r>
            <a:r>
              <a:rPr sz="2400" dirty="0"/>
              <a:t> </a:t>
            </a:r>
            <a:r>
              <a:rPr sz="2400" dirty="0" err="1"/>
              <a:t>оптимизирането</a:t>
            </a:r>
            <a:r>
              <a:rPr sz="2400" dirty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движението</a:t>
            </a:r>
            <a:endParaRPr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51054" y="3359468"/>
            <a:ext cx="228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1">
                <a:solidFill>
                  <a:srgbClr val="008491"/>
                </a:solidFill>
                <a:latin typeface="Aptos"/>
              </a:defRPr>
            </a:pPr>
            <a: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3362760"/>
            <a:ext cx="10149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83048"/>
                </a:solidFill>
                <a:latin typeface="Aptos"/>
              </a:defRPr>
            </a:pPr>
            <a:r>
              <a:rPr sz="2400" dirty="0"/>
              <a:t>5S </a:t>
            </a:r>
            <a:r>
              <a:rPr sz="2400" dirty="0" err="1"/>
              <a:t>подобрява</a:t>
            </a:r>
            <a:r>
              <a:rPr sz="2400" dirty="0"/>
              <a:t> </a:t>
            </a:r>
            <a:r>
              <a:rPr sz="2400" dirty="0" err="1"/>
              <a:t>реда</a:t>
            </a:r>
            <a:r>
              <a:rPr sz="2400" dirty="0"/>
              <a:t>, </a:t>
            </a:r>
            <a:r>
              <a:rPr sz="2400" dirty="0" err="1"/>
              <a:t>работната</a:t>
            </a:r>
            <a:r>
              <a:rPr sz="2400" dirty="0"/>
              <a:t> </a:t>
            </a:r>
            <a:r>
              <a:rPr sz="2400" dirty="0" err="1"/>
              <a:t>среда</a:t>
            </a:r>
            <a:r>
              <a:rPr sz="2400" dirty="0"/>
              <a:t> и </a:t>
            </a:r>
            <a:r>
              <a:rPr sz="2400" dirty="0" err="1"/>
              <a:t>ангажираността</a:t>
            </a:r>
            <a:r>
              <a:rPr sz="2400" dirty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персонала</a:t>
            </a:r>
            <a:endParaRPr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51054" y="4334024"/>
            <a:ext cx="21879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1">
                <a:solidFill>
                  <a:srgbClr val="008491"/>
                </a:solidFill>
                <a:latin typeface="Aptos"/>
              </a:defRPr>
            </a:pPr>
            <a:r>
              <a:rPr dirty="0"/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4270248"/>
            <a:ext cx="101498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83048"/>
                </a:solidFill>
                <a:latin typeface="Aptos"/>
              </a:defRPr>
            </a:pPr>
            <a:r>
              <a:rPr sz="2400" dirty="0" err="1"/>
              <a:t>Устойчивостта</a:t>
            </a:r>
            <a:r>
              <a:rPr sz="2400" dirty="0"/>
              <a:t> </a:t>
            </a:r>
            <a:r>
              <a:rPr sz="2400" dirty="0" err="1"/>
              <a:t>зависи</a:t>
            </a:r>
            <a:r>
              <a:rPr sz="2400" dirty="0"/>
              <a:t> </a:t>
            </a:r>
            <a:r>
              <a:rPr sz="2400" dirty="0" err="1"/>
              <a:t>от</a:t>
            </a:r>
            <a:r>
              <a:rPr sz="2400" dirty="0"/>
              <a:t> </a:t>
            </a:r>
            <a:r>
              <a:rPr sz="2400" dirty="0" err="1"/>
              <a:t>ежедневното</a:t>
            </a:r>
            <a:r>
              <a:rPr sz="2400" dirty="0"/>
              <a:t> </a:t>
            </a:r>
            <a:r>
              <a:rPr sz="2400" dirty="0" err="1"/>
              <a:t>спазване</a:t>
            </a:r>
            <a:r>
              <a:rPr sz="2400" dirty="0"/>
              <a:t> </a:t>
            </a:r>
            <a:r>
              <a:rPr sz="2400" dirty="0" err="1"/>
              <a:t>на</a:t>
            </a:r>
            <a:r>
              <a:rPr sz="2400" dirty="0"/>
              <a:t> </a:t>
            </a:r>
            <a:r>
              <a:rPr sz="2400" dirty="0" err="1"/>
              <a:t>стандартите</a:t>
            </a:r>
            <a:endParaRPr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337560" y="5596128"/>
            <a:ext cx="5486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00"/>
              </a:spcAft>
              <a:defRPr sz="2600" b="1">
                <a:solidFill>
                  <a:srgbClr val="008491"/>
                </a:solidFill>
                <a:latin typeface="Aptos"/>
              </a:defRPr>
            </a:pPr>
            <a:r>
              <a:rPr dirty="0" err="1"/>
              <a:t>Благодаря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вниманието</a:t>
            </a:r>
            <a:r>
              <a:rPr dirty="0"/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385</Words>
  <Application>Microsoft Office PowerPoint</Application>
  <PresentationFormat>Custom</PresentationFormat>
  <Paragraphs>94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Denis</dc:creator>
  <dc:description>generated using python-pptx</dc:description>
  <cp:lastModifiedBy>Denis</cp:lastModifiedBy>
  <cp:revision>31</cp:revision>
  <dcterms:created xsi:type="dcterms:W3CDTF">2013-01-27T09:14:16Z</dcterms:created>
  <dcterms:modified xsi:type="dcterms:W3CDTF">2026-10-16T06:50:16Z</dcterms:modified>
</cp:coreProperties>
</file>