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ен стил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bg-BG"/>
              <a:t>Редакт. стил загл. образец</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a:t>Щракнете, за да редактирате стила на подзаглавието в образеца</a:t>
            </a:r>
            <a:endParaRPr lang="en-US" dirty="0"/>
          </a:p>
        </p:txBody>
      </p:sp>
      <p:sp>
        <p:nvSpPr>
          <p:cNvPr id="4" name="Date Placeholder 3"/>
          <p:cNvSpPr>
            <a:spLocks noGrp="1"/>
          </p:cNvSpPr>
          <p:nvPr>
            <p:ph type="dt" sz="half" idx="10"/>
          </p:nvPr>
        </p:nvSpPr>
        <p:spPr/>
        <p:txBody>
          <a:bodyPr/>
          <a:lstStyle/>
          <a:p>
            <a:fld id="{9BC5B0D7-ECBB-4B5A-A7D3-C72450832E2F}" type="datetimeFigureOut">
              <a:rPr lang="bg-BG" smtClean="0"/>
              <a:t>12.10.2026 г.</a:t>
            </a:fld>
            <a:endParaRPr lang="bg-BG"/>
          </a:p>
        </p:txBody>
      </p:sp>
      <p:sp>
        <p:nvSpPr>
          <p:cNvPr id="5" name="Footer Placeholder 4"/>
          <p:cNvSpPr>
            <a:spLocks noGrp="1"/>
          </p:cNvSpPr>
          <p:nvPr>
            <p:ph type="ftr" sz="quarter" idx="11"/>
          </p:nvPr>
        </p:nvSpPr>
        <p:spPr>
          <a:xfrm>
            <a:off x="2416500" y="329307"/>
            <a:ext cx="4973915" cy="309201"/>
          </a:xfrm>
        </p:spPr>
        <p:txBody>
          <a:bodyPr/>
          <a:lstStyle/>
          <a:p>
            <a:endParaRPr lang="bg-BG"/>
          </a:p>
        </p:txBody>
      </p:sp>
      <p:sp>
        <p:nvSpPr>
          <p:cNvPr id="6" name="Slide Number Placeholder 5"/>
          <p:cNvSpPr>
            <a:spLocks noGrp="1"/>
          </p:cNvSpPr>
          <p:nvPr>
            <p:ph type="sldNum" sz="quarter" idx="12"/>
          </p:nvPr>
        </p:nvSpPr>
        <p:spPr>
          <a:xfrm>
            <a:off x="1437664" y="798973"/>
            <a:ext cx="811019" cy="503578"/>
          </a:xfrm>
        </p:spPr>
        <p:txBody>
          <a:bodyPr/>
          <a:lstStyle/>
          <a:p>
            <a:fld id="{9BE14F79-268B-45DA-B769-5E3AE39EC59C}" type="slidenum">
              <a:rPr lang="bg-BG" smtClean="0"/>
              <a:t>‹#›</a:t>
            </a:fld>
            <a:endParaRPr lang="bg-BG"/>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05437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dirty="0"/>
          </a:p>
        </p:txBody>
      </p:sp>
      <p:sp>
        <p:nvSpPr>
          <p:cNvPr id="3" name="Content Placeholder 2"/>
          <p:cNvSpPr>
            <a:spLocks noGrp="1"/>
          </p:cNvSpPr>
          <p:nvPr>
            <p:ph idx="1"/>
          </p:nvPr>
        </p:nvSpPr>
        <p:spPr/>
        <p:txBody>
          <a:bodyPr ancho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10"/>
          </p:nvPr>
        </p:nvSpPr>
        <p:spPr/>
        <p:txBody>
          <a:bodyPr/>
          <a:lstStyle/>
          <a:p>
            <a:fld id="{9BC5B0D7-ECBB-4B5A-A7D3-C72450832E2F}" type="datetimeFigureOut">
              <a:rPr lang="bg-BG" smtClean="0"/>
              <a:t>12.10.2026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BE14F79-268B-45DA-B769-5E3AE39EC59C}" type="slidenum">
              <a:rPr lang="bg-BG" smtClean="0"/>
              <a:t>‹#›</a:t>
            </a:fld>
            <a:endParaRPr lang="bg-BG"/>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4206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разд.">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bg-BG"/>
              <a:t>Редакт. стил загл. образец</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a:t>Щракнете, за да редактирате стиловете на текста в образеца</a:t>
            </a:r>
          </a:p>
        </p:txBody>
      </p:sp>
      <p:sp>
        <p:nvSpPr>
          <p:cNvPr id="4" name="Date Placeholder 3"/>
          <p:cNvSpPr>
            <a:spLocks noGrp="1"/>
          </p:cNvSpPr>
          <p:nvPr>
            <p:ph type="dt" sz="half" idx="10"/>
          </p:nvPr>
        </p:nvSpPr>
        <p:spPr/>
        <p:txBody>
          <a:bodyPr/>
          <a:lstStyle/>
          <a:p>
            <a:fld id="{9BC5B0D7-ECBB-4B5A-A7D3-C72450832E2F}" type="datetimeFigureOut">
              <a:rPr lang="bg-BG" smtClean="0"/>
              <a:t>12.10.2026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BE14F79-268B-45DA-B769-5E3AE39EC59C}" type="slidenum">
              <a:rPr lang="bg-BG" smtClean="0"/>
              <a:t>‹#›</a:t>
            </a:fld>
            <a:endParaRPr lang="bg-BG"/>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3191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bg-BG"/>
              <a:t>Редакт. стил загл. образец</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5" name="Date Placeholder 4"/>
          <p:cNvSpPr>
            <a:spLocks noGrp="1"/>
          </p:cNvSpPr>
          <p:nvPr>
            <p:ph type="dt" sz="half" idx="10"/>
          </p:nvPr>
        </p:nvSpPr>
        <p:spPr/>
        <p:txBody>
          <a:bodyPr/>
          <a:lstStyle/>
          <a:p>
            <a:fld id="{9BC5B0D7-ECBB-4B5A-A7D3-C72450832E2F}" type="datetimeFigureOut">
              <a:rPr lang="bg-BG" smtClean="0"/>
              <a:t>12.10.2026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BE14F79-268B-45DA-B769-5E3AE39EC59C}" type="slidenum">
              <a:rPr lang="bg-BG" smtClean="0"/>
              <a:t>‹#›</a:t>
            </a:fld>
            <a:endParaRPr lang="bg-BG"/>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21982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bg-BG"/>
              <a:t>Редакт. стил загл. образец</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4" name="Content Placeholder 3"/>
          <p:cNvSpPr>
            <a:spLocks noGrp="1"/>
          </p:cNvSpPr>
          <p:nvPr>
            <p:ph sz="half" idx="2"/>
          </p:nvPr>
        </p:nvSpPr>
        <p:spPr>
          <a:xfrm>
            <a:off x="1447191" y="2824269"/>
            <a:ext cx="4645152" cy="2644457"/>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6" name="Content Placeholder 5"/>
          <p:cNvSpPr>
            <a:spLocks noGrp="1"/>
          </p:cNvSpPr>
          <p:nvPr>
            <p:ph sz="quarter" idx="4"/>
          </p:nvPr>
        </p:nvSpPr>
        <p:spPr>
          <a:xfrm>
            <a:off x="6412362" y="2821491"/>
            <a:ext cx="4645152" cy="2637371"/>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7" name="Date Placeholder 6"/>
          <p:cNvSpPr>
            <a:spLocks noGrp="1"/>
          </p:cNvSpPr>
          <p:nvPr>
            <p:ph type="dt" sz="half" idx="10"/>
          </p:nvPr>
        </p:nvSpPr>
        <p:spPr/>
        <p:txBody>
          <a:bodyPr/>
          <a:lstStyle/>
          <a:p>
            <a:fld id="{9BC5B0D7-ECBB-4B5A-A7D3-C72450832E2F}" type="datetimeFigureOut">
              <a:rPr lang="bg-BG" smtClean="0"/>
              <a:t>12.10.2026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9BE14F79-268B-45DA-B769-5E3AE39EC59C}" type="slidenum">
              <a:rPr lang="bg-BG" smtClean="0"/>
              <a:t>‹#›</a:t>
            </a:fld>
            <a:endParaRPr lang="bg-BG"/>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973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dirty="0"/>
          </a:p>
        </p:txBody>
      </p:sp>
      <p:sp>
        <p:nvSpPr>
          <p:cNvPr id="3" name="Date Placeholder 2"/>
          <p:cNvSpPr>
            <a:spLocks noGrp="1"/>
          </p:cNvSpPr>
          <p:nvPr>
            <p:ph type="dt" sz="half" idx="10"/>
          </p:nvPr>
        </p:nvSpPr>
        <p:spPr/>
        <p:txBody>
          <a:bodyPr/>
          <a:lstStyle/>
          <a:p>
            <a:fld id="{9BC5B0D7-ECBB-4B5A-A7D3-C72450832E2F}" type="datetimeFigureOut">
              <a:rPr lang="bg-BG" smtClean="0"/>
              <a:t>12.10.2026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BE14F79-268B-45DA-B769-5E3AE39EC59C}" type="slidenum">
              <a:rPr lang="bg-BG" smtClean="0"/>
              <a:t>‹#›</a:t>
            </a:fld>
            <a:endParaRPr lang="bg-BG"/>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6243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5B0D7-ECBB-4B5A-A7D3-C72450832E2F}" type="datetimeFigureOut">
              <a:rPr lang="bg-BG" smtClean="0"/>
              <a:t>12.10.2026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9BE14F79-268B-45DA-B769-5E3AE39EC59C}" type="slidenum">
              <a:rPr lang="bg-BG" smtClean="0"/>
              <a:t>‹#›</a:t>
            </a:fld>
            <a:endParaRPr lang="bg-BG"/>
          </a:p>
        </p:txBody>
      </p:sp>
    </p:spTree>
    <p:extLst>
      <p:ext uri="{BB962C8B-B14F-4D97-AF65-F5344CB8AC3E}">
        <p14:creationId xmlns:p14="http://schemas.microsoft.com/office/powerpoint/2010/main" val="3678175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bg-BG"/>
              <a:t>Редакт. стил загл. образец</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9BC5B0D7-ECBB-4B5A-A7D3-C72450832E2F}" type="datetimeFigureOut">
              <a:rPr lang="bg-BG" smtClean="0"/>
              <a:t>12.10.2026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BE14F79-268B-45DA-B769-5E3AE39EC59C}" type="slidenum">
              <a:rPr lang="bg-BG" smtClean="0"/>
              <a:t>‹#›</a:t>
            </a:fld>
            <a:endParaRPr lang="bg-BG"/>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2482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bg-BG"/>
              <a:t>Редакт. стил загл. образец</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a:t>Щракнете върху иконата, за да добавите картина</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9BC5B0D7-ECBB-4B5A-A7D3-C72450832E2F}" type="datetimeFigureOut">
              <a:rPr lang="bg-BG" smtClean="0"/>
              <a:t>12.10.2026 г.</a:t>
            </a:fld>
            <a:endParaRPr lang="bg-BG"/>
          </a:p>
        </p:txBody>
      </p:sp>
      <p:sp>
        <p:nvSpPr>
          <p:cNvPr id="6" name="Footer Placeholder 5"/>
          <p:cNvSpPr>
            <a:spLocks noGrp="1"/>
          </p:cNvSpPr>
          <p:nvPr>
            <p:ph type="ftr" sz="quarter" idx="11"/>
          </p:nvPr>
        </p:nvSpPr>
        <p:spPr>
          <a:xfrm>
            <a:off x="1447382" y="318640"/>
            <a:ext cx="5541004" cy="320931"/>
          </a:xfrm>
        </p:spPr>
        <p:txBody>
          <a:bodyPr/>
          <a:lstStyle/>
          <a:p>
            <a:endParaRPr lang="bg-BG"/>
          </a:p>
        </p:txBody>
      </p:sp>
      <p:sp>
        <p:nvSpPr>
          <p:cNvPr id="7" name="Slide Number Placeholder 6"/>
          <p:cNvSpPr>
            <a:spLocks noGrp="1"/>
          </p:cNvSpPr>
          <p:nvPr>
            <p:ph type="sldNum" sz="quarter" idx="12"/>
          </p:nvPr>
        </p:nvSpPr>
        <p:spPr/>
        <p:txBody>
          <a:bodyPr/>
          <a:lstStyle/>
          <a:p>
            <a:fld id="{9BE14F79-268B-45DA-B769-5E3AE39EC59C}" type="slidenum">
              <a:rPr lang="bg-BG" smtClean="0"/>
              <a:t>‹#›</a:t>
            </a:fld>
            <a:endParaRPr lang="bg-BG"/>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484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en-US" dirty="0"/>
          </a:p>
        </p:txBody>
      </p:sp>
      <p:sp>
        <p:nvSpPr>
          <p:cNvPr id="3" name="Vertical Text Placeholder 2"/>
          <p:cNvSpPr>
            <a:spLocks noGrp="1"/>
          </p:cNvSpPr>
          <p:nvPr>
            <p:ph type="body" orient="vert" idx="1"/>
          </p:nvPr>
        </p:nvSpPr>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10"/>
          </p:nvPr>
        </p:nvSpPr>
        <p:spPr/>
        <p:txBody>
          <a:bodyPr/>
          <a:lstStyle/>
          <a:p>
            <a:fld id="{9BC5B0D7-ECBB-4B5A-A7D3-C72450832E2F}" type="datetimeFigureOut">
              <a:rPr lang="bg-BG" smtClean="0"/>
              <a:t>12.10.2026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BE14F79-268B-45DA-B769-5E3AE39EC59C}" type="slidenum">
              <a:rPr lang="bg-BG" smtClean="0"/>
              <a:t>‹#›</a:t>
            </a:fld>
            <a:endParaRPr lang="bg-BG"/>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9649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bg-BG"/>
              <a:t>Редакт. стил загл. образец</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10"/>
          </p:nvPr>
        </p:nvSpPr>
        <p:spPr/>
        <p:txBody>
          <a:bodyPr/>
          <a:lstStyle/>
          <a:p>
            <a:fld id="{9BC5B0D7-ECBB-4B5A-A7D3-C72450832E2F}" type="datetimeFigureOut">
              <a:rPr lang="bg-BG" smtClean="0"/>
              <a:t>12.10.2026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BE14F79-268B-45DA-B769-5E3AE39EC59C}" type="slidenum">
              <a:rPr lang="bg-BG" smtClean="0"/>
              <a:t>‹#›</a:t>
            </a:fld>
            <a:endParaRPr lang="bg-BG"/>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8626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bg-BG"/>
              <a:t>Редакт. стил загл. образец</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9BC5B0D7-ECBB-4B5A-A7D3-C72450832E2F}" type="datetimeFigureOut">
              <a:rPr lang="bg-BG" smtClean="0"/>
              <a:t>12.10.2026 г.</a:t>
            </a:fld>
            <a:endParaRPr lang="bg-BG"/>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BE14F79-268B-45DA-B769-5E3AE39EC59C}" type="slidenum">
              <a:rPr lang="bg-BG" smtClean="0"/>
              <a:t>‹#›</a:t>
            </a:fld>
            <a:endParaRPr lang="bg-BG"/>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486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BBF6CFF8-9AAF-BCED-0004-0007402AB1A4}"/>
              </a:ext>
            </a:extLst>
          </p:cNvPr>
          <p:cNvSpPr>
            <a:spLocks noGrp="1"/>
          </p:cNvSpPr>
          <p:nvPr>
            <p:ph type="ctrTitle"/>
          </p:nvPr>
        </p:nvSpPr>
        <p:spPr>
          <a:xfrm>
            <a:off x="1488558" y="414670"/>
            <a:ext cx="10366744" cy="4880343"/>
          </a:xfrm>
        </p:spPr>
        <p:txBody>
          <a:bodyPr>
            <a:normAutofit/>
          </a:bodyPr>
          <a:lstStyle/>
          <a:p>
            <a:pPr algn="ctr"/>
            <a:r>
              <a:rPr lang="bg-BG" sz="4000" b="1" noProof="0" dirty="0">
                <a:solidFill>
                  <a:srgbClr val="8E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ВЪЗДЕЙСТВИЕТО НА ЛИПСАТА НА КВАЛИФИЦИРАНИ КАДРИ ВЪРХУ УСТОЙЧИВОТО РАЗВИТИЕ НА СЪВРЕМЕННИТЕ ОРГАНИЗАЦИИ </a:t>
            </a:r>
            <a:br>
              <a:rPr lang="bg-BG" sz="2800" b="1" noProof="0" dirty="0">
                <a:solidFill>
                  <a:srgbClr val="8E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br>
              <a:rPr lang="bg-BG" sz="2800" b="1" noProof="0" dirty="0">
                <a:solidFill>
                  <a:srgbClr val="8E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br>
              <a:rPr lang="bg-BG" sz="2800" b="1" noProof="0" dirty="0">
                <a:latin typeface="Arial" panose="020B0604020202020204" pitchFamily="34" charset="0"/>
                <a:cs typeface="Arial" panose="020B0604020202020204" pitchFamily="34" charset="0"/>
              </a:rPr>
            </a:br>
            <a:r>
              <a:rPr lang="bg-BG" sz="2800" b="1" dirty="0">
                <a:latin typeface="Arial" panose="020B0604020202020204" pitchFamily="34" charset="0"/>
                <a:cs typeface="Arial" panose="020B0604020202020204" pitchFamily="34" charset="0"/>
              </a:rPr>
              <a:t>ДОЦ. Д-Р </a:t>
            </a:r>
            <a:r>
              <a:rPr lang="bg-BG" sz="2800" b="1" noProof="0" dirty="0">
                <a:latin typeface="Arial" panose="020B0604020202020204" pitchFamily="34" charset="0"/>
                <a:cs typeface="Arial" panose="020B0604020202020204" pitchFamily="34" charset="0"/>
              </a:rPr>
              <a:t>Боряна Върбанова</a:t>
            </a:r>
            <a:br>
              <a:rPr lang="bg-BG" sz="2800" b="1" noProof="0" dirty="0">
                <a:latin typeface="Arial" panose="020B0604020202020204" pitchFamily="34" charset="0"/>
                <a:cs typeface="Arial" panose="020B0604020202020204" pitchFamily="34" charset="0"/>
              </a:rPr>
            </a:br>
            <a:br>
              <a:rPr lang="bg-BG" sz="2800" b="1" noProof="0" dirty="0">
                <a:latin typeface="Arial" panose="020B0604020202020204" pitchFamily="34" charset="0"/>
                <a:cs typeface="Arial" panose="020B0604020202020204" pitchFamily="34" charset="0"/>
              </a:rPr>
            </a:br>
            <a:r>
              <a:rPr lang="bg-BG" sz="2800" b="1" noProof="0" dirty="0">
                <a:latin typeface="Arial" panose="020B0604020202020204" pitchFamily="34" charset="0"/>
                <a:cs typeface="Arial" panose="020B0604020202020204" pitchFamily="34" charset="0"/>
              </a:rPr>
              <a:t>НВУ „Васил левски“ </a:t>
            </a:r>
          </a:p>
        </p:txBody>
      </p:sp>
    </p:spTree>
    <p:extLst>
      <p:ext uri="{BB962C8B-B14F-4D97-AF65-F5344CB8AC3E}">
        <p14:creationId xmlns:p14="http://schemas.microsoft.com/office/powerpoint/2010/main" val="361412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D10FBA9E-630F-6D27-5D0C-18E9FDEE929F}"/>
              </a:ext>
            </a:extLst>
          </p:cNvPr>
          <p:cNvSpPr txBox="1"/>
          <p:nvPr/>
        </p:nvSpPr>
        <p:spPr>
          <a:xfrm>
            <a:off x="276446" y="545666"/>
            <a:ext cx="11132288" cy="4401205"/>
          </a:xfrm>
          <a:prstGeom prst="rect">
            <a:avLst/>
          </a:prstGeom>
          <a:noFill/>
        </p:spPr>
        <p:txBody>
          <a:bodyPr wrap="square">
            <a:spAutoFit/>
          </a:bodyPr>
          <a:lstStyle/>
          <a:p>
            <a:pPr algn="just"/>
            <a:r>
              <a:rPr lang="bg-BG" sz="2800" dirty="0">
                <a:effectLst/>
                <a:latin typeface="Times New Roman" panose="02020603050405020304" pitchFamily="18" charset="0"/>
                <a:ea typeface="Times New Roman" panose="02020603050405020304" pitchFamily="18" charset="0"/>
              </a:rPr>
              <a:t>	В условията на глобализация, ускорено технологично развитие и динамични промени на пазара на труда, човешкият капитал се утвърждава като един от най-значимите стратегически ресурси за развитието и конкурентоспособността на организациите. Все по-често успехът им се определя не толкова от наличието на материални и финансови ресурси, колкото от способността им да привличат, развиват и задържат висококвалифицирани специалисти. В този контекст, недостигът на квалифицирани кадри се превръща в едно от най-сериозните предизвикателства пред устойчивото развитие както на отделните организации, така и на националните икономики </a:t>
            </a:r>
            <a:endParaRPr lang="bg-BG" sz="2800" dirty="0"/>
          </a:p>
        </p:txBody>
      </p:sp>
    </p:spTree>
    <p:extLst>
      <p:ext uri="{BB962C8B-B14F-4D97-AF65-F5344CB8AC3E}">
        <p14:creationId xmlns:p14="http://schemas.microsoft.com/office/powerpoint/2010/main" val="3335135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1846909F-9789-FC96-0EC1-E7AD8FD2596D}"/>
              </a:ext>
            </a:extLst>
          </p:cNvPr>
          <p:cNvSpPr txBox="1"/>
          <p:nvPr/>
        </p:nvSpPr>
        <p:spPr>
          <a:xfrm>
            <a:off x="170121" y="223284"/>
            <a:ext cx="11628474" cy="5509200"/>
          </a:xfrm>
          <a:prstGeom prst="rect">
            <a:avLst/>
          </a:prstGeom>
          <a:noFill/>
        </p:spPr>
        <p:txBody>
          <a:bodyPr wrap="square">
            <a:spAutoFit/>
          </a:bodyPr>
          <a:lstStyle/>
          <a:p>
            <a:pPr algn="just"/>
            <a:r>
              <a:rPr lang="bg-BG" sz="3200" dirty="0">
                <a:effectLst/>
                <a:latin typeface="Times New Roman" panose="02020603050405020304" pitchFamily="18" charset="0"/>
                <a:ea typeface="Times New Roman" panose="02020603050405020304" pitchFamily="18" charset="0"/>
              </a:rPr>
              <a:t>	През последните години проблемът с липсата на квалифицирана работна сила придобива глобални измерения. Демографските промени, застаряването на населението, намаляващият брой на хората в трудоспособна възраст, миграционните процеси, ускорената дигитализация и несъответствието между придобитите знания и потребностите на бизнеса водят до значителен дисбаланс между търсенето и предлагането на квалифицирани специалисти. Близо две трети от работодателите определят недостига на квалифицирани кадри като една от основните пречки пред развитието на организациите през следващите години. </a:t>
            </a:r>
            <a:endParaRPr lang="bg-BG" sz="3200" dirty="0"/>
          </a:p>
        </p:txBody>
      </p:sp>
    </p:spTree>
    <p:extLst>
      <p:ext uri="{BB962C8B-B14F-4D97-AF65-F5344CB8AC3E}">
        <p14:creationId xmlns:p14="http://schemas.microsoft.com/office/powerpoint/2010/main" val="2933034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1846909F-9789-FC96-0EC1-E7AD8FD2596D}"/>
              </a:ext>
            </a:extLst>
          </p:cNvPr>
          <p:cNvSpPr txBox="1"/>
          <p:nvPr/>
        </p:nvSpPr>
        <p:spPr>
          <a:xfrm>
            <a:off x="180754" y="0"/>
            <a:ext cx="11628474" cy="6494085"/>
          </a:xfrm>
          <a:prstGeom prst="rect">
            <a:avLst/>
          </a:prstGeom>
          <a:noFill/>
        </p:spPr>
        <p:txBody>
          <a:bodyPr wrap="square">
            <a:spAutoFit/>
          </a:bodyPr>
          <a:lstStyle/>
          <a:p>
            <a:pPr algn="just"/>
            <a:r>
              <a:rPr lang="bg-BG" sz="3200" dirty="0">
                <a:effectLst/>
                <a:latin typeface="Times New Roman" panose="02020603050405020304" pitchFamily="18" charset="0"/>
                <a:ea typeface="Times New Roman" panose="02020603050405020304" pitchFamily="18" charset="0"/>
              </a:rPr>
              <a:t>	Недостигът на квалифицирани кадри оказва пряко въздействие върху икономическите, социалните и екологичните аспекти на устойчивото развитие. Намаляването на производителността, затрудненото внедряване на иновации, увеличаването на разходите за подбор и обучение, по-високото текучество на персонала и затрудненото изпълнение на стратегическите цели ограничават способността на организациите да постигат устойчив растеж и да създават дългосрочна стойност за заинтересованите страни. От друга страна, организациите, които успешно управляват човешкия капитал чрез ефективни политики за обучение, кариерно развитие, мотивация и задържане на талантите, постигат по-висока конкурентоспособност и по-голяма организационна устойчивост.</a:t>
            </a:r>
            <a:endParaRPr lang="bg-BG" sz="3200" dirty="0"/>
          </a:p>
        </p:txBody>
      </p:sp>
    </p:spTree>
    <p:extLst>
      <p:ext uri="{BB962C8B-B14F-4D97-AF65-F5344CB8AC3E}">
        <p14:creationId xmlns:p14="http://schemas.microsoft.com/office/powerpoint/2010/main" val="1693574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1846909F-9789-FC96-0EC1-E7AD8FD2596D}"/>
              </a:ext>
            </a:extLst>
          </p:cNvPr>
          <p:cNvSpPr txBox="1"/>
          <p:nvPr/>
        </p:nvSpPr>
        <p:spPr>
          <a:xfrm>
            <a:off x="637952" y="1905506"/>
            <a:ext cx="10990521" cy="3046988"/>
          </a:xfrm>
          <a:prstGeom prst="rect">
            <a:avLst/>
          </a:prstGeom>
          <a:noFill/>
        </p:spPr>
        <p:txBody>
          <a:bodyPr wrap="square">
            <a:spAutoFit/>
          </a:bodyPr>
          <a:lstStyle/>
          <a:p>
            <a:pPr algn="just">
              <a:buNone/>
            </a:pPr>
            <a:r>
              <a:rPr lang="bg-BG" sz="3200" dirty="0">
                <a:effectLst/>
                <a:latin typeface="Times New Roman" panose="02020603050405020304" pitchFamily="18" charset="0"/>
                <a:ea typeface="Times New Roman" panose="02020603050405020304" pitchFamily="18" charset="0"/>
              </a:rPr>
              <a:t>	</a:t>
            </a:r>
            <a:r>
              <a:rPr lang="bg-BG" sz="3200" b="1" i="1" dirty="0">
                <a:effectLst/>
                <a:latin typeface="Times New Roman" panose="02020603050405020304" pitchFamily="18" charset="0"/>
                <a:ea typeface="Times New Roman" panose="02020603050405020304" pitchFamily="18" charset="0"/>
              </a:rPr>
              <a:t>Целта</a:t>
            </a:r>
            <a:r>
              <a:rPr lang="bg-BG" sz="3200" dirty="0">
                <a:effectLst/>
                <a:latin typeface="Times New Roman" panose="02020603050405020304" pitchFamily="18" charset="0"/>
                <a:ea typeface="Times New Roman" panose="02020603050405020304" pitchFamily="18" charset="0"/>
              </a:rPr>
              <a:t> на настоящия доклад е да се анализира влиянието на недостига на квалифицирани кадри върху икономическата, социалната и организационната устойчивост на съвременните организации, както и да се предложат ефективни подходи за преодоляване на кадровия дефицит.</a:t>
            </a:r>
          </a:p>
          <a:p>
            <a:pPr algn="just"/>
            <a:endParaRPr lang="bg-BG" sz="3200" dirty="0"/>
          </a:p>
        </p:txBody>
      </p:sp>
    </p:spTree>
    <p:extLst>
      <p:ext uri="{BB962C8B-B14F-4D97-AF65-F5344CB8AC3E}">
        <p14:creationId xmlns:p14="http://schemas.microsoft.com/office/powerpoint/2010/main" val="3048100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1846909F-9789-FC96-0EC1-E7AD8FD2596D}"/>
              </a:ext>
            </a:extLst>
          </p:cNvPr>
          <p:cNvSpPr txBox="1"/>
          <p:nvPr/>
        </p:nvSpPr>
        <p:spPr>
          <a:xfrm>
            <a:off x="340240" y="204297"/>
            <a:ext cx="11600123" cy="6001643"/>
          </a:xfrm>
          <a:prstGeom prst="rect">
            <a:avLst/>
          </a:prstGeom>
          <a:noFill/>
        </p:spPr>
        <p:txBody>
          <a:bodyPr wrap="square">
            <a:spAutoFit/>
          </a:bodyPr>
          <a:lstStyle/>
          <a:p>
            <a:pPr algn="just">
              <a:buNone/>
            </a:pPr>
            <a:r>
              <a:rPr lang="bg-BG" sz="3200" dirty="0">
                <a:effectLst/>
                <a:latin typeface="Times New Roman" panose="02020603050405020304" pitchFamily="18" charset="0"/>
                <a:ea typeface="Times New Roman" panose="02020603050405020304" pitchFamily="18" charset="0"/>
              </a:rPr>
              <a:t>	За да се оцени реалният мащаб на проблема с недостига на квалифицирани кадри е необходимо </a:t>
            </a:r>
            <a:r>
              <a:rPr lang="bg-BG" sz="3200" b="1" i="1" dirty="0">
                <a:effectLst/>
                <a:latin typeface="Times New Roman" panose="02020603050405020304" pitchFamily="18" charset="0"/>
                <a:ea typeface="Times New Roman" panose="02020603050405020304" pitchFamily="18" charset="0"/>
              </a:rPr>
              <a:t>теоретичните постановки да бъдат подкрепени с емпирични данни за развитието на пазара на труда в България</a:t>
            </a:r>
            <a:r>
              <a:rPr lang="bg-BG" sz="3200" dirty="0">
                <a:effectLst/>
                <a:latin typeface="Times New Roman" panose="02020603050405020304" pitchFamily="18" charset="0"/>
                <a:ea typeface="Times New Roman" panose="02020603050405020304" pitchFamily="18" charset="0"/>
              </a:rPr>
              <a:t>. В настоящото изследване е проследена динамиката на коефициента на свободните работни места в основни икономически сектори </a:t>
            </a:r>
            <a:r>
              <a:rPr lang="bg-BG" sz="3200" b="1" i="1" dirty="0">
                <a:effectLst/>
                <a:latin typeface="Times New Roman" panose="02020603050405020304" pitchFamily="18" charset="0"/>
                <a:ea typeface="Times New Roman" panose="02020603050405020304" pitchFamily="18" charset="0"/>
              </a:rPr>
              <a:t>за периода 2020–2026 г. </a:t>
            </a:r>
            <a:r>
              <a:rPr lang="bg-BG" sz="3200" dirty="0">
                <a:effectLst/>
                <a:latin typeface="Times New Roman" panose="02020603050405020304" pitchFamily="18" charset="0"/>
                <a:ea typeface="Times New Roman" panose="02020603050405020304" pitchFamily="18" charset="0"/>
              </a:rPr>
              <a:t>Избраният показател позволява да се установят секторите, в които работодателите изпитват най-големи затруднения при запълването на свободните позиции. Наред с количествения показател са идентифицирани и основните дефицитни професионални направления, което позволява да се направи оценка на степента на кадровия дефицит.</a:t>
            </a:r>
          </a:p>
        </p:txBody>
      </p:sp>
    </p:spTree>
    <p:extLst>
      <p:ext uri="{BB962C8B-B14F-4D97-AF65-F5344CB8AC3E}">
        <p14:creationId xmlns:p14="http://schemas.microsoft.com/office/powerpoint/2010/main" val="81185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115F58C4-17CA-2185-ACC5-7B3F2308AD13}"/>
              </a:ext>
            </a:extLst>
          </p:cNvPr>
          <p:cNvGraphicFramePr>
            <a:graphicFrameLocks noGrp="1"/>
          </p:cNvGraphicFramePr>
          <p:nvPr>
            <p:extLst>
              <p:ext uri="{D42A27DB-BD31-4B8C-83A1-F6EECF244321}">
                <p14:modId xmlns:p14="http://schemas.microsoft.com/office/powerpoint/2010/main" val="437760195"/>
              </p:ext>
            </p:extLst>
          </p:nvPr>
        </p:nvGraphicFramePr>
        <p:xfrm>
          <a:off x="0" y="0"/>
          <a:ext cx="11674551" cy="5212185"/>
        </p:xfrm>
        <a:graphic>
          <a:graphicData uri="http://schemas.openxmlformats.org/drawingml/2006/table">
            <a:tbl>
              <a:tblPr firstRow="1" firstCol="1" bandRow="1"/>
              <a:tblGrid>
                <a:gridCol w="377642">
                  <a:extLst>
                    <a:ext uri="{9D8B030D-6E8A-4147-A177-3AD203B41FA5}">
                      <a16:colId xmlns:a16="http://schemas.microsoft.com/office/drawing/2014/main" val="1508643826"/>
                    </a:ext>
                  </a:extLst>
                </a:gridCol>
                <a:gridCol w="4991800">
                  <a:extLst>
                    <a:ext uri="{9D8B030D-6E8A-4147-A177-3AD203B41FA5}">
                      <a16:colId xmlns:a16="http://schemas.microsoft.com/office/drawing/2014/main" val="243992704"/>
                    </a:ext>
                  </a:extLst>
                </a:gridCol>
                <a:gridCol w="627321">
                  <a:extLst>
                    <a:ext uri="{9D8B030D-6E8A-4147-A177-3AD203B41FA5}">
                      <a16:colId xmlns:a16="http://schemas.microsoft.com/office/drawing/2014/main" val="4240730642"/>
                    </a:ext>
                  </a:extLst>
                </a:gridCol>
                <a:gridCol w="478465">
                  <a:extLst>
                    <a:ext uri="{9D8B030D-6E8A-4147-A177-3AD203B41FA5}">
                      <a16:colId xmlns:a16="http://schemas.microsoft.com/office/drawing/2014/main" val="1517083665"/>
                    </a:ext>
                  </a:extLst>
                </a:gridCol>
                <a:gridCol w="563526">
                  <a:extLst>
                    <a:ext uri="{9D8B030D-6E8A-4147-A177-3AD203B41FA5}">
                      <a16:colId xmlns:a16="http://schemas.microsoft.com/office/drawing/2014/main" val="2952789556"/>
                    </a:ext>
                  </a:extLst>
                </a:gridCol>
                <a:gridCol w="659218">
                  <a:extLst>
                    <a:ext uri="{9D8B030D-6E8A-4147-A177-3AD203B41FA5}">
                      <a16:colId xmlns:a16="http://schemas.microsoft.com/office/drawing/2014/main" val="3399724684"/>
                    </a:ext>
                  </a:extLst>
                </a:gridCol>
                <a:gridCol w="733647">
                  <a:extLst>
                    <a:ext uri="{9D8B030D-6E8A-4147-A177-3AD203B41FA5}">
                      <a16:colId xmlns:a16="http://schemas.microsoft.com/office/drawing/2014/main" val="942596105"/>
                    </a:ext>
                  </a:extLst>
                </a:gridCol>
                <a:gridCol w="776176">
                  <a:extLst>
                    <a:ext uri="{9D8B030D-6E8A-4147-A177-3AD203B41FA5}">
                      <a16:colId xmlns:a16="http://schemas.microsoft.com/office/drawing/2014/main" val="4210216408"/>
                    </a:ext>
                  </a:extLst>
                </a:gridCol>
                <a:gridCol w="644921">
                  <a:extLst>
                    <a:ext uri="{9D8B030D-6E8A-4147-A177-3AD203B41FA5}">
                      <a16:colId xmlns:a16="http://schemas.microsoft.com/office/drawing/2014/main" val="2924889307"/>
                    </a:ext>
                  </a:extLst>
                </a:gridCol>
                <a:gridCol w="1821835">
                  <a:extLst>
                    <a:ext uri="{9D8B030D-6E8A-4147-A177-3AD203B41FA5}">
                      <a16:colId xmlns:a16="http://schemas.microsoft.com/office/drawing/2014/main" val="892297936"/>
                    </a:ext>
                  </a:extLst>
                </a:gridCol>
              </a:tblGrid>
              <a:tr h="669615">
                <a:tc>
                  <a:txBody>
                    <a:bodyPr/>
                    <a:lstStyle/>
                    <a:p>
                      <a:pPr indent="-1841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Сектор</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2020</a:t>
                      </a:r>
                    </a:p>
                  </a:txBody>
                  <a:tcPr marL="28747" marR="2874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2021</a:t>
                      </a:r>
                    </a:p>
                  </a:txBody>
                  <a:tcPr marL="28747" marR="2874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2022</a:t>
                      </a:r>
                    </a:p>
                  </a:txBody>
                  <a:tcPr marL="28747" marR="2874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2023</a:t>
                      </a:r>
                    </a:p>
                  </a:txBody>
                  <a:tcPr marL="28747" marR="2874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2024*</a:t>
                      </a:r>
                    </a:p>
                  </a:txBody>
                  <a:tcPr marL="28747" marR="2874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2025**</a:t>
                      </a:r>
                    </a:p>
                  </a:txBody>
                  <a:tcPr marL="28747" marR="2874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2026***</a:t>
                      </a:r>
                    </a:p>
                  </a:txBody>
                  <a:tcPr marL="28747" marR="28747"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Степен на кадрови дефицит</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3577140"/>
                  </a:ext>
                </a:extLst>
              </a:tr>
              <a:tr h="446409">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Преработваща промишленост</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0,8</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0,8</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Средна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5852426"/>
                  </a:ext>
                </a:extLst>
              </a:tr>
              <a:tr h="223205">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Строителство</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0,8</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Средна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1017964"/>
                  </a:ext>
                </a:extLst>
              </a:tr>
              <a:tr h="334808">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Търговия и ремонт на автомобили</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Средна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2169896"/>
                  </a:ext>
                </a:extLst>
              </a:tr>
              <a:tr h="334808">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Транспорт и складиране</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0,9</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0,8</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Висока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0210716"/>
                  </a:ext>
                </a:extLst>
              </a:tr>
              <a:tr h="446409">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Хотелиерство и ресторантьорство</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1,1</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0,9</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1,4</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3,0</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3,5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Много висока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2435445"/>
                  </a:ext>
                </a:extLst>
              </a:tr>
              <a:tr h="446409">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Информация и комуникации (ИКТ)</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0,4</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0,4</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dirty="0">
                          <a:effectLst/>
                          <a:latin typeface="Times New Roman" panose="02020603050405020304" pitchFamily="18" charset="0"/>
                          <a:ea typeface="Times New Roman" panose="02020603050405020304" pitchFamily="18" charset="0"/>
                          <a:cs typeface="Times New Roman" panose="02020603050405020304" pitchFamily="18" charset="0"/>
                        </a:rPr>
                        <a:t>Средна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01867159"/>
                  </a:ext>
                </a:extLst>
              </a:tr>
              <a:tr h="594743">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Финансови и застрахователни дейности</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0,8</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0,8</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0,9</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Средна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4155131"/>
                  </a:ext>
                </a:extLst>
              </a:tr>
              <a:tr h="558012">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Професионални, научни и технически дейности</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0,8</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Средна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6725356"/>
                  </a:ext>
                </a:extLst>
              </a:tr>
              <a:tr h="247493">
                <a:tc>
                  <a:txBody>
                    <a:bodyPr/>
                    <a:lstStyle/>
                    <a:p>
                      <a:pPr indent="71755"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9</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dirty="0">
                          <a:effectLst/>
                          <a:latin typeface="Times New Roman" panose="02020603050405020304" pitchFamily="18" charset="0"/>
                          <a:ea typeface="Times New Roman" panose="02020603050405020304" pitchFamily="18" charset="0"/>
                          <a:cs typeface="Times New Roman" panose="02020603050405020304" pitchFamily="18" charset="0"/>
                        </a:rPr>
                        <a:t>Образование</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0,4</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0,5</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0,4</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0,4</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0,3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Структурен дефицит</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7027807"/>
                  </a:ext>
                </a:extLst>
              </a:tr>
              <a:tr h="558012">
                <a:tc>
                  <a:txBody>
                    <a:bodyPr/>
                    <a:lstStyle/>
                    <a:p>
                      <a:pPr algn="ct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Хуманно здравеопазване и социална работа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2,3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1,7</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1,6</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1,3</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1800" dirty="0">
                          <a:effectLst/>
                          <a:latin typeface="Times New Roman" panose="02020603050405020304" pitchFamily="18" charset="0"/>
                          <a:ea typeface="Times New Roman" panose="02020603050405020304" pitchFamily="18" charset="0"/>
                          <a:cs typeface="Times New Roman" panose="02020603050405020304" pitchFamily="18" charset="0"/>
                        </a:rPr>
                        <a:t>Висока</a:t>
                      </a:r>
                    </a:p>
                  </a:txBody>
                  <a:tcPr marL="28747" marR="28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8832002"/>
                  </a:ext>
                </a:extLst>
              </a:tr>
            </a:tbl>
          </a:graphicData>
        </a:graphic>
      </p:graphicFrame>
      <p:sp>
        <p:nvSpPr>
          <p:cNvPr id="5" name="Rectangle 2">
            <a:extLst>
              <a:ext uri="{FF2B5EF4-FFF2-40B4-BE49-F238E27FC236}">
                <a16:creationId xmlns:a16="http://schemas.microsoft.com/office/drawing/2014/main" id="{98EF9619-33B9-4722-83A6-71B0086036B4}"/>
              </a:ext>
            </a:extLst>
          </p:cNvPr>
          <p:cNvSpPr>
            <a:spLocks noChangeArrowheads="1"/>
          </p:cNvSpPr>
          <p:nvPr/>
        </p:nvSpPr>
        <p:spPr bwMode="auto">
          <a:xfrm>
            <a:off x="0" y="5212185"/>
            <a:ext cx="1232313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buFontTx/>
              <a:buNone/>
              <a:tabLst/>
            </a:pPr>
            <a:r>
              <a:rPr kumimoji="0" lang="bg-BG" altLang="bg-BG"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Таблица 1. Динамика на недостига на кадри в основни сектори на икономиката в България, 2020–2026 г. </a:t>
            </a:r>
            <a:endParaRPr kumimoji="0" lang="bg-BG" altLang="bg-BG" b="1"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None/>
              <a:tabLst/>
            </a:pPr>
            <a:r>
              <a:rPr kumimoji="0" lang="bg-BG" altLang="bg-BG"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Скала на автора за степен на кадрови дефицит: до 0,49% – ниска; 0,50–0,99% – средна; 1,00–1,99% – висока; ≥2,00% – много висока.</a:t>
            </a:r>
            <a:endParaRPr kumimoji="0" lang="bg-BG" altLang="bg-BG"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6915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ABA9259E-4F6A-77C4-4B10-9F6D5D031C15}"/>
              </a:ext>
            </a:extLst>
          </p:cNvPr>
          <p:cNvGraphicFramePr>
            <a:graphicFrameLocks noGrp="1"/>
          </p:cNvGraphicFramePr>
          <p:nvPr>
            <p:extLst>
              <p:ext uri="{D42A27DB-BD31-4B8C-83A1-F6EECF244321}">
                <p14:modId xmlns:p14="http://schemas.microsoft.com/office/powerpoint/2010/main" val="1062985706"/>
              </p:ext>
            </p:extLst>
          </p:nvPr>
        </p:nvGraphicFramePr>
        <p:xfrm>
          <a:off x="744280" y="439161"/>
          <a:ext cx="11064947" cy="3040845"/>
        </p:xfrm>
        <a:graphic>
          <a:graphicData uri="http://schemas.openxmlformats.org/drawingml/2006/table">
            <a:tbl>
              <a:tblPr firstRow="1" firstCol="1" bandRow="1"/>
              <a:tblGrid>
                <a:gridCol w="3687881">
                  <a:extLst>
                    <a:ext uri="{9D8B030D-6E8A-4147-A177-3AD203B41FA5}">
                      <a16:colId xmlns:a16="http://schemas.microsoft.com/office/drawing/2014/main" val="2048892330"/>
                    </a:ext>
                  </a:extLst>
                </a:gridCol>
                <a:gridCol w="3687881">
                  <a:extLst>
                    <a:ext uri="{9D8B030D-6E8A-4147-A177-3AD203B41FA5}">
                      <a16:colId xmlns:a16="http://schemas.microsoft.com/office/drawing/2014/main" val="3352413958"/>
                    </a:ext>
                  </a:extLst>
                </a:gridCol>
                <a:gridCol w="3689185">
                  <a:extLst>
                    <a:ext uri="{9D8B030D-6E8A-4147-A177-3AD203B41FA5}">
                      <a16:colId xmlns:a16="http://schemas.microsoft.com/office/drawing/2014/main" val="500398309"/>
                    </a:ext>
                  </a:extLst>
                </a:gridCol>
              </a:tblGrid>
              <a:tr h="810415">
                <a:tc>
                  <a:txBody>
                    <a:bodyPr/>
                    <a:lstStyle/>
                    <a:p>
                      <a:pPr>
                        <a:buNone/>
                      </a:pPr>
                      <a:r>
                        <a:rPr lang="bg-BG" sz="2000" b="1">
                          <a:effectLst/>
                          <a:latin typeface="Times New Roman" panose="02020603050405020304" pitchFamily="18" charset="0"/>
                          <a:ea typeface="Times New Roman" panose="02020603050405020304" pitchFamily="18" charset="0"/>
                          <a:cs typeface="Times New Roman" panose="02020603050405020304" pitchFamily="18" charset="0"/>
                        </a:rPr>
                        <a:t>ESG фактор</a:t>
                      </a:r>
                      <a:endParaRPr lang="bg-BG"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b="1">
                          <a:effectLst/>
                          <a:latin typeface="Times New Roman" panose="02020603050405020304" pitchFamily="18" charset="0"/>
                          <a:ea typeface="Times New Roman" panose="02020603050405020304" pitchFamily="18" charset="0"/>
                          <a:cs typeface="Times New Roman" panose="02020603050405020304" pitchFamily="18" charset="0"/>
                        </a:rPr>
                        <a:t>Роля на човешкия капитал</a:t>
                      </a:r>
                      <a:endParaRPr lang="bg-BG"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b="1" dirty="0">
                          <a:effectLst/>
                          <a:latin typeface="Times New Roman" panose="02020603050405020304" pitchFamily="18" charset="0"/>
                          <a:ea typeface="Times New Roman" panose="02020603050405020304" pitchFamily="18" charset="0"/>
                          <a:cs typeface="Times New Roman" panose="02020603050405020304" pitchFamily="18" charset="0"/>
                        </a:rPr>
                        <a:t>Риск при недостиг</a:t>
                      </a:r>
                      <a:endParaRPr lang="bg-BG"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6720376"/>
                  </a:ext>
                </a:extLst>
              </a:tr>
              <a:tr h="405207">
                <a:tc>
                  <a:txBody>
                    <a:bodyPr/>
                    <a:lstStyle/>
                    <a:p>
                      <a:pPr>
                        <a:buNone/>
                      </a:pPr>
                      <a:r>
                        <a:rPr lang="bg-BG" sz="2000" dirty="0" err="1">
                          <a:effectLst/>
                          <a:latin typeface="Times New Roman" panose="02020603050405020304" pitchFamily="18" charset="0"/>
                          <a:ea typeface="Times New Roman" panose="02020603050405020304" pitchFamily="18" charset="0"/>
                          <a:cs typeface="Times New Roman" panose="02020603050405020304" pitchFamily="18" charset="0"/>
                        </a:rPr>
                        <a:t>Social</a:t>
                      </a:r>
                      <a:endParaRPr lang="bg-BG"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None/>
                      </a:pPr>
                      <a:endParaRPr lang="bg-BG"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Обучение и развитие</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Ниска ангажираност</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5583305"/>
                  </a:ext>
                </a:extLst>
              </a:tr>
              <a:tr h="810415">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Governance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Компетентно управление</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dirty="0">
                          <a:effectLst/>
                          <a:latin typeface="Times New Roman" panose="02020603050405020304" pitchFamily="18" charset="0"/>
                          <a:ea typeface="Times New Roman" panose="02020603050405020304" pitchFamily="18" charset="0"/>
                          <a:cs typeface="Times New Roman" panose="02020603050405020304" pitchFamily="18" charset="0"/>
                        </a:rPr>
                        <a:t>Слабо стратегическо управление</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980036"/>
                  </a:ext>
                </a:extLst>
              </a:tr>
              <a:tr h="810415">
                <a:tc>
                  <a:txBody>
                    <a:bodyPr/>
                    <a:lstStyle/>
                    <a:p>
                      <a:pPr>
                        <a:buNone/>
                      </a:pPr>
                      <a:r>
                        <a:rPr lang="bg-BG" sz="2000" dirty="0" err="1">
                          <a:effectLst/>
                          <a:latin typeface="Times New Roman" panose="02020603050405020304" pitchFamily="18" charset="0"/>
                          <a:ea typeface="Times New Roman" panose="02020603050405020304" pitchFamily="18" charset="0"/>
                          <a:cs typeface="Times New Roman" panose="02020603050405020304" pitchFamily="18" charset="0"/>
                        </a:rPr>
                        <a:t>Environmental</a:t>
                      </a:r>
                      <a:endParaRPr lang="bg-BG"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Експерти за зелени технологии</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dirty="0">
                          <a:effectLst/>
                          <a:latin typeface="Times New Roman" panose="02020603050405020304" pitchFamily="18" charset="0"/>
                          <a:ea typeface="Times New Roman" panose="02020603050405020304" pitchFamily="18" charset="0"/>
                          <a:cs typeface="Times New Roman" panose="02020603050405020304" pitchFamily="18" charset="0"/>
                        </a:rPr>
                        <a:t>Забавяне на зеления преход</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05808093"/>
                  </a:ext>
                </a:extLst>
              </a:tr>
            </a:tbl>
          </a:graphicData>
        </a:graphic>
      </p:graphicFrame>
      <p:sp>
        <p:nvSpPr>
          <p:cNvPr id="3" name="Rectangle 1">
            <a:extLst>
              <a:ext uri="{FF2B5EF4-FFF2-40B4-BE49-F238E27FC236}">
                <a16:creationId xmlns:a16="http://schemas.microsoft.com/office/drawing/2014/main" id="{1487DE20-BEDC-D3EA-FC65-3B08B9B1B84D}"/>
              </a:ext>
            </a:extLst>
          </p:cNvPr>
          <p:cNvSpPr>
            <a:spLocks noChangeArrowheads="1"/>
          </p:cNvSpPr>
          <p:nvPr/>
        </p:nvSpPr>
        <p:spPr bwMode="auto">
          <a:xfrm>
            <a:off x="744280" y="3480006"/>
            <a:ext cx="11064946"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lang="bg-BG" altLang="bg-BG" sz="2000" b="1" dirty="0">
                <a:latin typeface="Arial" panose="020B0604020202020204" pitchFamily="34" charset="0"/>
                <a:ea typeface="Times New Roman" panose="02020603050405020304" pitchFamily="18" charset="0"/>
              </a:rPr>
              <a:t>Таблица 2. </a:t>
            </a:r>
            <a:r>
              <a:rPr lang="bg-BG" altLang="bg-BG" sz="2000" dirty="0">
                <a:latin typeface="Arial" panose="020B0604020202020204" pitchFamily="34" charset="0"/>
                <a:ea typeface="Times New Roman" panose="02020603050405020304" pitchFamily="18" charset="0"/>
              </a:rPr>
              <a:t>Връзка между кадровия дефицит и </a:t>
            </a:r>
            <a:r>
              <a:rPr lang="bg-BG" altLang="bg-BG" sz="2000" dirty="0" err="1">
                <a:latin typeface="Arial" panose="020B0604020202020204" pitchFamily="34" charset="0"/>
                <a:ea typeface="Times New Roman" panose="02020603050405020304" pitchFamily="18" charset="0"/>
              </a:rPr>
              <a:t>ESG</a:t>
            </a:r>
            <a:r>
              <a:rPr lang="bg-BG" altLang="bg-BG" sz="2000" dirty="0">
                <a:latin typeface="Arial" panose="020B0604020202020204" pitchFamily="34" charset="0"/>
                <a:ea typeface="Times New Roman" panose="02020603050405020304" pitchFamily="18" charset="0"/>
              </a:rPr>
              <a:t> факторите</a:t>
            </a:r>
            <a:endParaRPr lang="bg-BG" altLang="bg-BG" sz="2000" dirty="0">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Съвременните организации все повече се оценяват чрез </a:t>
            </a:r>
            <a:r>
              <a:rPr kumimoji="0" lang="bg-BG" altLang="bg-BG" sz="20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ESG</a:t>
            </a: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критериите: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E – </a:t>
            </a:r>
            <a:r>
              <a:rPr kumimoji="0" lang="bg-BG" altLang="bg-BG" sz="20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Environmental</a:t>
            </a: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(екологични);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 – </a:t>
            </a:r>
            <a:r>
              <a:rPr kumimoji="0" lang="bg-BG" altLang="bg-BG" sz="20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Social</a:t>
            </a: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(социални);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G – </a:t>
            </a:r>
            <a:r>
              <a:rPr kumimoji="0" lang="bg-BG" altLang="bg-BG" sz="20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Governance</a:t>
            </a: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(управление)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като човешкият капитал има пряка връзка със социалния компонент.</a:t>
            </a:r>
            <a:endParaRPr kumimoji="0" lang="bg-BG" altLang="bg-BG"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51469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ECF016C1-4C91-4C1B-A02A-250B6F19CEF0}"/>
              </a:ext>
            </a:extLst>
          </p:cNvPr>
          <p:cNvGraphicFramePr>
            <a:graphicFrameLocks noGrp="1"/>
          </p:cNvGraphicFramePr>
          <p:nvPr>
            <p:extLst>
              <p:ext uri="{D42A27DB-BD31-4B8C-83A1-F6EECF244321}">
                <p14:modId xmlns:p14="http://schemas.microsoft.com/office/powerpoint/2010/main" val="2145069222"/>
              </p:ext>
            </p:extLst>
          </p:nvPr>
        </p:nvGraphicFramePr>
        <p:xfrm>
          <a:off x="999461" y="189676"/>
          <a:ext cx="10519750" cy="1979364"/>
        </p:xfrm>
        <a:graphic>
          <a:graphicData uri="http://schemas.openxmlformats.org/drawingml/2006/table">
            <a:tbl>
              <a:tblPr firstRow="1" firstCol="1" bandRow="1"/>
              <a:tblGrid>
                <a:gridCol w="8759853">
                  <a:extLst>
                    <a:ext uri="{9D8B030D-6E8A-4147-A177-3AD203B41FA5}">
                      <a16:colId xmlns:a16="http://schemas.microsoft.com/office/drawing/2014/main" val="3040523264"/>
                    </a:ext>
                  </a:extLst>
                </a:gridCol>
                <a:gridCol w="1759897">
                  <a:extLst>
                    <a:ext uri="{9D8B030D-6E8A-4147-A177-3AD203B41FA5}">
                      <a16:colId xmlns:a16="http://schemas.microsoft.com/office/drawing/2014/main" val="2780714473"/>
                    </a:ext>
                  </a:extLst>
                </a:gridCol>
              </a:tblGrid>
              <a:tr h="456737">
                <a:tc>
                  <a:txBody>
                    <a:bodyPr/>
                    <a:lstStyle/>
                    <a:p>
                      <a:pPr algn="ctr">
                        <a:buNone/>
                      </a:pPr>
                      <a:r>
                        <a:rPr lang="bg-BG" sz="2400" b="1">
                          <a:effectLst/>
                          <a:latin typeface="Times New Roman" panose="02020603050405020304" pitchFamily="18" charset="0"/>
                          <a:ea typeface="Times New Roman" panose="02020603050405020304" pitchFamily="18" charset="0"/>
                          <a:cs typeface="Times New Roman" panose="02020603050405020304" pitchFamily="18" charset="0"/>
                        </a:rPr>
                        <a:t>Показател</a:t>
                      </a:r>
                      <a:endParaRPr lang="bg-BG"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bg-BG" sz="2400" b="1" dirty="0">
                          <a:effectLst/>
                          <a:latin typeface="Times New Roman" panose="02020603050405020304" pitchFamily="18" charset="0"/>
                          <a:ea typeface="Times New Roman" panose="02020603050405020304" pitchFamily="18" charset="0"/>
                          <a:cs typeface="Times New Roman" panose="02020603050405020304" pitchFamily="18" charset="0"/>
                        </a:rPr>
                        <a:t>Стойност</a:t>
                      </a:r>
                      <a:endParaRPr lang="bg-BG"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6119933"/>
                  </a:ext>
                </a:extLst>
              </a:tr>
              <a:tr h="456737">
                <a:tc>
                  <a:txBody>
                    <a:bodyPr/>
                    <a:lstStyle/>
                    <a:p>
                      <a:pPr algn="just">
                        <a:buNone/>
                      </a:pPr>
                      <a:r>
                        <a:rPr lang="bg-BG" sz="2400">
                          <a:effectLst/>
                          <a:latin typeface="Times New Roman" panose="02020603050405020304" pitchFamily="18" charset="0"/>
                          <a:ea typeface="Times New Roman" panose="02020603050405020304" pitchFamily="18" charset="0"/>
                          <a:cs typeface="Times New Roman" panose="02020603050405020304" pitchFamily="18" charset="0"/>
                        </a:rPr>
                        <a:t>Население над 65 години (2024)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bg-BG" sz="2400">
                          <a:effectLst/>
                          <a:latin typeface="Times New Roman" panose="02020603050405020304" pitchFamily="18" charset="0"/>
                          <a:ea typeface="Times New Roman" panose="02020603050405020304" pitchFamily="18" charset="0"/>
                          <a:cs typeface="Times New Roman" panose="02020603050405020304" pitchFamily="18" charset="0"/>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6239798"/>
                  </a:ext>
                </a:extLst>
              </a:tr>
              <a:tr h="535560">
                <a:tc>
                  <a:txBody>
                    <a:bodyPr/>
                    <a:lstStyle/>
                    <a:p>
                      <a:pPr algn="just">
                        <a:buNone/>
                      </a:pPr>
                      <a:r>
                        <a:rPr lang="bg-BG" sz="2400" dirty="0">
                          <a:effectLst/>
                          <a:latin typeface="Times New Roman" panose="02020603050405020304" pitchFamily="18" charset="0"/>
                          <a:ea typeface="Times New Roman" panose="02020603050405020304" pitchFamily="18" charset="0"/>
                          <a:cs typeface="Times New Roman" panose="02020603050405020304" pitchFamily="18" charset="0"/>
                        </a:rPr>
                        <a:t>Очакван дял на населението над 65 години (2060)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bg-BG" sz="2400">
                          <a:effectLst/>
                          <a:latin typeface="Times New Roman" panose="02020603050405020304" pitchFamily="18" charset="0"/>
                          <a:ea typeface="Times New Roman" panose="02020603050405020304" pitchFamily="18" charset="0"/>
                          <a:cs typeface="Times New Roman" panose="02020603050405020304" pitchFamily="18" charset="0"/>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5633260"/>
                  </a:ext>
                </a:extLst>
              </a:tr>
              <a:tr h="530330">
                <a:tc>
                  <a:txBody>
                    <a:bodyPr/>
                    <a:lstStyle/>
                    <a:p>
                      <a:pPr algn="just">
                        <a:buNone/>
                      </a:pPr>
                      <a:r>
                        <a:rPr lang="bg-BG" sz="2400" dirty="0">
                          <a:effectLst/>
                          <a:latin typeface="Times New Roman" panose="02020603050405020304" pitchFamily="18" charset="0"/>
                          <a:ea typeface="Times New Roman" panose="02020603050405020304" pitchFamily="18" charset="0"/>
                          <a:cs typeface="Times New Roman" panose="02020603050405020304" pitchFamily="18" charset="0"/>
                        </a:rPr>
                        <a:t>Очакван спад на населението 15–64 г. до 2060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bg-BG" sz="2400" dirty="0">
                          <a:effectLst/>
                          <a:latin typeface="Times New Roman" panose="02020603050405020304" pitchFamily="18" charset="0"/>
                          <a:ea typeface="Times New Roman" panose="02020603050405020304" pitchFamily="18" charset="0"/>
                          <a:cs typeface="Times New Roman" panose="02020603050405020304" pitchFamily="18" charset="0"/>
                        </a:rPr>
                        <a:t>≈ 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090136"/>
                  </a:ext>
                </a:extLst>
              </a:tr>
            </a:tbl>
          </a:graphicData>
        </a:graphic>
      </p:graphicFrame>
      <p:sp>
        <p:nvSpPr>
          <p:cNvPr id="3" name="Rectangle 1">
            <a:extLst>
              <a:ext uri="{FF2B5EF4-FFF2-40B4-BE49-F238E27FC236}">
                <a16:creationId xmlns:a16="http://schemas.microsoft.com/office/drawing/2014/main" id="{C1D4A333-05DA-736A-8607-2C751F4814D4}"/>
              </a:ext>
            </a:extLst>
          </p:cNvPr>
          <p:cNvSpPr>
            <a:spLocks noChangeArrowheads="1"/>
          </p:cNvSpPr>
          <p:nvPr/>
        </p:nvSpPr>
        <p:spPr bwMode="auto">
          <a:xfrm>
            <a:off x="141768" y="2286707"/>
            <a:ext cx="11908464"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bg-BG" altLang="bg-BG" sz="2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Таблица 3. </a:t>
            </a: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Демографски тенденции в България</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bg-BG" altLang="bg-BG" sz="2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Източник: </a:t>
            </a:r>
            <a:r>
              <a:rPr kumimoji="0" lang="bg-BG" altLang="bg-BG"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OECD</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bg-BG" altLang="bg-BG"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Reviews</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bg-BG" altLang="bg-BG"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of</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bg-BG" altLang="bg-BG"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Labour</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Market </a:t>
            </a:r>
            <a:r>
              <a:rPr kumimoji="0" lang="bg-BG" altLang="bg-BG"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and</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bg-BG" altLang="bg-BG"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Social</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bg-BG" altLang="bg-BG"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Policies</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bg-BG" altLang="bg-BG" sz="2000" b="0"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Bulgaria</a:t>
            </a:r>
            <a:r>
              <a:rPr kumimoji="0" lang="bg-BG" altLang="bg-BG" sz="20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(2025)</a:t>
            </a: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bg-BG" altLang="bg-BG" sz="20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Данните на Националния статистически институт показват продължаващо намаляване на населението и неблагоприятна възрастова структура. Намалява броят на младите хора, навлизащи на пазара на труда, докато делът на служителите в </a:t>
            </a:r>
            <a:r>
              <a:rPr kumimoji="0" lang="bg-BG" altLang="bg-BG" sz="20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предпенсионна</a:t>
            </a:r>
            <a:r>
              <a:rPr kumimoji="0" lang="bg-BG" altLang="bg-BG"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и пенсионна възраст нараства. Това затруднява възпроизводството на човешкия капитал и създава сериозни рискове за дългосрочното развитие на организациите. Демографската криза има и икономически измерения. Организациите са принудени да увеличават възнагражденията, да инвестират повече средства в обучение и преквалификация и да въвеждат политики за задържане на служителите, което води до повишаване на разходите за управление на човешките ресурси.</a:t>
            </a:r>
            <a:endParaRPr kumimoji="0" lang="bg-BG" altLang="bg-BG"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2509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51A6511D-A44D-AED9-1F30-1D5EB8043378}"/>
              </a:ext>
            </a:extLst>
          </p:cNvPr>
          <p:cNvSpPr txBox="1"/>
          <p:nvPr/>
        </p:nvSpPr>
        <p:spPr>
          <a:xfrm>
            <a:off x="0" y="0"/>
            <a:ext cx="12036056" cy="5847755"/>
          </a:xfrm>
          <a:prstGeom prst="rect">
            <a:avLst/>
          </a:prstGeom>
          <a:noFill/>
        </p:spPr>
        <p:txBody>
          <a:bodyPr wrap="square">
            <a:spAutoFit/>
          </a:bodyPr>
          <a:lstStyle/>
          <a:p>
            <a:pPr algn="just">
              <a:buNone/>
            </a:pPr>
            <a:r>
              <a:rPr lang="bg-BG" sz="2000" dirty="0">
                <a:effectLst/>
                <a:latin typeface="Times New Roman" panose="02020603050405020304" pitchFamily="18" charset="0"/>
                <a:ea typeface="Times New Roman" panose="02020603050405020304" pitchFamily="18" charset="0"/>
              </a:rPr>
              <a:t>	</a:t>
            </a:r>
            <a:r>
              <a:rPr lang="bg-BG" sz="2200" dirty="0">
                <a:effectLst/>
                <a:latin typeface="Times New Roman" panose="02020603050405020304" pitchFamily="18" charset="0"/>
                <a:ea typeface="Times New Roman" panose="02020603050405020304" pitchFamily="18" charset="0"/>
              </a:rPr>
              <a:t>Разминаването между знанията и уменията, които образователната система предоставя, и компетентностите, които работодателите изискват също е значим проблем. Развитието на цифровите технологии, автоматизацията и изкуственият интелект водят до непрекъснати промени в съдържанието на труда. Все по-голямо значение придобиват дигиталните компетентности, аналитичното мислене, управлението на данни, работата с интелигентни системи, комуникационните умения и способността за учене през целия живот.</a:t>
            </a:r>
          </a:p>
          <a:p>
            <a:pPr algn="just">
              <a:buNone/>
            </a:pPr>
            <a:r>
              <a:rPr lang="bg-BG" sz="2200" dirty="0">
                <a:effectLst/>
                <a:latin typeface="Times New Roman" panose="02020603050405020304" pitchFamily="18" charset="0"/>
                <a:ea typeface="Times New Roman" panose="02020603050405020304" pitchFamily="18" charset="0"/>
              </a:rPr>
              <a:t>	Според World </a:t>
            </a:r>
            <a:r>
              <a:rPr lang="bg-BG" sz="2200" dirty="0" err="1">
                <a:effectLst/>
                <a:latin typeface="Times New Roman" panose="02020603050405020304" pitchFamily="18" charset="0"/>
                <a:ea typeface="Times New Roman" panose="02020603050405020304" pitchFamily="18" charset="0"/>
              </a:rPr>
              <a:t>Economic</a:t>
            </a:r>
            <a:r>
              <a:rPr lang="bg-BG" sz="2200" dirty="0">
                <a:effectLst/>
                <a:latin typeface="Times New Roman" panose="02020603050405020304" pitchFamily="18" charset="0"/>
                <a:ea typeface="Times New Roman" panose="02020603050405020304" pitchFamily="18" charset="0"/>
              </a:rPr>
              <a:t> </a:t>
            </a:r>
            <a:r>
              <a:rPr lang="bg-BG" sz="2200" dirty="0" err="1">
                <a:effectLst/>
                <a:latin typeface="Times New Roman" panose="02020603050405020304" pitchFamily="18" charset="0"/>
                <a:ea typeface="Times New Roman" panose="02020603050405020304" pitchFamily="18" charset="0"/>
              </a:rPr>
              <a:t>Forum</a:t>
            </a:r>
            <a:r>
              <a:rPr lang="bg-BG" sz="2200" dirty="0">
                <a:effectLst/>
                <a:latin typeface="Times New Roman" panose="02020603050405020304" pitchFamily="18" charset="0"/>
                <a:ea typeface="Times New Roman" panose="02020603050405020304" pitchFamily="18" charset="0"/>
              </a:rPr>
              <a:t> приблизително 39% от основните умения, необходими за изпълнение на професиите, ще се променят през следващите пет години. Това означава, че голяма част от настоящите служители ще се нуждаят от преквалификация или повишаване на квалификацията. В същото време работодателите често сигнализират, че завършващите висшите училища не притежават достатъчно практически умения, необходими за ефективно изпълнение на професионалните задължения. Липсата на достатъчно стажове, ограниченото взаимодействие между университетите и бизнеса и бързото остаряване на учебното съдържание задълбочават този проблем. </a:t>
            </a:r>
          </a:p>
          <a:p>
            <a:pPr algn="just">
              <a:buNone/>
            </a:pPr>
            <a:r>
              <a:rPr lang="bg-BG" sz="2200" dirty="0">
                <a:latin typeface="Times New Roman" panose="02020603050405020304" pitchFamily="18" charset="0"/>
                <a:ea typeface="Times New Roman" panose="02020603050405020304" pitchFamily="18" charset="0"/>
              </a:rPr>
              <a:t>	</a:t>
            </a:r>
            <a:r>
              <a:rPr lang="bg-BG" sz="2200" dirty="0">
                <a:effectLst/>
                <a:latin typeface="Times New Roman" panose="02020603050405020304" pitchFamily="18" charset="0"/>
                <a:ea typeface="Times New Roman" panose="02020603050405020304" pitchFamily="18" charset="0"/>
              </a:rPr>
              <a:t>Миграцията е друг съществен фактор за задълбочаване на кадровия дефицит. Квалифицираните специалисти все по-често избират държави, предлагащи по-високи доходи, по-добри условия на труд и повече възможности за професионално развитие. </a:t>
            </a:r>
          </a:p>
        </p:txBody>
      </p:sp>
    </p:spTree>
    <p:extLst>
      <p:ext uri="{BB962C8B-B14F-4D97-AF65-F5344CB8AC3E}">
        <p14:creationId xmlns:p14="http://schemas.microsoft.com/office/powerpoint/2010/main" val="2698052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B39E7940-26E0-E9E8-F981-9C36074CC7AE}"/>
              </a:ext>
            </a:extLst>
          </p:cNvPr>
          <p:cNvSpPr txBox="1"/>
          <p:nvPr/>
        </p:nvSpPr>
        <p:spPr>
          <a:xfrm>
            <a:off x="265814" y="176043"/>
            <a:ext cx="11660372" cy="6001643"/>
          </a:xfrm>
          <a:prstGeom prst="rect">
            <a:avLst/>
          </a:prstGeom>
          <a:noFill/>
        </p:spPr>
        <p:txBody>
          <a:bodyPr wrap="square">
            <a:spAutoFit/>
          </a:bodyPr>
          <a:lstStyle/>
          <a:p>
            <a:pPr algn="just">
              <a:buNone/>
            </a:pPr>
            <a:r>
              <a:rPr lang="bg-BG" sz="2400" dirty="0">
                <a:effectLst/>
                <a:latin typeface="Times New Roman" panose="02020603050405020304" pitchFamily="18" charset="0"/>
                <a:ea typeface="Times New Roman" panose="02020603050405020304" pitchFamily="18" charset="0"/>
              </a:rPr>
              <a:t>	От описанието по-горе можем да направим следните заключения: </a:t>
            </a:r>
          </a:p>
          <a:p>
            <a:pPr algn="just">
              <a:buNone/>
            </a:pPr>
            <a:r>
              <a:rPr lang="bg-BG" sz="2400" dirty="0">
                <a:effectLst/>
                <a:latin typeface="Times New Roman" panose="02020603050405020304" pitchFamily="18" charset="0"/>
                <a:ea typeface="Times New Roman" panose="02020603050405020304" pitchFamily="18" charset="0"/>
              </a:rPr>
              <a:t>- недостигът на квалифицирани кадри представлява стратегически риск за организациите;</a:t>
            </a:r>
          </a:p>
          <a:p>
            <a:pPr algn="just">
              <a:buNone/>
            </a:pPr>
            <a:r>
              <a:rPr lang="bg-BG" sz="2400" dirty="0">
                <a:effectLst/>
                <a:latin typeface="Times New Roman" panose="02020603050405020304" pitchFamily="18" charset="0"/>
                <a:ea typeface="Times New Roman" panose="02020603050405020304" pitchFamily="18" charset="0"/>
              </a:rPr>
              <a:t>- кадровият дефицит влияе пряко върху производителността, иновациите и конкурентоспособността;</a:t>
            </a:r>
          </a:p>
          <a:p>
            <a:pPr algn="just">
              <a:buNone/>
            </a:pPr>
            <a:r>
              <a:rPr lang="bg-BG" sz="2400" dirty="0">
                <a:effectLst/>
                <a:latin typeface="Times New Roman" panose="02020603050405020304" pitchFamily="18" charset="0"/>
                <a:ea typeface="Times New Roman" panose="02020603050405020304" pitchFamily="18" charset="0"/>
              </a:rPr>
              <a:t>- човешкият капитал се превръща в ключов ресурс за устойчивото развитие;</a:t>
            </a:r>
          </a:p>
          <a:p>
            <a:pPr marL="342900" indent="-342900" algn="just">
              <a:buFontTx/>
              <a:buChar char="-"/>
            </a:pPr>
            <a:r>
              <a:rPr lang="bg-BG" sz="2400" dirty="0">
                <a:effectLst/>
                <a:latin typeface="Times New Roman" panose="02020603050405020304" pitchFamily="18" charset="0"/>
                <a:ea typeface="Times New Roman" panose="02020603050405020304" pitchFamily="18" charset="0"/>
              </a:rPr>
              <a:t>инвестициите в обучение и задържане на служители са стратегическа инвестиция, а не разход.</a:t>
            </a:r>
          </a:p>
          <a:p>
            <a:pPr algn="just"/>
            <a:endParaRPr lang="bg-BG" sz="2400" dirty="0">
              <a:effectLst/>
              <a:latin typeface="Times New Roman" panose="02020603050405020304" pitchFamily="18" charset="0"/>
              <a:ea typeface="Times New Roman" panose="02020603050405020304" pitchFamily="18" charset="0"/>
            </a:endParaRPr>
          </a:p>
          <a:p>
            <a:pPr algn="just">
              <a:buNone/>
            </a:pPr>
            <a:r>
              <a:rPr lang="bg-BG" sz="2400" dirty="0">
                <a:effectLst/>
                <a:latin typeface="Times New Roman" panose="02020603050405020304" pitchFamily="18" charset="0"/>
                <a:ea typeface="Times New Roman" panose="02020603050405020304" pitchFamily="18" charset="0"/>
              </a:rPr>
              <a:t>	В резултат на направеният анализ е изготвен примерен модел за преодоляване или минимизиране на проблема с липсата на квалифицирани кадри върху устойчивото развитие на съвременните организации. Предложеният модел обединява основните функции по управление на човешките ресурси в единен, непрекъснат процес. Основната цел е изграждането на устойчива система за привличане, развитие, задържане и ефективно използване на човешкия капитал като източник на дългосрочно конкурентно предимство. </a:t>
            </a:r>
          </a:p>
        </p:txBody>
      </p:sp>
    </p:spTree>
    <p:extLst>
      <p:ext uri="{BB962C8B-B14F-4D97-AF65-F5344CB8AC3E}">
        <p14:creationId xmlns:p14="http://schemas.microsoft.com/office/powerpoint/2010/main" val="3860800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0F65A5E5-FB8F-0B01-2461-F4CF56AAE83D}"/>
              </a:ext>
            </a:extLst>
          </p:cNvPr>
          <p:cNvSpPr txBox="1"/>
          <p:nvPr/>
        </p:nvSpPr>
        <p:spPr>
          <a:xfrm>
            <a:off x="152400" y="0"/>
            <a:ext cx="11887200" cy="6524863"/>
          </a:xfrm>
          <a:prstGeom prst="rect">
            <a:avLst/>
          </a:prstGeom>
          <a:noFill/>
        </p:spPr>
        <p:txBody>
          <a:bodyPr wrap="square">
            <a:spAutoFit/>
          </a:bodyPr>
          <a:lstStyle/>
          <a:p>
            <a:pPr algn="just">
              <a:buNone/>
            </a:pPr>
            <a:r>
              <a:rPr lang="bg-BG" sz="2200" i="1" dirty="0">
                <a:effectLst/>
                <a:latin typeface="Times New Roman" panose="02020603050405020304" pitchFamily="18" charset="0"/>
                <a:ea typeface="Times New Roman" panose="02020603050405020304" pitchFamily="18" charset="0"/>
              </a:rPr>
              <a:t>Моделът разделяме на няколко етапа:</a:t>
            </a:r>
          </a:p>
          <a:p>
            <a:pPr algn="just">
              <a:buNone/>
            </a:pPr>
            <a:r>
              <a:rPr lang="bg-BG" sz="2200" b="1" i="1" dirty="0">
                <a:effectLst/>
                <a:latin typeface="Times New Roman" panose="02020603050405020304" pitchFamily="18" charset="0"/>
                <a:ea typeface="Times New Roman" panose="02020603050405020304" pitchFamily="18" charset="0"/>
              </a:rPr>
              <a:t>Първият етап </a:t>
            </a:r>
            <a:r>
              <a:rPr lang="bg-BG" sz="2200" dirty="0">
                <a:effectLst/>
                <a:latin typeface="Times New Roman" panose="02020603050405020304" pitchFamily="18" charset="0"/>
                <a:ea typeface="Times New Roman" panose="02020603050405020304" pitchFamily="18" charset="0"/>
              </a:rPr>
              <a:t>включва анализ на бъдещите потребности от персонал в зависимост от стратегическите цели на организацията, от планираните технологични промени, очакваните необходими компетенции на служителите и развитието на пазара на труда.</a:t>
            </a:r>
          </a:p>
          <a:p>
            <a:pPr algn="just">
              <a:buNone/>
            </a:pPr>
            <a:r>
              <a:rPr lang="bg-BG" sz="2200" b="1" i="1" dirty="0">
                <a:effectLst/>
                <a:latin typeface="Times New Roman" panose="02020603050405020304" pitchFamily="18" charset="0"/>
                <a:ea typeface="Times New Roman" panose="02020603050405020304" pitchFamily="18" charset="0"/>
              </a:rPr>
              <a:t>Вторият етап </a:t>
            </a:r>
            <a:r>
              <a:rPr lang="bg-BG" sz="2200" dirty="0">
                <a:effectLst/>
                <a:latin typeface="Times New Roman" panose="02020603050405020304" pitchFamily="18" charset="0"/>
                <a:ea typeface="Times New Roman" panose="02020603050405020304" pitchFamily="18" charset="0"/>
              </a:rPr>
              <a:t>е насочен към привличане, набиране и подбор на служители, притежаващи необходимите компетенции. За целта следва да се използват специализираните дигитални платформи, социалните мрежи, партньорства с университети, стажантски програми и привличане на кадри по препоръка на служители вече работещи в организацията. При избора се поставя акцент не само върху текущите знания, но и върху потенциала за развитие.</a:t>
            </a:r>
          </a:p>
          <a:p>
            <a:pPr algn="just">
              <a:buNone/>
            </a:pPr>
            <a:r>
              <a:rPr lang="bg-BG" sz="2200" b="1" i="1" dirty="0">
                <a:effectLst/>
                <a:latin typeface="Times New Roman" panose="02020603050405020304" pitchFamily="18" charset="0"/>
                <a:ea typeface="Times New Roman" panose="02020603050405020304" pitchFamily="18" charset="0"/>
              </a:rPr>
              <a:t>Третият етап </a:t>
            </a:r>
            <a:r>
              <a:rPr lang="bg-BG" sz="2200" dirty="0">
                <a:effectLst/>
                <a:latin typeface="Times New Roman" panose="02020603050405020304" pitchFamily="18" charset="0"/>
                <a:ea typeface="Times New Roman" panose="02020603050405020304" pitchFamily="18" charset="0"/>
              </a:rPr>
              <a:t>засяга адаптацията на служителите и включва въвеждащо обучение на ново постъпилите служители, специализирано обучение насочено към спецификите на съответната организация, обучение чрез менторство, Тийм билдинг и интегриране в екипа. Ефективната адаптация съкращава периода до достигане на висока продуктивност и намалява риска от ранно напускане.</a:t>
            </a:r>
          </a:p>
          <a:p>
            <a:pPr algn="just">
              <a:buNone/>
            </a:pPr>
            <a:r>
              <a:rPr lang="bg-BG" sz="2200" b="1" i="1" dirty="0">
                <a:effectLst/>
                <a:latin typeface="Times New Roman" panose="02020603050405020304" pitchFamily="18" charset="0"/>
                <a:ea typeface="Times New Roman" panose="02020603050405020304" pitchFamily="18" charset="0"/>
              </a:rPr>
              <a:t>Четвъртият етап </a:t>
            </a:r>
            <a:r>
              <a:rPr lang="bg-BG" sz="2200" dirty="0">
                <a:effectLst/>
                <a:latin typeface="Times New Roman" panose="02020603050405020304" pitchFamily="18" charset="0"/>
                <a:ea typeface="Times New Roman" panose="02020603050405020304" pitchFamily="18" charset="0"/>
              </a:rPr>
              <a:t>обхваща обучението на служителите. Организират се специализирани професионални обучения, курсове за повишаване на дигиталните компетенции и за управление на проекти. Подобряване на лидерските умения. Прилагане на стратегията за учене през целия живот т.е. обучението следва да бъде непрекъснат процес, а не спорадично събитие. </a:t>
            </a:r>
          </a:p>
          <a:p>
            <a:pPr algn="just">
              <a:buNone/>
            </a:pPr>
            <a:endParaRPr lang="bg-BG"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78800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CE06D349-0A5D-5835-1861-504944AB4A74}"/>
              </a:ext>
            </a:extLst>
          </p:cNvPr>
          <p:cNvSpPr txBox="1"/>
          <p:nvPr/>
        </p:nvSpPr>
        <p:spPr>
          <a:xfrm>
            <a:off x="0" y="0"/>
            <a:ext cx="11950995" cy="5847755"/>
          </a:xfrm>
          <a:prstGeom prst="rect">
            <a:avLst/>
          </a:prstGeom>
          <a:noFill/>
        </p:spPr>
        <p:txBody>
          <a:bodyPr wrap="square">
            <a:spAutoFit/>
          </a:bodyPr>
          <a:lstStyle/>
          <a:p>
            <a:pPr algn="just">
              <a:buNone/>
            </a:pPr>
            <a:r>
              <a:rPr lang="bg-BG" sz="2200" dirty="0">
                <a:effectLst/>
                <a:latin typeface="Times New Roman" panose="02020603050405020304" pitchFamily="18" charset="0"/>
                <a:ea typeface="Times New Roman" panose="02020603050405020304" pitchFamily="18" charset="0"/>
              </a:rPr>
              <a:t>На </a:t>
            </a:r>
            <a:r>
              <a:rPr lang="bg-BG" sz="2200" b="1" i="1" dirty="0">
                <a:effectLst/>
                <a:latin typeface="Times New Roman" panose="02020603050405020304" pitchFamily="18" charset="0"/>
                <a:ea typeface="Times New Roman" panose="02020603050405020304" pitchFamily="18" charset="0"/>
              </a:rPr>
              <a:t>петият етап </a:t>
            </a:r>
            <a:r>
              <a:rPr lang="bg-BG" sz="2200" dirty="0">
                <a:effectLst/>
                <a:latin typeface="Times New Roman" panose="02020603050405020304" pitchFamily="18" charset="0"/>
                <a:ea typeface="Times New Roman" panose="02020603050405020304" pitchFamily="18" charset="0"/>
              </a:rPr>
              <a:t>се определят и формират ключовите компетенции, които служителите трябва да притежават. Въвеждат се дефиниции за всяка конкретна компетентност. Съставят се индивидуални планове за развитие на всеки от служителите на база водещите му таланти и способности. </a:t>
            </a:r>
            <a:r>
              <a:rPr lang="bg-BG" sz="2200" dirty="0" err="1">
                <a:effectLst/>
                <a:latin typeface="Times New Roman" panose="02020603050405020304" pitchFamily="18" charset="0"/>
                <a:ea typeface="Times New Roman" panose="02020603050405020304" pitchFamily="18" charset="0"/>
              </a:rPr>
              <a:t>Компетентностният</a:t>
            </a:r>
            <a:r>
              <a:rPr lang="bg-BG" sz="2200" dirty="0">
                <a:effectLst/>
                <a:latin typeface="Times New Roman" panose="02020603050405020304" pitchFamily="18" charset="0"/>
                <a:ea typeface="Times New Roman" panose="02020603050405020304" pitchFamily="18" charset="0"/>
              </a:rPr>
              <a:t> модел позволява по-добро съответствие между изискванията на длъжността и способностите на служителя.</a:t>
            </a:r>
          </a:p>
          <a:p>
            <a:pPr algn="just">
              <a:buNone/>
            </a:pPr>
            <a:r>
              <a:rPr lang="bg-BG" sz="2200" b="1" i="1" dirty="0">
                <a:effectLst/>
                <a:latin typeface="Times New Roman" panose="02020603050405020304" pitchFamily="18" charset="0"/>
                <a:ea typeface="Times New Roman" panose="02020603050405020304" pitchFamily="18" charset="0"/>
              </a:rPr>
              <a:t>Шестият етап </a:t>
            </a:r>
            <a:r>
              <a:rPr lang="bg-BG" sz="2200" dirty="0">
                <a:effectLst/>
                <a:latin typeface="Times New Roman" panose="02020603050405020304" pitchFamily="18" charset="0"/>
                <a:ea typeface="Times New Roman" panose="02020603050405020304" pitchFamily="18" charset="0"/>
              </a:rPr>
              <a:t>е отреден за оценка на представянето на служителите в резултат от прилагането на предходните етапи. Показателите, които се оценяват са ефективност на работата, производителност, качество на изпълнението, постигане на поставените цели, създаване или участие в създаването на иновации, желание за професионално развитие и т.н. Резултатите са база за планиране на обучението и кариерното развитие.</a:t>
            </a:r>
          </a:p>
          <a:p>
            <a:pPr algn="just">
              <a:buNone/>
            </a:pPr>
            <a:r>
              <a:rPr lang="bg-BG" sz="2200" b="1" i="1" dirty="0">
                <a:effectLst/>
                <a:latin typeface="Times New Roman" panose="02020603050405020304" pitchFamily="18" charset="0"/>
                <a:ea typeface="Times New Roman" panose="02020603050405020304" pitchFamily="18" charset="0"/>
              </a:rPr>
              <a:t>Седми етап </a:t>
            </a:r>
            <a:r>
              <a:rPr lang="bg-BG" sz="2200" dirty="0">
                <a:effectLst/>
                <a:latin typeface="Times New Roman" panose="02020603050405020304" pitchFamily="18" charset="0"/>
                <a:ea typeface="Times New Roman" panose="02020603050405020304" pitchFamily="18" charset="0"/>
              </a:rPr>
              <a:t>е за мотивация и кариерно развитие. Мотивацията се разглежда като комплекс от материални и нематериални фактори, към които се отнасят адекватно възнаграждение, социални придобивки, признание, баланс между професионален и личен живот, възможности за развитие. Изграждането на ясни кариерни пътеки повишава ангажираността и намалява текучеството.</a:t>
            </a:r>
          </a:p>
          <a:p>
            <a:pPr algn="just">
              <a:buNone/>
            </a:pPr>
            <a:r>
              <a:rPr lang="bg-BG" sz="2200" b="1" i="1" dirty="0">
                <a:effectLst/>
                <a:latin typeface="Times New Roman" panose="02020603050405020304" pitchFamily="18" charset="0"/>
                <a:ea typeface="Times New Roman" panose="02020603050405020304" pitchFamily="18" charset="0"/>
              </a:rPr>
              <a:t>Осмият етап </a:t>
            </a:r>
            <a:r>
              <a:rPr lang="bg-BG" sz="2200" dirty="0">
                <a:effectLst/>
                <a:latin typeface="Times New Roman" panose="02020603050405020304" pitchFamily="18" charset="0"/>
                <a:ea typeface="Times New Roman" panose="02020603050405020304" pitchFamily="18" charset="0"/>
              </a:rPr>
              <a:t>разглежда задържането на ключови за организацията специалисти. Това се постига, чрез осигуряване на приемственост, гъвкави форми на заетост, отчитане на мнението на служителите при вземане на решения, развитие на организационната култура и т.н. </a:t>
            </a:r>
          </a:p>
        </p:txBody>
      </p:sp>
    </p:spTree>
    <p:extLst>
      <p:ext uri="{BB962C8B-B14F-4D97-AF65-F5344CB8AC3E}">
        <p14:creationId xmlns:p14="http://schemas.microsoft.com/office/powerpoint/2010/main" val="1047425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939B05AE-F3A5-A418-721B-6B4820F24111}"/>
              </a:ext>
            </a:extLst>
          </p:cNvPr>
          <p:cNvGraphicFramePr>
            <a:graphicFrameLocks noGrp="1"/>
          </p:cNvGraphicFramePr>
          <p:nvPr>
            <p:extLst>
              <p:ext uri="{D42A27DB-BD31-4B8C-83A1-F6EECF244321}">
                <p14:modId xmlns:p14="http://schemas.microsoft.com/office/powerpoint/2010/main" val="1374608385"/>
              </p:ext>
            </p:extLst>
          </p:nvPr>
        </p:nvGraphicFramePr>
        <p:xfrm>
          <a:off x="118946" y="2746077"/>
          <a:ext cx="11954108" cy="3352800"/>
        </p:xfrm>
        <a:graphic>
          <a:graphicData uri="http://schemas.openxmlformats.org/drawingml/2006/table">
            <a:tbl>
              <a:tblPr firstRow="1" firstCol="1" bandRow="1"/>
              <a:tblGrid>
                <a:gridCol w="638313">
                  <a:extLst>
                    <a:ext uri="{9D8B030D-6E8A-4147-A177-3AD203B41FA5}">
                      <a16:colId xmlns:a16="http://schemas.microsoft.com/office/drawing/2014/main" val="473640315"/>
                    </a:ext>
                  </a:extLst>
                </a:gridCol>
                <a:gridCol w="2083394">
                  <a:extLst>
                    <a:ext uri="{9D8B030D-6E8A-4147-A177-3AD203B41FA5}">
                      <a16:colId xmlns:a16="http://schemas.microsoft.com/office/drawing/2014/main" val="3507578337"/>
                    </a:ext>
                  </a:extLst>
                </a:gridCol>
                <a:gridCol w="4521880">
                  <a:extLst>
                    <a:ext uri="{9D8B030D-6E8A-4147-A177-3AD203B41FA5}">
                      <a16:colId xmlns:a16="http://schemas.microsoft.com/office/drawing/2014/main" val="4172906565"/>
                    </a:ext>
                  </a:extLst>
                </a:gridCol>
                <a:gridCol w="4710521">
                  <a:extLst>
                    <a:ext uri="{9D8B030D-6E8A-4147-A177-3AD203B41FA5}">
                      <a16:colId xmlns:a16="http://schemas.microsoft.com/office/drawing/2014/main" val="3035151895"/>
                    </a:ext>
                  </a:extLst>
                </a:gridCol>
              </a:tblGrid>
              <a:tr h="0">
                <a:tc>
                  <a:txBody>
                    <a:bodyPr/>
                    <a:lstStyle/>
                    <a:p>
                      <a:pPr algn="ctr">
                        <a:buNone/>
                      </a:pPr>
                      <a:r>
                        <a:rPr lang="bg-BG" sz="20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bg-BG"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bg-BG" sz="2000" b="1">
                          <a:effectLst/>
                          <a:latin typeface="Times New Roman" panose="02020603050405020304" pitchFamily="18" charset="0"/>
                          <a:ea typeface="Times New Roman" panose="02020603050405020304" pitchFamily="18" charset="0"/>
                          <a:cs typeface="Times New Roman" panose="02020603050405020304" pitchFamily="18" charset="0"/>
                        </a:rPr>
                        <a:t>Етап</a:t>
                      </a:r>
                      <a:endParaRPr lang="bg-BG"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bg-BG" sz="2000" b="1">
                          <a:effectLst/>
                          <a:latin typeface="Times New Roman" panose="02020603050405020304" pitchFamily="18" charset="0"/>
                          <a:ea typeface="Times New Roman" panose="02020603050405020304" pitchFamily="18" charset="0"/>
                          <a:cs typeface="Times New Roman" panose="02020603050405020304" pitchFamily="18" charset="0"/>
                        </a:rPr>
                        <a:t>Основна цел</a:t>
                      </a:r>
                      <a:endParaRPr lang="bg-BG"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bg-BG" sz="2000" b="1">
                          <a:effectLst/>
                          <a:latin typeface="Times New Roman" panose="02020603050405020304" pitchFamily="18" charset="0"/>
                          <a:ea typeface="Times New Roman" panose="02020603050405020304" pitchFamily="18" charset="0"/>
                          <a:cs typeface="Times New Roman" panose="02020603050405020304" pitchFamily="18" charset="0"/>
                        </a:rPr>
                        <a:t>Очакван резултат</a:t>
                      </a:r>
                      <a:endParaRPr lang="bg-BG"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0683159"/>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Прогнозиране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Планиране на потребностите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Ограничаване на кадровия дефицит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1340430"/>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Подбор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Привличане на таланти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По-високо качество на персонала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4899277"/>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Адаптация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Бързо интегриране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По-ниско ранно текучество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8040990"/>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Обучение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Развитие на компетентности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Повишена производителност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9637779"/>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Оценка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Измерване на резултатите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Ефективно управление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7507890"/>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dirty="0">
                          <a:effectLst/>
                          <a:latin typeface="Times New Roman" panose="02020603050405020304" pitchFamily="18" charset="0"/>
                          <a:ea typeface="Times New Roman" panose="02020603050405020304" pitchFamily="18" charset="0"/>
                          <a:cs typeface="Times New Roman" panose="02020603050405020304" pitchFamily="18" charset="0"/>
                        </a:rPr>
                        <a:t>Мотивация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dirty="0">
                          <a:effectLst/>
                          <a:latin typeface="Times New Roman" panose="02020603050405020304" pitchFamily="18" charset="0"/>
                          <a:ea typeface="Times New Roman" panose="02020603050405020304" pitchFamily="18" charset="0"/>
                          <a:cs typeface="Times New Roman" panose="02020603050405020304" pitchFamily="18" charset="0"/>
                        </a:rPr>
                        <a:t>Повишаване на ангажираността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По-висока удовлетвореност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0208854"/>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Задържане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Намаляване на текучеството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dirty="0">
                          <a:effectLst/>
                          <a:latin typeface="Times New Roman" panose="02020603050405020304" pitchFamily="18" charset="0"/>
                          <a:ea typeface="Times New Roman" panose="02020603050405020304" pitchFamily="18" charset="0"/>
                          <a:cs typeface="Times New Roman" panose="02020603050405020304" pitchFamily="18" charset="0"/>
                        </a:rPr>
                        <a:t>Стабилен човешки капитал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7403237"/>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Управление на знанията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Запазване на експертизата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Организационно учене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5527859"/>
                  </a:ext>
                </a:extLst>
              </a:tr>
              <a:tr h="0">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Устойчивост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a:effectLst/>
                          <a:latin typeface="Times New Roman" panose="02020603050405020304" pitchFamily="18" charset="0"/>
                          <a:ea typeface="Times New Roman" panose="02020603050405020304" pitchFamily="18" charset="0"/>
                          <a:cs typeface="Times New Roman" panose="02020603050405020304" pitchFamily="18" charset="0"/>
                        </a:rPr>
                        <a:t>Дългосрочно развитие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bg-BG" sz="2000" dirty="0">
                          <a:effectLst/>
                          <a:latin typeface="Times New Roman" panose="02020603050405020304" pitchFamily="18" charset="0"/>
                          <a:ea typeface="Times New Roman" panose="02020603050405020304" pitchFamily="18" charset="0"/>
                          <a:cs typeface="Times New Roman" panose="02020603050405020304" pitchFamily="18" charset="0"/>
                        </a:rPr>
                        <a:t>Конкурентно предимство</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4331936"/>
                  </a:ext>
                </a:extLst>
              </a:tr>
            </a:tbl>
          </a:graphicData>
        </a:graphic>
      </p:graphicFrame>
      <p:sp>
        <p:nvSpPr>
          <p:cNvPr id="5" name="Текстово поле 4">
            <a:extLst>
              <a:ext uri="{FF2B5EF4-FFF2-40B4-BE49-F238E27FC236}">
                <a16:creationId xmlns:a16="http://schemas.microsoft.com/office/drawing/2014/main" id="{668F35AC-38C0-C5DA-7A38-4D9A4B939B3B}"/>
              </a:ext>
            </a:extLst>
          </p:cNvPr>
          <p:cNvSpPr txBox="1"/>
          <p:nvPr/>
        </p:nvSpPr>
        <p:spPr>
          <a:xfrm>
            <a:off x="0" y="-54690"/>
            <a:ext cx="12192000" cy="2800767"/>
          </a:xfrm>
          <a:prstGeom prst="rect">
            <a:avLst/>
          </a:prstGeom>
          <a:noFill/>
        </p:spPr>
        <p:txBody>
          <a:bodyPr wrap="square">
            <a:spAutoFit/>
          </a:bodyPr>
          <a:lstStyle/>
          <a:p>
            <a:pPr algn="just">
              <a:buNone/>
            </a:pPr>
            <a:r>
              <a:rPr lang="bg-BG" sz="2200" dirty="0">
                <a:effectLst/>
                <a:latin typeface="Times New Roman" panose="02020603050405020304" pitchFamily="18" charset="0"/>
                <a:ea typeface="Times New Roman" panose="02020603050405020304" pitchFamily="18" charset="0"/>
              </a:rPr>
              <a:t>В </a:t>
            </a:r>
            <a:r>
              <a:rPr lang="bg-BG" sz="2200" b="1" i="1" dirty="0">
                <a:effectLst/>
                <a:latin typeface="Times New Roman" panose="02020603050405020304" pitchFamily="18" charset="0"/>
                <a:ea typeface="Times New Roman" panose="02020603050405020304" pitchFamily="18" charset="0"/>
              </a:rPr>
              <a:t>девети етап </a:t>
            </a:r>
            <a:r>
              <a:rPr lang="bg-BG" sz="2200" dirty="0">
                <a:effectLst/>
                <a:latin typeface="Times New Roman" panose="02020603050405020304" pitchFamily="18" charset="0"/>
                <a:ea typeface="Times New Roman" panose="02020603050405020304" pitchFamily="18" charset="0"/>
              </a:rPr>
              <a:t>се дефинира управлението и съхранението на натрупаното организационно знание чрез използването на вътрешни бази данни, електронни библиотеки, програми за наставничество, обмен на добри практики, дигитални платформи. Така се намалява рискът от загуба на експертиза при напускане на ключови специалисти.</a:t>
            </a:r>
          </a:p>
          <a:p>
            <a:pPr algn="just">
              <a:buNone/>
            </a:pPr>
            <a:r>
              <a:rPr lang="bg-BG" sz="2200" dirty="0">
                <a:effectLst/>
                <a:latin typeface="Times New Roman" panose="02020603050405020304" pitchFamily="18" charset="0"/>
                <a:ea typeface="Times New Roman" panose="02020603050405020304" pitchFamily="18" charset="0"/>
              </a:rPr>
              <a:t>На </a:t>
            </a:r>
            <a:r>
              <a:rPr lang="bg-BG" sz="2200" b="1" i="1" dirty="0">
                <a:effectLst/>
                <a:latin typeface="Times New Roman" panose="02020603050405020304" pitchFamily="18" charset="0"/>
                <a:ea typeface="Times New Roman" panose="02020603050405020304" pitchFamily="18" charset="0"/>
              </a:rPr>
              <a:t>десетият етап </a:t>
            </a:r>
            <a:r>
              <a:rPr lang="bg-BG" sz="2200" dirty="0">
                <a:effectLst/>
                <a:latin typeface="Times New Roman" panose="02020603050405020304" pitchFamily="18" charset="0"/>
                <a:ea typeface="Times New Roman" panose="02020603050405020304" pitchFamily="18" charset="0"/>
              </a:rPr>
              <a:t>се оценява организационната устойчивост, като краен резултат от работата на модела. Нивото и се определя на база поддържането на висока производителност, привличане и задържане таланти, внедряване на иновации, управлява успешно промените, създава устойчиво конкурентно предимство.</a:t>
            </a:r>
          </a:p>
        </p:txBody>
      </p:sp>
      <p:sp>
        <p:nvSpPr>
          <p:cNvPr id="7" name="Текстово поле 6">
            <a:extLst>
              <a:ext uri="{FF2B5EF4-FFF2-40B4-BE49-F238E27FC236}">
                <a16:creationId xmlns:a16="http://schemas.microsoft.com/office/drawing/2014/main" id="{55A94590-8223-9838-A7C3-0749EE6CFAD0}"/>
              </a:ext>
            </a:extLst>
          </p:cNvPr>
          <p:cNvSpPr txBox="1"/>
          <p:nvPr/>
        </p:nvSpPr>
        <p:spPr>
          <a:xfrm>
            <a:off x="1844749" y="6209699"/>
            <a:ext cx="8245549" cy="430887"/>
          </a:xfrm>
          <a:prstGeom prst="rect">
            <a:avLst/>
          </a:prstGeom>
          <a:noFill/>
        </p:spPr>
        <p:txBody>
          <a:bodyPr wrap="square">
            <a:spAutoFit/>
          </a:bodyPr>
          <a:lstStyle/>
          <a:p>
            <a:pPr>
              <a:buNone/>
            </a:pPr>
            <a:r>
              <a:rPr lang="bg-BG" sz="2200" b="1" kern="1800" dirty="0">
                <a:effectLst/>
                <a:latin typeface="Times New Roman" panose="02020603050405020304" pitchFamily="18" charset="0"/>
                <a:ea typeface="Times New Roman" panose="02020603050405020304" pitchFamily="18" charset="0"/>
              </a:rPr>
              <a:t>Таблица 4. </a:t>
            </a:r>
            <a:r>
              <a:rPr lang="bg-BG" sz="2200" kern="1800" dirty="0">
                <a:effectLst/>
                <a:latin typeface="Times New Roman" panose="02020603050405020304" pitchFamily="18" charset="0"/>
                <a:ea typeface="Times New Roman" panose="02020603050405020304" pitchFamily="18" charset="0"/>
              </a:rPr>
              <a:t>Основни елементи на предложеният модел.</a:t>
            </a:r>
            <a:endParaRPr lang="bg-BG"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74334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277D5234-BBC5-72A4-A59C-692D4BF41C76}"/>
              </a:ext>
            </a:extLst>
          </p:cNvPr>
          <p:cNvSpPr txBox="1"/>
          <p:nvPr/>
        </p:nvSpPr>
        <p:spPr>
          <a:xfrm>
            <a:off x="205563" y="674915"/>
            <a:ext cx="11780874" cy="3416320"/>
          </a:xfrm>
          <a:prstGeom prst="rect">
            <a:avLst/>
          </a:prstGeom>
          <a:noFill/>
        </p:spPr>
        <p:txBody>
          <a:bodyPr wrap="square">
            <a:spAutoFit/>
          </a:bodyPr>
          <a:lstStyle/>
          <a:p>
            <a:pPr indent="449580" algn="just">
              <a:buNone/>
            </a:pPr>
            <a:r>
              <a:rPr lang="bg-BG" sz="2400" b="1" i="1" dirty="0">
                <a:effectLst/>
                <a:latin typeface="Times New Roman" panose="02020603050405020304" pitchFamily="18" charset="0"/>
                <a:ea typeface="Times New Roman" panose="02020603050405020304" pitchFamily="18" charset="0"/>
              </a:rPr>
              <a:t>ЗАКЛЮЧЕНИЕ</a:t>
            </a:r>
          </a:p>
          <a:p>
            <a:pPr indent="449580" algn="just">
              <a:buNone/>
            </a:pPr>
            <a:r>
              <a:rPr lang="bg-BG" sz="2400" dirty="0">
                <a:effectLst/>
                <a:latin typeface="Times New Roman" panose="02020603050405020304" pitchFamily="18" charset="0"/>
                <a:ea typeface="Times New Roman" panose="02020603050405020304" pitchFamily="18" charset="0"/>
              </a:rPr>
              <a:t>Предложеният модел интегрира стратегическото управление на човешкия капитал с принципите на устойчивото развитие </a:t>
            </a:r>
            <a:r>
              <a:rPr lang="en-US" sz="2400" dirty="0">
                <a:effectLst/>
                <a:latin typeface="Times New Roman" panose="02020603050405020304" pitchFamily="18" charset="0"/>
                <a:ea typeface="Times New Roman" panose="02020603050405020304" pitchFamily="18" charset="0"/>
              </a:rPr>
              <a:t>(</a:t>
            </a:r>
            <a:r>
              <a:rPr lang="bg-BG" sz="2400" dirty="0">
                <a:effectLst/>
                <a:latin typeface="Times New Roman" panose="02020603050405020304" pitchFamily="18" charset="0"/>
                <a:ea typeface="Times New Roman" panose="02020603050405020304" pitchFamily="18" charset="0"/>
              </a:rPr>
              <a:t>Таблица 4</a:t>
            </a:r>
            <a:r>
              <a:rPr lang="en-US" sz="2400" dirty="0">
                <a:effectLst/>
                <a:latin typeface="Times New Roman" panose="02020603050405020304" pitchFamily="18" charset="0"/>
                <a:ea typeface="Times New Roman" panose="02020603050405020304" pitchFamily="18" charset="0"/>
              </a:rPr>
              <a:t>)</a:t>
            </a:r>
            <a:r>
              <a:rPr lang="bg-BG" sz="2400" dirty="0">
                <a:effectLst/>
                <a:latin typeface="Times New Roman" panose="02020603050405020304" pitchFamily="18" charset="0"/>
                <a:ea typeface="Times New Roman" panose="02020603050405020304" pitchFamily="18" charset="0"/>
              </a:rPr>
              <a:t>. Той разглежда управлението на човешките ресурси като непрекъснат цикъл, а не като съвкупност от отделни функции. Поставя се акцент върху прогнозирането на бъдещите потребности от компетентности, което подпомага адаптацията към динамичните промени на пазара на труда. Управлението на знанията се дефинира като самостоятелен елемент за съхраняване на организационния интелект. Изгражда се механизъм за обратна връзка и непрекъснато усъвършенстване на процесите.</a:t>
            </a:r>
          </a:p>
        </p:txBody>
      </p:sp>
    </p:spTree>
    <p:extLst>
      <p:ext uri="{BB962C8B-B14F-4D97-AF65-F5344CB8AC3E}">
        <p14:creationId xmlns:p14="http://schemas.microsoft.com/office/powerpoint/2010/main" val="3224168177"/>
      </p:ext>
    </p:extLst>
  </p:cSld>
  <p:clrMapOvr>
    <a:masterClrMapping/>
  </p:clrMapOvr>
</p:sld>
</file>

<file path=ppt/theme/theme1.xml><?xml version="1.0" encoding="utf-8"?>
<a:theme xmlns:a="http://schemas.openxmlformats.org/drawingml/2006/main" name="Галерия">
  <a:themeElements>
    <a:clrScheme name="Галерия">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Галерия">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алерия">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47</TotalTime>
  <Words>1877</Words>
  <Application>Microsoft Office PowerPoint</Application>
  <PresentationFormat>Широк екран</PresentationFormat>
  <Paragraphs>213</Paragraphs>
  <Slides>15</Slides>
  <Notes>0</Notes>
  <HiddenSlides>0</HiddenSlides>
  <MMClips>0</MMClips>
  <ScaleCrop>false</ScaleCrop>
  <HeadingPairs>
    <vt:vector size="6" baseType="variant">
      <vt:variant>
        <vt:lpstr>Използвани шрифтове</vt:lpstr>
      </vt:variant>
      <vt:variant>
        <vt:i4>3</vt:i4>
      </vt:variant>
      <vt:variant>
        <vt:lpstr>Тема</vt:lpstr>
      </vt:variant>
      <vt:variant>
        <vt:i4>1</vt:i4>
      </vt:variant>
      <vt:variant>
        <vt:lpstr>Заглавия на слайдовете</vt:lpstr>
      </vt:variant>
      <vt:variant>
        <vt:i4>15</vt:i4>
      </vt:variant>
    </vt:vector>
  </HeadingPairs>
  <TitlesOfParts>
    <vt:vector size="19" baseType="lpstr">
      <vt:lpstr>Arial</vt:lpstr>
      <vt:lpstr>Gill Sans MT</vt:lpstr>
      <vt:lpstr>Times New Roman</vt:lpstr>
      <vt:lpstr>Галерия</vt:lpstr>
      <vt:lpstr>ВЪЗДЕЙСТВИЕТО НА ЛИПСАТА НА КВАЛИФИЦИРАНИ КАДРИ ВЪРХУ УСТОЙЧИВОТО РАЗВИТИЕ НА СЪВРЕМЕННИТЕ ОРГАНИЗАЦИИ    ДОЦ. Д-Р Боряна Върбанова  НВУ „Васил левски“ </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1</cp:revision>
  <dcterms:created xsi:type="dcterms:W3CDTF">2026-10-12T11:06:10Z</dcterms:created>
  <dcterms:modified xsi:type="dcterms:W3CDTF">2026-10-12T11:53:51Z</dcterms:modified>
</cp:coreProperties>
</file>