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69" r:id="rId15"/>
    <p:sldId id="270" r:id="rId16"/>
  </p:sldIdLst>
  <p:sldSz cx="12192000" cy="6858000"/>
  <p:notesSz cx="6858000" cy="12192000"/>
  <p:embeddedFontLst>
    <p:embeddedFont>
      <p:font typeface="Corbel" panose="020B0503020204020204" pitchFamily="34" charset="0"/>
      <p:regular r:id="rId18"/>
      <p:bold r:id="rId19"/>
      <p:italic r:id="rId20"/>
      <p:boldItalic r:id="rId21"/>
    </p:embeddedFont>
    <p:embeddedFont>
      <p:font typeface="Libre Baskerville" panose="020F0502020204030204" pitchFamily="2" charset="0"/>
      <p:regular r:id="rId22"/>
    </p:embeddedFont>
    <p:embeddedFont>
      <p:font typeface="Open Sans" panose="020F0502020204030204" pitchFamily="34" charset="0"/>
      <p:regular r:id="rId23"/>
    </p:embeddedFont>
    <p:embeddedFont>
      <p:font typeface="Open Sans Bold" panose="020B0604020202020204" charset="0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5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001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47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3688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797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0699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9116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9140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96344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9535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64879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625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7536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696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11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C78FBEBA-4156-A571-06EC-94C1E2CB7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225" y="0"/>
            <a:ext cx="12168427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674949" y="2686878"/>
            <a:ext cx="6402869" cy="2216567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bg-BG" sz="3600" b="1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ПРЕЗЕНТАЦИЯ НА ТЕМА</a:t>
            </a:r>
            <a:r>
              <a:rPr lang="en-US" sz="3600" b="1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:</a:t>
            </a:r>
            <a:endParaRPr lang="bg-BG" sz="3600" b="1" dirty="0">
              <a:solidFill>
                <a:schemeClr val="tx1">
                  <a:lumMod val="85000"/>
                </a:schemeClr>
              </a:solidFill>
              <a:latin typeface="Arial" panose="020B0604020202020204" pitchFamily="34" charset="0"/>
              <a:ea typeface="Libre Baskerville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r>
              <a:rPr lang="bg-BG" sz="3600" b="1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„</a:t>
            </a:r>
            <a:r>
              <a:rPr lang="en-US" sz="3600" b="1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ВОЕННОТО ПРИЛОЖЕНИЕ НА НИСКООРБИТАЛНИТЕ САТЕЛИТНИ СЪЗВЕЗДИЯ</a:t>
            </a:r>
            <a:r>
              <a:rPr lang="bg-BG" sz="3600" b="1" dirty="0">
                <a:solidFill>
                  <a:schemeClr val="tx1">
                    <a:lumMod val="85000"/>
                  </a:schemeClr>
                </a:solidFill>
                <a:latin typeface="Arial" panose="020B0604020202020204" pitchFamily="34" charset="0"/>
                <a:ea typeface="Libre Baskerville" pitchFamily="34" charset="-122"/>
                <a:cs typeface="Arial" panose="020B0604020202020204" pitchFamily="34" charset="0"/>
              </a:rPr>
              <a:t>“</a:t>
            </a:r>
            <a:endParaRPr lang="en-US" sz="3600" b="1" dirty="0">
              <a:solidFill>
                <a:schemeClr val="tx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0551084" y="6346005"/>
            <a:ext cx="156693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600" b="1" dirty="0">
              <a:solidFill>
                <a:schemeClr val="tx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346765" y="4627265"/>
            <a:ext cx="568628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endParaRPr lang="en-US" sz="1150" dirty="0"/>
          </a:p>
        </p:txBody>
      </p:sp>
      <p:pic>
        <p:nvPicPr>
          <p:cNvPr id="9" name="logo-image" descr="Национален Военен Университет ">
            <a:extLst>
              <a:ext uri="{FF2B5EF4-FFF2-40B4-BE49-F238E27FC236}">
                <a16:creationId xmlns:a16="http://schemas.microsoft.com/office/drawing/2014/main" id="{2960583F-41BE-C678-B540-5641E61721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3" y="216448"/>
            <a:ext cx="1537043" cy="192774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AA18DF29-6D47-C545-F8F0-E7751267C807}"/>
              </a:ext>
            </a:extLst>
          </p:cNvPr>
          <p:cNvSpPr txBox="1"/>
          <p:nvPr/>
        </p:nvSpPr>
        <p:spPr>
          <a:xfrm>
            <a:off x="1898050" y="277260"/>
            <a:ext cx="765432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ГОДИШНА УНИВЕРСИТЕТСКА НАУЧНА КОНФЕРЕНЦИЯ НА НАЦИОНАЛЕН ВОЕНЕН УНИВЕРСИТЕТ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,,ВАСИЛ ЛЕВСКИ‘‘–2026г.</a:t>
            </a:r>
          </a:p>
          <a:p>
            <a:pPr algn="ctr"/>
            <a:endParaRPr lang="bg-BG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EBD7986B-22FA-94C2-A40A-D4CBA5718A2E}"/>
              </a:ext>
            </a:extLst>
          </p:cNvPr>
          <p:cNvSpPr txBox="1"/>
          <p:nvPr/>
        </p:nvSpPr>
        <p:spPr>
          <a:xfrm>
            <a:off x="7818531" y="5918052"/>
            <a:ext cx="4236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800" b="1" dirty="0">
                <a:latin typeface="Arial" panose="020B0604020202020204" pitchFamily="34" charset="0"/>
                <a:cs typeface="Arial" panose="020B0604020202020204" pitchFamily="34" charset="0"/>
              </a:rPr>
              <a:t>ИЗГОТВИЛ: ЛУКА ВЕНКОВ РАЛЧЕВ</a:t>
            </a: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7E8CDF7D-7D2C-6E13-E586-6C07B77F505E}"/>
              </a:ext>
            </a:extLst>
          </p:cNvPr>
          <p:cNvSpPr txBox="1"/>
          <p:nvPr/>
        </p:nvSpPr>
        <p:spPr>
          <a:xfrm>
            <a:off x="4876384" y="6443385"/>
            <a:ext cx="6156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Велико Търново, 2026г</a:t>
            </a:r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7491" y="423305"/>
            <a:ext cx="6296860" cy="1122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5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Нова парадигма в космическата война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1475" y="2074763"/>
            <a:ext cx="6296860" cy="1400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Традиционно военните космически системи разчитаха на единични, скъпи GEO спътници. Комерсиализацията на космоса — водена от Starlink и OneWeb — промени това коренно. Към 2026 г. активните LEO спътници 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надхвърлят десет хиляди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а цената на изстрелване спадна благодарение на многократно използваемите ракети.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661475" y="3667125"/>
            <a:ext cx="3063104" cy="1301948"/>
          </a:xfrm>
          <a:prstGeom prst="roundRect">
            <a:avLst>
              <a:gd name="adj" fmla="val 2069"/>
            </a:avLst>
          </a:prstGeom>
          <a:solidFill>
            <a:srgbClr val="EAE8F3"/>
          </a:solidFill>
          <a:ln/>
        </p:spPr>
      </p:sp>
      <p:sp>
        <p:nvSpPr>
          <p:cNvPr id="6" name="Text 3"/>
          <p:cNvSpPr/>
          <p:nvPr/>
        </p:nvSpPr>
        <p:spPr>
          <a:xfrm>
            <a:off x="840957" y="3846612"/>
            <a:ext cx="270413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Глобално покритие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40957" y="4229398"/>
            <a:ext cx="270413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Включително полярни региони, недостъпни за GEO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895131" y="3667125"/>
            <a:ext cx="3063203" cy="1301948"/>
          </a:xfrm>
          <a:prstGeom prst="roundRect">
            <a:avLst>
              <a:gd name="adj" fmla="val 2069"/>
            </a:avLst>
          </a:prstGeom>
          <a:solidFill>
            <a:srgbClr val="EAE8F3"/>
          </a:solidFill>
          <a:ln/>
        </p:spPr>
      </p:sp>
      <p:sp>
        <p:nvSpPr>
          <p:cNvPr id="9" name="Text 6"/>
          <p:cNvSpPr/>
          <p:nvPr/>
        </p:nvSpPr>
        <p:spPr>
          <a:xfrm>
            <a:off x="4074614" y="3846612"/>
            <a:ext cx="270423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Ниска латентност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074614" y="4229398"/>
            <a:ext cx="270423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20–40 мс срещу ~600 мс при GEO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61475" y="5139630"/>
            <a:ext cx="6296860" cy="1021854"/>
          </a:xfrm>
          <a:prstGeom prst="roundRect">
            <a:avLst>
              <a:gd name="adj" fmla="val 2636"/>
            </a:avLst>
          </a:prstGeom>
          <a:solidFill>
            <a:srgbClr val="EAE8F3"/>
          </a:solidFill>
          <a:ln/>
        </p:spPr>
      </p:sp>
      <p:sp>
        <p:nvSpPr>
          <p:cNvPr id="12" name="Text 9"/>
          <p:cNvSpPr/>
          <p:nvPr/>
        </p:nvSpPr>
        <p:spPr>
          <a:xfrm>
            <a:off x="840957" y="5319117"/>
            <a:ext cx="5937895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Устойчивост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840957" y="5701903"/>
            <a:ext cx="5937895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Стотици/хиляди възела вместо единична точка на отказ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68996" y="738088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LEO срещу GEO: Технологично сравнение</a:t>
            </a:r>
            <a:endParaRPr lang="en-US" sz="2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28" y="2059517"/>
            <a:ext cx="7165254" cy="4060395"/>
          </a:xfrm>
          <a:prstGeom prst="rect">
            <a:avLst/>
          </a:prstGeom>
        </p:spPr>
      </p:pic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271925"/>
              </p:ext>
            </p:extLst>
          </p:nvPr>
        </p:nvGraphicFramePr>
        <p:xfrm>
          <a:off x="7901126" y="1914020"/>
          <a:ext cx="3915053" cy="2773293"/>
        </p:xfrm>
        <a:graphic>
          <a:graphicData uri="http://schemas.openxmlformats.org/drawingml/2006/table">
            <a:tbl>
              <a:tblPr/>
              <a:tblGrid>
                <a:gridCol w="1400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3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1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60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Показател</a:t>
                      </a:r>
                      <a:endParaRPr lang="en-US" sz="1150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LEO</a:t>
                      </a:r>
                      <a:endParaRPr lang="en-US" sz="1600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GEO</a:t>
                      </a:r>
                      <a:endParaRPr lang="en-US" sz="1400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46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Височина</a:t>
                      </a:r>
                      <a:endParaRPr lang="en-US" sz="115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200–2000км</a:t>
                      </a:r>
                      <a:endParaRPr lang="en-US" sz="115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35</a:t>
                      </a:r>
                      <a:r>
                        <a:rPr lang="en-US" sz="1150" dirty="0">
                          <a:solidFill>
                            <a:srgbClr val="49495A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786</a:t>
                      </a:r>
                      <a:r>
                        <a:rPr lang="en-US" sz="1150" dirty="0">
                          <a:solidFill>
                            <a:srgbClr val="49495A"/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км</a:t>
                      </a:r>
                      <a:endParaRPr lang="en-US" sz="115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7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Латентност</a:t>
                      </a:r>
                      <a:endParaRPr lang="en-US" sz="115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20–40 </a:t>
                      </a:r>
                      <a:r>
                        <a:rPr lang="en-US" sz="1400" b="1" dirty="0" err="1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мс</a:t>
                      </a:r>
                      <a:endParaRPr lang="en-US" sz="140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~600 мс</a:t>
                      </a:r>
                      <a:endParaRPr lang="en-US" sz="140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14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Покритие</a:t>
                      </a:r>
                      <a:endParaRPr lang="en-US" sz="115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Глобално, вкл. полюси</a:t>
                      </a:r>
                      <a:endParaRPr lang="en-US" sz="140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До ±70° шир.</a:t>
                      </a:r>
                      <a:endParaRPr lang="en-US" sz="140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29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Устойчивост</a:t>
                      </a:r>
                      <a:endParaRPr lang="en-US" sz="115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Хиляди възела</a:t>
                      </a:r>
                      <a:endParaRPr lang="en-US" sz="120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chemeClr val="bg1">
                              <a:lumMod val="10000"/>
                              <a:lumOff val="90000"/>
                            </a:schemeClr>
                          </a:solidFill>
                          <a:latin typeface="Open Sans" pitchFamily="34" charset="0"/>
                          <a:ea typeface="Open Sans" pitchFamily="34" charset="-122"/>
                          <a:cs typeface="Open Sans" pitchFamily="34" charset="-120"/>
                        </a:rPr>
                        <a:t>Единичен спътник</a:t>
                      </a:r>
                      <a:endParaRPr lang="en-US" sz="1200" b="1" dirty="0">
                        <a:solidFill>
                          <a:schemeClr val="bg1">
                            <a:lumMod val="10000"/>
                            <a:lumOff val="90000"/>
                          </a:schemeClr>
                        </a:solidFill>
                        <a:latin typeface="Open Sans" charset="0"/>
                        <a:ea typeface="Open Sans" charset="0"/>
                        <a:cs typeface="Open Sans" charset="0"/>
                      </a:endParaRPr>
                    </a:p>
                  </a:txBody>
                  <a:tcPr marL="151215" marR="151215" marT="6350" marB="6350" anchor="ctr">
                    <a:lnL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7972226" y="4828343"/>
            <a:ext cx="4030384" cy="17056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Три ключови технологии задвижват трансформацията: </a:t>
            </a: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" panose="020B0604020202020204" pitchFamily="34" charset="0"/>
                <a:ea typeface="Open Sans Bold" pitchFamily="34" charset="-122"/>
                <a:cs typeface="Arial" panose="020B0604020202020204" pitchFamily="34" charset="0"/>
              </a:rPr>
              <a:t>миниатюризация</a:t>
            </a: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 (SmallSats/CubeSats), </a:t>
            </a: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" panose="020B0604020202020204" pitchFamily="34" charset="0"/>
                <a:ea typeface="Open Sans Bold" pitchFamily="34" charset="-122"/>
                <a:cs typeface="Arial" panose="020B0604020202020204" pitchFamily="34" charset="0"/>
              </a:rPr>
              <a:t>лазерни междусателитни връзки</a:t>
            </a: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 и </a:t>
            </a: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" panose="020B0604020202020204" pitchFamily="34" charset="0"/>
                <a:ea typeface="Open Sans Bold" pitchFamily="34" charset="-122"/>
                <a:cs typeface="Arial" panose="020B0604020202020204" pitchFamily="34" charset="0"/>
              </a:rPr>
              <a:t>фазирани антенни решетки</a:t>
            </a: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.</a:t>
            </a:r>
            <a:endParaRPr lang="en-US" sz="1400" b="1" dirty="0">
              <a:solidFill>
                <a:schemeClr val="bg1">
                  <a:lumMod val="10000"/>
                  <a:lumOff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67816" y="809923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Комуникации и командване (C2)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50" y="2045096"/>
            <a:ext cx="7310441" cy="4142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02189" y="2133628"/>
            <a:ext cx="3534282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Възможности</a:t>
            </a:r>
            <a:endParaRPr lang="en-US" b="1" dirty="0"/>
          </a:p>
        </p:txBody>
      </p:sp>
      <p:sp>
        <p:nvSpPr>
          <p:cNvPr id="5" name="Text 2"/>
          <p:cNvSpPr/>
          <p:nvPr/>
        </p:nvSpPr>
        <p:spPr>
          <a:xfrm>
            <a:off x="8002189" y="2494399"/>
            <a:ext cx="3534282" cy="165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Широколентов достъп до преносими терминали на бойното поле</a:t>
            </a:r>
            <a:endParaRPr lang="en-US" sz="1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Устойчивост на заглушаване чрез електронно насочване на лъча</a:t>
            </a:r>
            <a:endParaRPr lang="en-US" sz="1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Непрекъснато покритие в полярни и отдалечени райони</a:t>
            </a:r>
            <a:endParaRPr lang="en-US" sz="1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002189" y="4168248"/>
            <a:ext cx="3534282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Опитът от Украйна</a:t>
            </a:r>
            <a:endParaRPr lang="en-US" b="1" dirty="0"/>
          </a:p>
        </p:txBody>
      </p:sp>
      <p:sp>
        <p:nvSpPr>
          <p:cNvPr id="7" name="Text 4"/>
          <p:cNvSpPr/>
          <p:nvPr/>
        </p:nvSpPr>
        <p:spPr>
          <a:xfrm>
            <a:off x="8002189" y="4539753"/>
            <a:ext cx="3534282" cy="2068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Терминалите Starlink се превърнаха в основно средство за командване на украински части, но провокираха разработването на специализирани руски системи за целенасочено заглушаване — постоянна надпревара между мерки и противомерки в електромагнитния спектър.</a:t>
            </a:r>
            <a:endParaRPr lang="en-US" sz="1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1527" y="428932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Разузнаване, наблюдение и ранно предупреждение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91" y="2006123"/>
            <a:ext cx="3002482" cy="18556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7495" y="4018423"/>
            <a:ext cx="346542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ISR — постоянно наблюдение</a:t>
            </a:r>
            <a:endParaRPr lang="en-US" sz="185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297491" y="4614555"/>
            <a:ext cx="346542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Няколко спътника наблюдават една точка едновременно. SAR радарите осигуряват изображения при облачност и тъмнина. ELINT сателитите триангулират източници на сигнали в реално време.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9" y="2077032"/>
            <a:ext cx="3002482" cy="1855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22933" y="409733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Ранно предупреждение</a:t>
            </a:r>
            <a:endParaRPr lang="en-US" sz="20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229970" y="4505711"/>
            <a:ext cx="3465426" cy="2498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Близостта до Земята повишава чувствителността към топлинни сигнатури на хиперзвукови ракети. Стереоскопичното наблюдение от няколко ъгъла скъсява времето за реакция.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3921" y="2055098"/>
            <a:ext cx="3002482" cy="18556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62449" y="409733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Ядрено командване (NC3)</a:t>
            </a:r>
            <a:endParaRPr lang="en-US" sz="20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8162449" y="4765764"/>
            <a:ext cx="3465426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Разпределената архитектура е по-устойчива на електромагнитен импулс от ядрен взрив — загубата на част от възлите не прекъсва системата.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5824" y="861099"/>
            <a:ext cx="6296860" cy="553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Навигация и синхронизация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61475" y="2132111"/>
            <a:ext cx="6296860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LEO спътниците могат да излъчват 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независими навигационни сигнали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по-силни от GPS поради по-малкото разстояние до земната повърхност.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206051"/>
            <a:ext cx="6296860" cy="1318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95824" y="3290540"/>
            <a:ext cx="5828162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Резервен източник при заглушаване</a:t>
            </a:r>
            <a:endParaRPr lang="en-US" b="1" dirty="0"/>
          </a:p>
        </p:txBody>
      </p:sp>
      <p:sp>
        <p:nvSpPr>
          <p:cNvPr id="7" name="Text 3"/>
          <p:cNvSpPr/>
          <p:nvPr/>
        </p:nvSpPr>
        <p:spPr>
          <a:xfrm>
            <a:off x="895824" y="3725069"/>
            <a:ext cx="5828162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Служат като алтернатива при заглушаване на GPS/GNSS сигнала — критично за съвременното бойно поле.</a:t>
            </a:r>
            <a:endParaRPr lang="en-US" sz="1350" b="1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716959"/>
            <a:ext cx="6296860" cy="186759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5824" y="4911766"/>
            <a:ext cx="5828162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Метрова прецизност</a:t>
            </a:r>
            <a:endParaRPr lang="en-US" b="1" dirty="0"/>
          </a:p>
        </p:txBody>
      </p:sp>
      <p:sp>
        <p:nvSpPr>
          <p:cNvPr id="10" name="Text 5"/>
          <p:cNvSpPr/>
          <p:nvPr/>
        </p:nvSpPr>
        <p:spPr>
          <a:xfrm>
            <a:off x="895824" y="5383493"/>
            <a:ext cx="5828162" cy="1098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 насочване на високоточни оръжия LEO сигналите позволяват точност от порядъка на метри чрез измерване на </a:t>
            </a:r>
            <a:r>
              <a:rPr lang="en-US" sz="135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Доплеровото отместване</a:t>
            </a:r>
            <a:r>
              <a:rPr lang="en-US" sz="135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промяната в честотата вследствие бързото движение на спътника.</a:t>
            </a:r>
            <a:endParaRPr lang="en-US" sz="135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64293" y="692396"/>
            <a:ext cx="6263108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Стратегическа устойчивост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4631"/>
            <a:ext cx="5353235" cy="53533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03309" y="1898439"/>
            <a:ext cx="5226911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Три взаимосвързани фактора</a:t>
            </a:r>
            <a:endParaRPr lang="en-US" b="1" dirty="0"/>
          </a:p>
        </p:txBody>
      </p:sp>
      <p:sp>
        <p:nvSpPr>
          <p:cNvPr id="5" name="Text 2"/>
          <p:cNvSpPr/>
          <p:nvPr/>
        </p:nvSpPr>
        <p:spPr>
          <a:xfrm>
            <a:off x="6342805" y="2275230"/>
            <a:ext cx="5226911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Устойчивостта на LEO съзвездията се основава на разпределена архитектура, икономическа асиметрия и бързо попълване на загуби.</a:t>
            </a:r>
            <a:endParaRPr lang="en-US" sz="1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6095847" y="3155707"/>
            <a:ext cx="5226911" cy="2434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600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Разпределена архитектура:</a:t>
            </a:r>
            <a:r>
              <a:rPr lang="en-US" sz="1600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загубата на няколко от хиляда спътника не нарушава мрежата — трафикът се пренасочва автоматично</a:t>
            </a:r>
            <a:endParaRPr 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600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Икономическа асиметрия:</a:t>
            </a:r>
            <a:r>
              <a:rPr lang="en-US" sz="1600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кинетичните ASAT оръжия струват десетки милиони, докато замяната на малък спътник е значително по-евтина</a:t>
            </a:r>
            <a:endParaRPr 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600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Бързо попълване:</a:t>
            </a:r>
            <a:r>
              <a:rPr lang="en-US" sz="1600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серийното производство позволява замяна в рамките на седмици срещу 5–10 години за традиционен военен спътник</a:t>
            </a:r>
            <a:endParaRPr lang="en-US" sz="16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238638" y="5701023"/>
            <a:ext cx="5226911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Лазерните връзки и резервният капацитет допълнително ограничават ефекта от кибератаки и „ослепяване" на сензори.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87098" y="75240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Предизвикателства и уязвимости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37" y="2142033"/>
            <a:ext cx="1435632" cy="14356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9266" y="2776702"/>
            <a:ext cx="246681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Космически отпадъци</a:t>
            </a:r>
            <a:endParaRPr lang="en-US" sz="2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660086" y="3411245"/>
            <a:ext cx="2466814" cy="3265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Сблъсък между два обекта може да породи верижна реакция — 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синдромът на Кеслер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Китайското (2007) и руското (2021) ASAT изпитания генерираха хиляди отломки.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293" y="2142033"/>
            <a:ext cx="1435632" cy="14356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61746" y="2668718"/>
            <a:ext cx="24668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Киберсигурност</a:t>
            </a:r>
            <a:endParaRPr lang="en-US" sz="185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5432159" y="3230592"/>
            <a:ext cx="2466814" cy="2721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Три критични вектора: наземни станции, канали за софтуерни ъпдейти и веригата за доставка. Хомогенността на масовото производство означава, че една уязвимост важи за много възли едновременно.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560" y="2142033"/>
            <a:ext cx="1435632" cy="14356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889029" y="2564592"/>
            <a:ext cx="246681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ЕМ смущения и спектър</a:t>
            </a:r>
            <a:endParaRPr lang="en-US" sz="2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9507289" y="3230592"/>
            <a:ext cx="2466814" cy="2721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Даунлинк сигналите са уязвими на заглушаване от наземни предаватели. Конкуренцията за честоти (ITU) и сложното приписване на отговорност при сблъсъци остават нерешени.</a:t>
            </a:r>
            <a:endParaRPr lang="en-US" sz="145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66436" y="73356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САЩ, Китай и Русия: Три модела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65" y="2067971"/>
            <a:ext cx="3034960" cy="18757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88613" y="410320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САЩ — Пазарен модел</a:t>
            </a:r>
            <a:endParaRPr lang="en-US" sz="2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430656" y="4558010"/>
            <a:ext cx="3465426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SDA изгражда PWSA архитектура: Tranche 0 (28 спътника), Tranche 1 (150+). SpaceX Starshield — военизиран Starlink по договор с Пентагона. Украйна — първи оперативен тест в реални бойни условия.</a:t>
            </a:r>
            <a:endParaRPr lang="en-US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402" y="2067970"/>
            <a:ext cx="3034935" cy="18757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41193" y="4103206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Китай</a:t>
            </a:r>
            <a:r>
              <a:rPr lang="en-US" sz="24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— Държавен модел</a:t>
            </a:r>
            <a:endParaRPr lang="en-US" sz="24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247725" y="4645053"/>
            <a:ext cx="346542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Проект 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Guowang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(China SatNet) — ~13 000 спътника. Серията 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YAOGAN</a:t>
            </a:r>
            <a:r>
              <a:rPr lang="en-US" sz="16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(100+ спътника) — оптични, SAR и ELINT сензори за нуждите на НОА. Фокус върху Тайванския проток и Южнокитайско море.</a:t>
            </a:r>
            <a:endParaRPr lang="en-US" sz="16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5589" y="2067971"/>
            <a:ext cx="3034936" cy="187572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57756" y="4078605"/>
            <a:ext cx="428404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Русия</a:t>
            </a:r>
            <a:r>
              <a:rPr lang="en-US" sz="20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— Асиметричен модел</a:t>
            </a:r>
            <a:endParaRPr lang="en-US" sz="2000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8224592" y="4493843"/>
            <a:ext cx="3465426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Проект </a:t>
            </a:r>
            <a:r>
              <a:rPr 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„Сфера"</a:t>
            </a:r>
            <a:r>
              <a:rPr 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първоначално 600+ спътника, значително свит поради бюджетни съкращения и липса на западни компоненти след 2022 г. Вместо LEO инфраструктура — инвестиции в ASAT и заглушаващи способности.</a:t>
            </a:r>
            <a:endParaRPr lang="en-US" b="1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929DD9E-15C5-FF3D-AB65-80D7D96A1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7" y="0"/>
            <a:ext cx="5521910" cy="6858000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CAE3365E-4B06-56F6-FD3E-3160F4A71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686" y="19975"/>
            <a:ext cx="6581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14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43AC92E-54B0-2D91-4202-23C500A2B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438" y="93216"/>
            <a:ext cx="9135124" cy="676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14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7B1E774-4D37-DB52-CC11-5387EAA04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42012" cy="6858000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A86851F7-26B3-3998-E1DC-6192A8D28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12" y="0"/>
            <a:ext cx="67499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79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92620" y="337203"/>
            <a:ext cx="6296860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Заключение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581575" y="1041061"/>
            <a:ext cx="6296860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Нискоорбиталните съзвездия трансформират военните комуникации, разузнаването и навигацията от </a:t>
            </a:r>
            <a:r>
              <a:rPr lang="en-US" sz="130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скъпа и уязвима</a:t>
            </a:r>
            <a:r>
              <a:rPr lang="en-US" sz="13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</a:t>
            </a:r>
            <a:r>
              <a:rPr lang="en-US" sz="1300" b="1" dirty="0">
                <a:solidFill>
                  <a:srgbClr val="49495A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масова и устойчива</a:t>
            </a:r>
            <a:r>
              <a:rPr lang="en-US" sz="13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технология на съвременното бойно поле.</a:t>
            </a:r>
            <a:endParaRPr lang="en-US" sz="1300" b="1" dirty="0"/>
          </a:p>
        </p:txBody>
      </p:sp>
      <p:sp>
        <p:nvSpPr>
          <p:cNvPr id="5" name="Shape 2"/>
          <p:cNvSpPr/>
          <p:nvPr/>
        </p:nvSpPr>
        <p:spPr>
          <a:xfrm>
            <a:off x="661475" y="2277666"/>
            <a:ext cx="6296860" cy="2688034"/>
          </a:xfrm>
          <a:prstGeom prst="roundRect">
            <a:avLst>
              <a:gd name="adj" fmla="val 949"/>
            </a:avLst>
          </a:prstGeom>
          <a:solidFill>
            <a:srgbClr val="EAE8F3"/>
          </a:solidFill>
          <a:ln/>
        </p:spPr>
      </p:sp>
      <p:sp>
        <p:nvSpPr>
          <p:cNvPr id="6" name="Shape 3"/>
          <p:cNvSpPr/>
          <p:nvPr/>
        </p:nvSpPr>
        <p:spPr>
          <a:xfrm>
            <a:off x="661475" y="2277666"/>
            <a:ext cx="3148430" cy="1473299"/>
          </a:xfrm>
          <a:custGeom>
            <a:avLst/>
            <a:gdLst/>
            <a:ahLst/>
            <a:cxnLst/>
            <a:rect l="l" t="t" r="r" b="b"/>
            <a:pathLst>
              <a:path w="3148430" h="1473299">
                <a:moveTo>
                  <a:pt x="21265" y="0"/>
                </a:moveTo>
                <a:lnTo>
                  <a:pt x="3148430" y="0"/>
                </a:lnTo>
                <a:lnTo>
                  <a:pt x="3148430" y="1473299"/>
                </a:lnTo>
                <a:lnTo>
                  <a:pt x="0" y="1473299"/>
                </a:lnTo>
                <a:lnTo>
                  <a:pt x="0" y="21265"/>
                </a:lnTo>
                <a:arcTo wR="21265" hR="21265" stAng="10800000" swAng="5400000"/>
                <a:close/>
              </a:path>
            </a:pathLst>
          </a:custGeom>
          <a:solidFill>
            <a:srgbClr val="EAE8F3"/>
          </a:solidFill>
          <a:ln/>
        </p:spPr>
      </p:sp>
      <p:sp>
        <p:nvSpPr>
          <p:cNvPr id="7" name="Text 4"/>
          <p:cNvSpPr/>
          <p:nvPr/>
        </p:nvSpPr>
        <p:spPr>
          <a:xfrm>
            <a:off x="831532" y="2447727"/>
            <a:ext cx="2808316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Предимства</a:t>
            </a:r>
            <a:endParaRPr lang="en-US" sz="2000" b="1" dirty="0"/>
          </a:p>
        </p:txBody>
      </p:sp>
      <p:sp>
        <p:nvSpPr>
          <p:cNvPr id="8" name="Text 5"/>
          <p:cNvSpPr/>
          <p:nvPr/>
        </p:nvSpPr>
        <p:spPr>
          <a:xfrm>
            <a:off x="831532" y="2805212"/>
            <a:ext cx="2808316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Ниска латентност, глобално покритие, разпределена устойчивост</a:t>
            </a:r>
            <a:endParaRPr lang="en-US" sz="1400" b="1" dirty="0"/>
          </a:p>
        </p:txBody>
      </p:sp>
      <p:sp>
        <p:nvSpPr>
          <p:cNvPr id="9" name="Shape 6"/>
          <p:cNvSpPr/>
          <p:nvPr/>
        </p:nvSpPr>
        <p:spPr>
          <a:xfrm>
            <a:off x="3658899" y="2277666"/>
            <a:ext cx="3148430" cy="1473299"/>
          </a:xfrm>
          <a:custGeom>
            <a:avLst/>
            <a:gdLst/>
            <a:ahLst/>
            <a:cxnLst/>
            <a:rect l="l" t="t" r="r" b="b"/>
            <a:pathLst>
              <a:path w="3148430" h="1473299">
                <a:moveTo>
                  <a:pt x="0" y="0"/>
                </a:moveTo>
                <a:lnTo>
                  <a:pt x="3127165" y="0"/>
                </a:lnTo>
                <a:arcTo wR="21265" hR="21265" stAng="16200000" swAng="5400000"/>
                <a:lnTo>
                  <a:pt x="3148430" y="1473299"/>
                </a:lnTo>
                <a:lnTo>
                  <a:pt x="0" y="1473299"/>
                </a:lnTo>
                <a:lnTo>
                  <a:pt x="0" y="0"/>
                </a:lnTo>
                <a:close/>
              </a:path>
            </a:pathLst>
          </a:custGeom>
          <a:solidFill>
            <a:srgbClr val="EAE8F3"/>
          </a:solidFill>
          <a:ln/>
        </p:spPr>
      </p:sp>
      <p:sp>
        <p:nvSpPr>
          <p:cNvPr id="10" name="Shape 7"/>
          <p:cNvSpPr/>
          <p:nvPr/>
        </p:nvSpPr>
        <p:spPr>
          <a:xfrm>
            <a:off x="3809905" y="2277666"/>
            <a:ext cx="19050" cy="1473299"/>
          </a:xfrm>
          <a:prstGeom prst="roundRect">
            <a:avLst>
              <a:gd name="adj" fmla="val 49999"/>
            </a:avLst>
          </a:prstGeom>
          <a:solidFill>
            <a:srgbClr val="D0CED9"/>
          </a:solidFill>
          <a:ln/>
        </p:spPr>
      </p:sp>
      <p:sp>
        <p:nvSpPr>
          <p:cNvPr id="11" name="Text 8"/>
          <p:cNvSpPr/>
          <p:nvPr/>
        </p:nvSpPr>
        <p:spPr>
          <a:xfrm>
            <a:off x="3979961" y="2447727"/>
            <a:ext cx="2808316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Рискове</a:t>
            </a:r>
            <a:endParaRPr lang="en-US" b="1" dirty="0"/>
          </a:p>
        </p:txBody>
      </p:sp>
      <p:sp>
        <p:nvSpPr>
          <p:cNvPr id="12" name="Text 9"/>
          <p:cNvSpPr/>
          <p:nvPr/>
        </p:nvSpPr>
        <p:spPr>
          <a:xfrm>
            <a:off x="3979961" y="2805212"/>
            <a:ext cx="2808316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Космически отпадъци, кибератаки, конкуренция за спектър</a:t>
            </a:r>
            <a:endParaRPr lang="en-US" sz="1400" b="1" dirty="0"/>
          </a:p>
        </p:txBody>
      </p:sp>
      <p:sp>
        <p:nvSpPr>
          <p:cNvPr id="13" name="Shape 10"/>
          <p:cNvSpPr/>
          <p:nvPr/>
        </p:nvSpPr>
        <p:spPr>
          <a:xfrm>
            <a:off x="661475" y="3750965"/>
            <a:ext cx="6296860" cy="1214735"/>
          </a:xfrm>
          <a:custGeom>
            <a:avLst/>
            <a:gdLst/>
            <a:ahLst/>
            <a:cxnLst/>
            <a:rect l="l" t="t" r="r" b="b"/>
            <a:pathLst>
              <a:path w="6296860" h="1214735">
                <a:moveTo>
                  <a:pt x="0" y="0"/>
                </a:moveTo>
                <a:lnTo>
                  <a:pt x="6296860" y="0"/>
                </a:lnTo>
                <a:lnTo>
                  <a:pt x="6296860" y="1193470"/>
                </a:lnTo>
                <a:arcTo wR="21265" hR="21265" stAng="0" swAng="5400000"/>
                <a:lnTo>
                  <a:pt x="21265" y="1214735"/>
                </a:lnTo>
                <a:arcTo wR="21265" hR="21265" stAng="5400000" swAng="5400000"/>
                <a:lnTo>
                  <a:pt x="0" y="0"/>
                </a:lnTo>
                <a:close/>
              </a:path>
            </a:pathLst>
          </a:custGeom>
          <a:solidFill>
            <a:srgbClr val="EAE8F3"/>
          </a:solidFill>
          <a:ln/>
        </p:spPr>
      </p:sp>
      <p:sp>
        <p:nvSpPr>
          <p:cNvPr id="14" name="Shape 11"/>
          <p:cNvSpPr/>
          <p:nvPr/>
        </p:nvSpPr>
        <p:spPr>
          <a:xfrm>
            <a:off x="661475" y="3750965"/>
            <a:ext cx="6296860" cy="19050"/>
          </a:xfrm>
          <a:prstGeom prst="roundRect">
            <a:avLst>
              <a:gd name="adj" fmla="val 49999"/>
            </a:avLst>
          </a:prstGeom>
          <a:solidFill>
            <a:srgbClr val="D0CED9"/>
          </a:solidFill>
          <a:ln/>
        </p:spPr>
      </p:sp>
      <p:sp>
        <p:nvSpPr>
          <p:cNvPr id="15" name="Text 12"/>
          <p:cNvSpPr/>
          <p:nvPr/>
        </p:nvSpPr>
        <p:spPr>
          <a:xfrm>
            <a:off x="831532" y="3921026"/>
            <a:ext cx="5956746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49495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Бъдеще</a:t>
            </a:r>
            <a:endParaRPr lang="en-US" b="1" dirty="0"/>
          </a:p>
        </p:txBody>
      </p:sp>
      <p:sp>
        <p:nvSpPr>
          <p:cNvPr id="16" name="Text 13"/>
          <p:cNvSpPr/>
          <p:nvPr/>
        </p:nvSpPr>
        <p:spPr>
          <a:xfrm>
            <a:off x="831532" y="4278511"/>
            <a:ext cx="5956746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b="1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Технологичен напредък + стратегическа устойчивост + международно регулиране</a:t>
            </a:r>
            <a:endParaRPr lang="en-US" sz="1400" b="1" dirty="0"/>
          </a:p>
        </p:txBody>
      </p:sp>
      <p:sp>
        <p:nvSpPr>
          <p:cNvPr id="17" name="Shape 14"/>
          <p:cNvSpPr/>
          <p:nvPr/>
        </p:nvSpPr>
        <p:spPr>
          <a:xfrm>
            <a:off x="661475" y="5137944"/>
            <a:ext cx="6296860" cy="1151434"/>
          </a:xfrm>
          <a:prstGeom prst="roundRect">
            <a:avLst>
              <a:gd name="adj" fmla="val 2216"/>
            </a:avLst>
          </a:prstGeom>
          <a:solidFill>
            <a:srgbClr val="D7D6F5"/>
          </a:solidFill>
          <a:ln/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532" y="5356126"/>
            <a:ext cx="212620" cy="170061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14209" y="5333504"/>
            <a:ext cx="5574069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 по-малки държави и НАТО самостоятелното LEO съзвездие е непосилно, но участието в съюзнически или комерсиални мрежи остава реалистична опция.</a:t>
            </a:r>
            <a:endParaRPr lang="en-US" sz="1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B90B632-7835-03FF-AFE3-1C9056849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1228725"/>
            <a:ext cx="782955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80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 picture containing text, person, person, male&#10;&#10;Description automatically generated">
            <a:extLst>
              <a:ext uri="{FF2B5EF4-FFF2-40B4-BE49-F238E27FC236}">
                <a16:creationId xmlns:a16="http://schemas.microsoft.com/office/drawing/2014/main" id="{579DD702-8D81-852B-E4C8-5BA7660AA5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5233"/>
            <a:ext cx="12206796" cy="6347534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B6C6958-0E37-6E55-0430-AAEF35680F5D}"/>
              </a:ext>
            </a:extLst>
          </p:cNvPr>
          <p:cNvSpPr txBox="1"/>
          <p:nvPr/>
        </p:nvSpPr>
        <p:spPr>
          <a:xfrm>
            <a:off x="2379214" y="3957688"/>
            <a:ext cx="50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8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ВЪПРОСИ?</a:t>
            </a:r>
          </a:p>
        </p:txBody>
      </p:sp>
    </p:spTree>
    <p:extLst>
      <p:ext uri="{BB962C8B-B14F-4D97-AF65-F5344CB8AC3E}">
        <p14:creationId xmlns:p14="http://schemas.microsoft.com/office/powerpoint/2010/main" val="22987748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 ленти">
  <a:themeElements>
    <a:clrScheme name="На ленти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На ленти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На лен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TM03090430[[fn=На ленти]]</Template>
  <TotalTime>58</TotalTime>
  <Words>804</Words>
  <Application>Microsoft Office PowerPoint</Application>
  <PresentationFormat>Широк екран</PresentationFormat>
  <Paragraphs>92</Paragraphs>
  <Slides>15</Slides>
  <Notes>10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3" baseType="lpstr">
      <vt:lpstr>Libre Baskerville</vt:lpstr>
      <vt:lpstr>Open Sans Bold</vt:lpstr>
      <vt:lpstr>Times New Roman</vt:lpstr>
      <vt:lpstr>Corbel</vt:lpstr>
      <vt:lpstr>Open Sans</vt:lpstr>
      <vt:lpstr>Wingdings</vt:lpstr>
      <vt:lpstr>Arial</vt:lpstr>
      <vt:lpstr>На ленти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PREDATOR</dc:creator>
  <cp:lastModifiedBy>Лука В. Ралчев</cp:lastModifiedBy>
  <cp:revision>4</cp:revision>
  <dcterms:created xsi:type="dcterms:W3CDTF">2026-10-02T05:20:33Z</dcterms:created>
  <dcterms:modified xsi:type="dcterms:W3CDTF">2026-10-02T11:07:37Z</dcterms:modified>
</cp:coreProperties>
</file>