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9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89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2050" y="-52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7312-5F24-4D60-9D31-53084EED80E3}" type="datetimeFigureOut">
              <a:rPr lang="bg-BG" smtClean="0"/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321F-B080-4B35-BD88-D69323942C37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7312-5F24-4D60-9D31-53084EED80E3}" type="datetimeFigureOut">
              <a:rPr lang="bg-BG" smtClean="0"/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321F-B080-4B35-BD88-D69323942C37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7312-5F24-4D60-9D31-53084EED80E3}" type="datetimeFigureOut">
              <a:rPr lang="bg-BG" smtClean="0"/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321F-B080-4B35-BD88-D69323942C37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7312-5F24-4D60-9D31-53084EED80E3}" type="datetimeFigureOut">
              <a:rPr lang="bg-BG" smtClean="0"/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321F-B080-4B35-BD88-D69323942C37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7312-5F24-4D60-9D31-53084EED80E3}" type="datetimeFigureOut">
              <a:rPr lang="bg-BG" smtClean="0"/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321F-B080-4B35-BD88-D69323942C37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7312-5F24-4D60-9D31-53084EED80E3}" type="datetimeFigureOut">
              <a:rPr lang="bg-BG" smtClean="0"/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321F-B080-4B35-BD88-D69323942C37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7312-5F24-4D60-9D31-53084EED80E3}" type="datetimeFigureOut">
              <a:rPr lang="bg-BG" smtClean="0"/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321F-B080-4B35-BD88-D69323942C37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7312-5F24-4D60-9D31-53084EED80E3}" type="datetimeFigureOut">
              <a:rPr lang="bg-BG" smtClean="0"/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321F-B080-4B35-BD88-D69323942C37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7312-5F24-4D60-9D31-53084EED80E3}" type="datetimeFigureOut">
              <a:rPr lang="bg-BG" smtClean="0"/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321F-B080-4B35-BD88-D69323942C37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7312-5F24-4D60-9D31-53084EED80E3}" type="datetimeFigureOut">
              <a:rPr lang="bg-BG" smtClean="0"/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321F-B080-4B35-BD88-D69323942C37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7312-5F24-4D60-9D31-53084EED80E3}" type="datetimeFigureOut">
              <a:rPr lang="bg-BG" smtClean="0"/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7321F-B080-4B35-BD88-D69323942C37}" type="slidenum">
              <a:rPr lang="bg-BG" smtClean="0"/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  <a:endParaRPr lang="bg-BG" smtClean="0"/>
          </a:p>
          <a:p>
            <a:pPr lvl="1"/>
            <a:r>
              <a:rPr lang="bg-BG" smtClean="0"/>
              <a:t>Второ ниво</a:t>
            </a:r>
            <a:endParaRPr lang="bg-BG" smtClean="0"/>
          </a:p>
          <a:p>
            <a:pPr lvl="2"/>
            <a:r>
              <a:rPr lang="bg-BG" smtClean="0"/>
              <a:t>Трето ниво</a:t>
            </a:r>
            <a:endParaRPr lang="bg-BG" smtClean="0"/>
          </a:p>
          <a:p>
            <a:pPr lvl="3"/>
            <a:r>
              <a:rPr lang="bg-BG" smtClean="0"/>
              <a:t>Четвърто ниво</a:t>
            </a:r>
            <a:endParaRPr lang="bg-BG" smtClean="0"/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7312-5F24-4D60-9D31-53084EED80E3}" type="datetimeFigureOut">
              <a:rPr lang="bg-BG" smtClean="0"/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7321F-B080-4B35-BD88-D69323942C37}" type="slidenum">
              <a:rPr lang="bg-BG" smtClean="0"/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ХИМИКОТЕХНОЛОГИЧЕН И МЕТАЛУРГИЧЕН УНИВЕРСИТЕТ- СОФИЯ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467544" y="2636912"/>
            <a:ext cx="8064896" cy="2088232"/>
          </a:xfrm>
        </p:spPr>
        <p:txBody>
          <a:bodyPr>
            <a:normAutofit fontScale="70000" lnSpcReduction="20000"/>
          </a:bodyPr>
          <a:lstStyle/>
          <a:p>
            <a:r>
              <a:rPr lang="ru-RU" sz="7000" b="1" dirty="0" smtClean="0">
                <a:solidFill>
                  <a:srgbClr val="EE8924"/>
                </a:solidFill>
              </a:rPr>
              <a:t>КРИТЕРИИ ЗА КАЧЕСТВО НА ОСКОЛОЧНО-ФУГАСНИ АРТИЛЕРИЙСКИ ИЗСТРЕЛИ</a:t>
            </a:r>
            <a:endParaRPr lang="en-US" sz="7000" b="1" dirty="0" smtClean="0">
              <a:solidFill>
                <a:srgbClr val="EE8924"/>
              </a:solidFill>
            </a:endParaRPr>
          </a:p>
          <a:p>
            <a:endParaRPr lang="en-US" dirty="0"/>
          </a:p>
          <a:p>
            <a:endParaRPr lang="en-US" dirty="0" smtClean="0"/>
          </a:p>
          <a:p>
            <a:endParaRPr lang="bg-BG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755576" y="5301208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bg-BG" sz="3200" dirty="0"/>
              <a:t>Докторант: Събка Атанасова </a:t>
            </a:r>
            <a:r>
              <a:rPr lang="bg-BG" sz="3200" dirty="0" err="1"/>
              <a:t>Атанасова</a:t>
            </a:r>
            <a:endParaRPr lang="bg-BG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21724" y="4653136"/>
            <a:ext cx="87849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/>
              <a:t>Критериите</a:t>
            </a:r>
            <a:r>
              <a:rPr lang="ru-RU" sz="2800" b="1" dirty="0" smtClean="0"/>
              <a:t> за </a:t>
            </a:r>
            <a:r>
              <a:rPr lang="ru-RU" sz="2800" b="1" dirty="0" err="1" smtClean="0"/>
              <a:t>качеството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артилерийски</a:t>
            </a:r>
            <a:r>
              <a:rPr lang="ru-RU" sz="2800" b="1" dirty="0" smtClean="0"/>
              <a:t> осколочно-</a:t>
            </a:r>
            <a:r>
              <a:rPr lang="ru-RU" sz="2800" b="1" dirty="0" err="1" smtClean="0"/>
              <a:t>фугасни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изстрели</a:t>
            </a:r>
            <a:r>
              <a:rPr lang="ru-RU" sz="2800" b="1" dirty="0" smtClean="0"/>
              <a:t> се </a:t>
            </a:r>
            <a:r>
              <a:rPr lang="ru-RU" sz="2800" b="1" dirty="0" err="1" smtClean="0"/>
              <a:t>фокусират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върху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няколко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ключови</a:t>
            </a:r>
            <a:r>
              <a:rPr lang="ru-RU" sz="2800" b="1" dirty="0" smtClean="0"/>
              <a:t> аспекта, </a:t>
            </a:r>
            <a:r>
              <a:rPr lang="ru-RU" sz="2800" b="1" dirty="0" err="1" smtClean="0"/>
              <a:t>гарантиращи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тяхната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безопасност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надеждност</a:t>
            </a:r>
            <a:r>
              <a:rPr lang="ru-RU" sz="2800" b="1" dirty="0" smtClean="0"/>
              <a:t> и </a:t>
            </a:r>
            <a:r>
              <a:rPr lang="ru-RU" sz="2800" b="1" dirty="0" err="1" smtClean="0"/>
              <a:t>ефективност</a:t>
            </a:r>
            <a:r>
              <a:rPr lang="ru-RU" sz="2800" b="1" dirty="0" smtClean="0"/>
              <a:t>. </a:t>
            </a:r>
            <a:endParaRPr lang="bg-BG" sz="2800" b="1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327096" y="260648"/>
            <a:ext cx="86796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err="1" smtClean="0"/>
              <a:t>Главното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изискване</a:t>
            </a:r>
            <a:r>
              <a:rPr lang="ru-RU" sz="3000" b="1" dirty="0" smtClean="0"/>
              <a:t> за всяко предприятие от </a:t>
            </a:r>
            <a:r>
              <a:rPr lang="ru-RU" sz="3000" b="1" dirty="0" err="1" smtClean="0"/>
              <a:t>военната</a:t>
            </a:r>
            <a:r>
              <a:rPr lang="ru-RU" sz="3000" b="1" dirty="0" smtClean="0"/>
              <a:t> индустрия </a:t>
            </a:r>
            <a:r>
              <a:rPr lang="ru-RU" sz="3000" b="1" dirty="0" err="1" smtClean="0"/>
              <a:t>трябва</a:t>
            </a:r>
            <a:r>
              <a:rPr lang="ru-RU" sz="3000" b="1" dirty="0" smtClean="0"/>
              <a:t> да </a:t>
            </a:r>
            <a:r>
              <a:rPr lang="ru-RU" sz="3000" b="1" dirty="0" err="1" smtClean="0"/>
              <a:t>бъде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качеството</a:t>
            </a:r>
            <a:r>
              <a:rPr lang="ru-RU" sz="3000" b="1" dirty="0" smtClean="0"/>
              <a:t> на </a:t>
            </a:r>
            <a:r>
              <a:rPr lang="ru-RU" sz="3000" b="1" dirty="0" err="1" smtClean="0"/>
              <a:t>неговите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продукти</a:t>
            </a:r>
            <a:r>
              <a:rPr lang="ru-RU" sz="3000" b="1" dirty="0" smtClean="0"/>
              <a:t>.</a:t>
            </a:r>
            <a:r>
              <a:rPr lang="ru-RU" sz="3200" b="1" dirty="0" smtClean="0"/>
              <a:t> </a:t>
            </a:r>
            <a:endParaRPr lang="en-US" sz="3200" b="1" dirty="0" smtClean="0"/>
          </a:p>
          <a:p>
            <a:r>
              <a:rPr lang="ru-RU" sz="2800" dirty="0" err="1" smtClean="0"/>
              <a:t>Принципите</a:t>
            </a:r>
            <a:r>
              <a:rPr lang="ru-RU" sz="2800" dirty="0" smtClean="0"/>
              <a:t> за управление на </a:t>
            </a:r>
            <a:r>
              <a:rPr lang="ru-RU" sz="2800" dirty="0" err="1" smtClean="0"/>
              <a:t>качеството</a:t>
            </a:r>
            <a:r>
              <a:rPr lang="ru-RU" sz="2800" dirty="0" smtClean="0"/>
              <a:t>, </a:t>
            </a:r>
            <a:r>
              <a:rPr lang="ru-RU" sz="2800" dirty="0" err="1" smtClean="0"/>
              <a:t>както</a:t>
            </a:r>
            <a:r>
              <a:rPr lang="ru-RU" sz="2800" dirty="0" smtClean="0"/>
              <a:t> и </a:t>
            </a:r>
            <a:r>
              <a:rPr lang="ru-RU" sz="2800" dirty="0" err="1" smtClean="0"/>
              <a:t>елементите</a:t>
            </a:r>
            <a:r>
              <a:rPr lang="ru-RU" sz="2800" dirty="0" smtClean="0"/>
              <a:t> на </a:t>
            </a:r>
            <a:r>
              <a:rPr lang="ru-RU" sz="2800" dirty="0" err="1" smtClean="0"/>
              <a:t>системата</a:t>
            </a:r>
            <a:r>
              <a:rPr lang="ru-RU" sz="2800" dirty="0" smtClean="0"/>
              <a:t> по качество </a:t>
            </a:r>
            <a:r>
              <a:rPr lang="ru-RU" sz="2800" dirty="0" err="1" smtClean="0"/>
              <a:t>са</a:t>
            </a:r>
            <a:r>
              <a:rPr lang="ru-RU" sz="2800" dirty="0" smtClean="0"/>
              <a:t> </a:t>
            </a:r>
            <a:r>
              <a:rPr lang="ru-RU" sz="2800" dirty="0" err="1" smtClean="0"/>
              <a:t>посочени</a:t>
            </a:r>
            <a:r>
              <a:rPr lang="ru-RU" sz="2800" dirty="0" smtClean="0"/>
              <a:t> в </a:t>
            </a:r>
            <a:r>
              <a:rPr lang="ru-RU" sz="2800" dirty="0" err="1" smtClean="0"/>
              <a:t>международните</a:t>
            </a:r>
            <a:r>
              <a:rPr lang="ru-RU" sz="2800" dirty="0" smtClean="0"/>
              <a:t> </a:t>
            </a:r>
            <a:r>
              <a:rPr lang="ru-RU" sz="2800" dirty="0" err="1" smtClean="0"/>
              <a:t>стандарти</a:t>
            </a:r>
            <a:r>
              <a:rPr lang="ru-RU" sz="2800" dirty="0" smtClean="0"/>
              <a:t> по качество </a:t>
            </a:r>
            <a:r>
              <a:rPr lang="ru-RU" sz="2800" b="1" dirty="0" smtClean="0"/>
              <a:t>БДС EN ISO 9000:2015 </a:t>
            </a:r>
            <a:r>
              <a:rPr lang="ru-RU" sz="2800" dirty="0" smtClean="0"/>
              <a:t>и</a:t>
            </a:r>
            <a:r>
              <a:rPr lang="ru-RU" sz="2800" b="1" dirty="0" smtClean="0"/>
              <a:t> БДС EN ISO 9001:2015</a:t>
            </a:r>
            <a:r>
              <a:rPr lang="ru-RU" sz="2800" dirty="0" smtClean="0"/>
              <a:t>.</a:t>
            </a:r>
            <a:r>
              <a:rPr lang="en-US" sz="2800" dirty="0" smtClean="0"/>
              <a:t> </a:t>
            </a:r>
            <a:r>
              <a:rPr lang="ru-RU" sz="2800" dirty="0" smtClean="0"/>
              <a:t> </a:t>
            </a:r>
            <a:endParaRPr lang="en-US" sz="2800" dirty="0" smtClean="0"/>
          </a:p>
          <a:p>
            <a:r>
              <a:rPr lang="ru-RU" sz="2800" dirty="0" smtClean="0"/>
              <a:t>В </a:t>
            </a:r>
            <a:r>
              <a:rPr lang="ru-RU" sz="2800" dirty="0" err="1" smtClean="0"/>
              <a:t>отбранителната</a:t>
            </a:r>
            <a:r>
              <a:rPr lang="ru-RU" sz="2800" dirty="0" smtClean="0"/>
              <a:t> индустрия </a:t>
            </a:r>
            <a:r>
              <a:rPr lang="ru-RU" sz="2800" dirty="0" err="1" smtClean="0"/>
              <a:t>често</a:t>
            </a:r>
            <a:r>
              <a:rPr lang="ru-RU" sz="2800" dirty="0" smtClean="0"/>
              <a:t> се </a:t>
            </a:r>
            <a:r>
              <a:rPr lang="ru-RU" sz="2800" dirty="0" err="1" smtClean="0"/>
              <a:t>използват</a:t>
            </a:r>
            <a:r>
              <a:rPr lang="ru-RU" sz="2800" dirty="0" smtClean="0"/>
              <a:t> и </a:t>
            </a:r>
            <a:r>
              <a:rPr lang="ru-RU" sz="2800" dirty="0" err="1" smtClean="0"/>
              <a:t>изискванията</a:t>
            </a:r>
            <a:r>
              <a:rPr lang="ru-RU" sz="2800" dirty="0" smtClean="0"/>
              <a:t> на </a:t>
            </a:r>
            <a:r>
              <a:rPr lang="ru-RU" sz="2800" dirty="0" err="1" smtClean="0"/>
              <a:t>серията</a:t>
            </a:r>
            <a:r>
              <a:rPr lang="ru-RU" sz="2800" dirty="0" smtClean="0"/>
              <a:t> </a:t>
            </a:r>
            <a:r>
              <a:rPr lang="en-US" sz="2800" b="1" dirty="0" smtClean="0"/>
              <a:t>AQAP</a:t>
            </a:r>
            <a:r>
              <a:rPr lang="en-US" sz="2800" dirty="0" smtClean="0"/>
              <a:t> (Allied Quality Assurance Publications)</a:t>
            </a:r>
            <a:endParaRPr lang="ru-RU" sz="2800" dirty="0" smtClean="0"/>
          </a:p>
          <a:p>
            <a:endParaRPr lang="bg-BG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" t="17241" r="17828" b="-1"/>
          <a:stretch>
            <a:fillRect/>
          </a:stretch>
        </p:blipFill>
        <p:spPr bwMode="auto">
          <a:xfrm>
            <a:off x="13855" y="-1385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0" y="188640"/>
            <a:ext cx="90364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err="1" smtClean="0"/>
              <a:t>Критериите</a:t>
            </a:r>
            <a:r>
              <a:rPr lang="ru-RU" sz="3200" b="1" dirty="0" smtClean="0"/>
              <a:t> се </a:t>
            </a:r>
            <a:r>
              <a:rPr lang="ru-RU" sz="3200" b="1" dirty="0" err="1" smtClean="0"/>
              <a:t>установяват</a:t>
            </a:r>
            <a:r>
              <a:rPr lang="ru-RU" sz="3200" b="1" dirty="0" smtClean="0"/>
              <a:t> чрез проверки, </a:t>
            </a:r>
            <a:r>
              <a:rPr lang="ru-RU" sz="3200" b="1" dirty="0" err="1" smtClean="0"/>
              <a:t>които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потвърждават</a:t>
            </a:r>
            <a:r>
              <a:rPr lang="ru-RU" sz="3200" b="1" dirty="0" smtClean="0"/>
              <a:t>, че </a:t>
            </a:r>
            <a:r>
              <a:rPr lang="ru-RU" sz="3200" b="1" dirty="0" err="1" smtClean="0"/>
              <a:t>артилерийските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изстрели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отговарят</a:t>
            </a:r>
            <a:r>
              <a:rPr lang="ru-RU" sz="3200" b="1" dirty="0" smtClean="0"/>
              <a:t> на </a:t>
            </a:r>
            <a:r>
              <a:rPr lang="ru-RU" sz="3200" b="1" dirty="0" err="1" smtClean="0"/>
              <a:t>изискванията</a:t>
            </a:r>
            <a:r>
              <a:rPr lang="ru-RU" sz="3200" b="1" dirty="0" smtClean="0"/>
              <a:t> за качество, </a:t>
            </a:r>
            <a:r>
              <a:rPr lang="ru-RU" sz="3200" b="1" dirty="0" err="1" smtClean="0"/>
              <a:t>надеждност</a:t>
            </a:r>
            <a:r>
              <a:rPr lang="ru-RU" sz="3200" b="1" dirty="0" smtClean="0"/>
              <a:t> и </a:t>
            </a:r>
            <a:r>
              <a:rPr lang="ru-RU" sz="3200" b="1" dirty="0" err="1" smtClean="0"/>
              <a:t>безопасност</a:t>
            </a:r>
            <a:endParaRPr lang="bg-BG" sz="3200" b="1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0" y="2246787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dirty="0" smtClean="0"/>
          </a:p>
          <a:p>
            <a:r>
              <a:rPr lang="ru-RU" sz="3200" b="1" dirty="0" smtClean="0"/>
              <a:t>ОБЩИ</a:t>
            </a:r>
            <a:r>
              <a:rPr lang="ru-RU" sz="3200" dirty="0" smtClean="0"/>
              <a:t> </a:t>
            </a:r>
            <a:r>
              <a:rPr lang="ru-RU" sz="3200" dirty="0" err="1" smtClean="0"/>
              <a:t>приложими</a:t>
            </a:r>
            <a:r>
              <a:rPr lang="ru-RU" sz="3200" dirty="0" smtClean="0"/>
              <a:t> </a:t>
            </a:r>
            <a:r>
              <a:rPr lang="ru-RU" sz="3200" dirty="0" err="1" smtClean="0"/>
              <a:t>към</a:t>
            </a:r>
            <a:r>
              <a:rPr lang="ru-RU" sz="3200" dirty="0" smtClean="0"/>
              <a:t> широк </a:t>
            </a:r>
            <a:r>
              <a:rPr lang="ru-RU" sz="3200" dirty="0" err="1" smtClean="0"/>
              <a:t>клас</a:t>
            </a:r>
            <a:r>
              <a:rPr lang="ru-RU" sz="3200" dirty="0" smtClean="0"/>
              <a:t> </a:t>
            </a:r>
            <a:r>
              <a:rPr lang="ru-RU" sz="3200" dirty="0" err="1" smtClean="0"/>
              <a:t>боеприпаси</a:t>
            </a:r>
            <a:r>
              <a:rPr lang="ru-RU" sz="3200" dirty="0" smtClean="0"/>
              <a:t> </a:t>
            </a:r>
            <a:endParaRPr lang="ru-RU" sz="3200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КОНКРЕТНИ</a:t>
            </a:r>
            <a:r>
              <a:rPr lang="ru-RU" sz="3200" dirty="0" smtClean="0"/>
              <a:t> </a:t>
            </a:r>
            <a:r>
              <a:rPr lang="ru-RU" sz="3200" dirty="0" err="1" smtClean="0"/>
              <a:t>фиксирани</a:t>
            </a:r>
            <a:r>
              <a:rPr lang="ru-RU" sz="3200" dirty="0" smtClean="0"/>
              <a:t> в технически задания, конструктивна и технологична документация, </a:t>
            </a:r>
            <a:r>
              <a:rPr lang="ru-RU" sz="3200" dirty="0" err="1" smtClean="0"/>
              <a:t>процедури</a:t>
            </a:r>
            <a:r>
              <a:rPr lang="ru-RU" sz="3200" dirty="0" smtClean="0"/>
              <a:t> за </a:t>
            </a:r>
            <a:r>
              <a:rPr lang="ru-RU" sz="3200" dirty="0" err="1" smtClean="0"/>
              <a:t>контрол</a:t>
            </a:r>
            <a:r>
              <a:rPr lang="ru-RU" sz="3200" dirty="0" smtClean="0"/>
              <a:t> на </a:t>
            </a:r>
            <a:r>
              <a:rPr lang="ru-RU" sz="3200" dirty="0" err="1" smtClean="0"/>
              <a:t>качеството</a:t>
            </a:r>
            <a:r>
              <a:rPr lang="ru-RU" sz="3200" dirty="0" smtClean="0"/>
              <a:t> и </a:t>
            </a:r>
            <a:r>
              <a:rPr lang="ru-RU" sz="3200" dirty="0" err="1" smtClean="0"/>
              <a:t>нормативни</a:t>
            </a:r>
            <a:r>
              <a:rPr lang="ru-RU" sz="3200" dirty="0" smtClean="0"/>
              <a:t> </a:t>
            </a:r>
            <a:r>
              <a:rPr lang="ru-RU" sz="3200" dirty="0" err="1" smtClean="0"/>
              <a:t>документи</a:t>
            </a:r>
            <a:endParaRPr 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0" y="-34221"/>
            <a:ext cx="9144000" cy="7894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600" b="1" dirty="0" smtClean="0"/>
              <a:t>•	</a:t>
            </a:r>
            <a:r>
              <a:rPr lang="bg-BG" sz="3000" b="1" dirty="0" smtClean="0"/>
              <a:t>Безопасност</a:t>
            </a:r>
            <a:endParaRPr lang="bg-BG" sz="3000" b="1" dirty="0" smtClean="0"/>
          </a:p>
          <a:p>
            <a:pPr algn="just"/>
            <a:r>
              <a:rPr lang="ru-RU" sz="2700" dirty="0" err="1" smtClean="0"/>
              <a:t>Оценява</a:t>
            </a:r>
            <a:r>
              <a:rPr lang="ru-RU" sz="2700" dirty="0" smtClean="0"/>
              <a:t> </a:t>
            </a:r>
            <a:r>
              <a:rPr lang="ru-RU" sz="2700" dirty="0" err="1" smtClean="0"/>
              <a:t>рискът</a:t>
            </a:r>
            <a:r>
              <a:rPr lang="ru-RU" sz="2700" dirty="0" smtClean="0"/>
              <a:t> от случайно </a:t>
            </a:r>
            <a:r>
              <a:rPr lang="ru-RU" sz="2700" dirty="0" err="1" smtClean="0"/>
              <a:t>сработване</a:t>
            </a:r>
            <a:r>
              <a:rPr lang="ru-RU" sz="2700" dirty="0" smtClean="0"/>
              <a:t>, </a:t>
            </a:r>
            <a:r>
              <a:rPr lang="ru-RU" sz="2700" dirty="0" err="1" smtClean="0"/>
              <a:t>чувствителността</a:t>
            </a:r>
            <a:r>
              <a:rPr lang="ru-RU" sz="2700" dirty="0" smtClean="0"/>
              <a:t> </a:t>
            </a:r>
            <a:r>
              <a:rPr lang="ru-RU" sz="2700" dirty="0" err="1" smtClean="0"/>
              <a:t>към</a:t>
            </a:r>
            <a:r>
              <a:rPr lang="ru-RU" sz="2700" dirty="0" smtClean="0"/>
              <a:t> </a:t>
            </a:r>
            <a:r>
              <a:rPr lang="ru-RU" sz="2700" dirty="0" err="1" smtClean="0"/>
              <a:t>външни</a:t>
            </a:r>
            <a:r>
              <a:rPr lang="ru-RU" sz="2700" dirty="0" smtClean="0"/>
              <a:t> </a:t>
            </a:r>
            <a:r>
              <a:rPr lang="ru-RU" sz="2700" dirty="0" err="1" smtClean="0"/>
              <a:t>въздействия</a:t>
            </a:r>
            <a:r>
              <a:rPr lang="ru-RU" sz="2700" dirty="0" smtClean="0"/>
              <a:t> (удар, </a:t>
            </a:r>
            <a:r>
              <a:rPr lang="ru-RU" sz="2700" dirty="0" err="1" smtClean="0"/>
              <a:t>триене</a:t>
            </a:r>
            <a:r>
              <a:rPr lang="ru-RU" sz="2700" dirty="0" smtClean="0"/>
              <a:t>, температура) </a:t>
            </a:r>
            <a:endParaRPr lang="ru-RU" sz="2700" dirty="0" smtClean="0"/>
          </a:p>
          <a:p>
            <a:pPr algn="just"/>
            <a:r>
              <a:rPr lang="bg-BG" sz="3000" b="1" dirty="0" smtClean="0"/>
              <a:t>•	Надеждност</a:t>
            </a:r>
            <a:endParaRPr lang="bg-BG" sz="3000" b="1" dirty="0" smtClean="0"/>
          </a:p>
          <a:p>
            <a:r>
              <a:rPr lang="ru-RU" sz="2700" dirty="0" err="1" smtClean="0"/>
              <a:t>Стабилна</a:t>
            </a:r>
            <a:r>
              <a:rPr lang="ru-RU" sz="2700" dirty="0" smtClean="0"/>
              <a:t> и предсказуема работа на боеприпаса при </a:t>
            </a:r>
            <a:r>
              <a:rPr lang="ru-RU" sz="2700" dirty="0" err="1" smtClean="0"/>
              <a:t>различни</a:t>
            </a:r>
            <a:r>
              <a:rPr lang="ru-RU" sz="2700" dirty="0" smtClean="0"/>
              <a:t> условия: производство, </a:t>
            </a:r>
            <a:r>
              <a:rPr lang="ru-RU" sz="2700" dirty="0" err="1" smtClean="0"/>
              <a:t>транспортиране</a:t>
            </a:r>
            <a:r>
              <a:rPr lang="ru-RU" sz="2700" dirty="0" smtClean="0"/>
              <a:t>, </a:t>
            </a:r>
            <a:r>
              <a:rPr lang="ru-RU" sz="2700" dirty="0" err="1" smtClean="0"/>
              <a:t>изстрелване</a:t>
            </a:r>
            <a:r>
              <a:rPr lang="ru-RU" sz="2700" dirty="0" smtClean="0"/>
              <a:t> и </a:t>
            </a:r>
            <a:r>
              <a:rPr lang="ru-RU" sz="2700" dirty="0" err="1" smtClean="0"/>
              <a:t>поразяване</a:t>
            </a:r>
            <a:r>
              <a:rPr lang="ru-RU" sz="2700" dirty="0" smtClean="0"/>
              <a:t> на </a:t>
            </a:r>
            <a:r>
              <a:rPr lang="ru-RU" sz="2700" dirty="0" err="1" smtClean="0"/>
              <a:t>целта</a:t>
            </a:r>
            <a:endParaRPr lang="bg-BG" sz="2700" dirty="0" smtClean="0"/>
          </a:p>
          <a:p>
            <a:r>
              <a:rPr lang="bg-BG" sz="3600" b="1" dirty="0" smtClean="0"/>
              <a:t>•	</a:t>
            </a:r>
            <a:r>
              <a:rPr lang="bg-BG" sz="3000" b="1" dirty="0" err="1" smtClean="0"/>
              <a:t>Съхраняемост</a:t>
            </a:r>
            <a:endParaRPr lang="bg-BG" sz="3000" b="1" dirty="0" smtClean="0"/>
          </a:p>
          <a:p>
            <a:r>
              <a:rPr lang="ru-RU" sz="2700" dirty="0" err="1" smtClean="0"/>
              <a:t>Способността</a:t>
            </a:r>
            <a:r>
              <a:rPr lang="ru-RU" sz="2700" dirty="0" smtClean="0"/>
              <a:t> на боеприпаса </a:t>
            </a:r>
            <a:r>
              <a:rPr lang="ru-RU" sz="2700" dirty="0" err="1" smtClean="0"/>
              <a:t>стабилно</a:t>
            </a:r>
            <a:r>
              <a:rPr lang="ru-RU" sz="2700" dirty="0" smtClean="0"/>
              <a:t> да </a:t>
            </a:r>
            <a:r>
              <a:rPr lang="ru-RU" sz="2700" dirty="0" err="1" smtClean="0"/>
              <a:t>запазва</a:t>
            </a:r>
            <a:r>
              <a:rPr lang="ru-RU" sz="2700" dirty="0" smtClean="0"/>
              <a:t> </a:t>
            </a:r>
            <a:r>
              <a:rPr lang="ru-RU" sz="2700" dirty="0" err="1" smtClean="0"/>
              <a:t>експлоатационните</a:t>
            </a:r>
            <a:r>
              <a:rPr lang="ru-RU" sz="2700" dirty="0" smtClean="0"/>
              <a:t> си свойства при </a:t>
            </a:r>
            <a:r>
              <a:rPr lang="ru-RU" sz="2700" dirty="0" err="1" smtClean="0"/>
              <a:t>зададените</a:t>
            </a:r>
            <a:r>
              <a:rPr lang="ru-RU" sz="2700" dirty="0" smtClean="0"/>
              <a:t> условия на </a:t>
            </a:r>
            <a:r>
              <a:rPr lang="ru-RU" sz="2700" dirty="0" err="1" smtClean="0"/>
              <a:t>съхранение</a:t>
            </a:r>
            <a:r>
              <a:rPr lang="ru-RU" sz="2700" dirty="0" smtClean="0"/>
              <a:t> (температура, </a:t>
            </a:r>
            <a:r>
              <a:rPr lang="ru-RU" sz="2700" dirty="0" err="1" smtClean="0"/>
              <a:t>влажност</a:t>
            </a:r>
            <a:r>
              <a:rPr lang="ru-RU" sz="2700" dirty="0" smtClean="0"/>
              <a:t>) в </a:t>
            </a:r>
            <a:r>
              <a:rPr lang="ru-RU" sz="2700" dirty="0" err="1" smtClean="0"/>
              <a:t>регламентирания</a:t>
            </a:r>
            <a:r>
              <a:rPr lang="ru-RU" sz="2700" dirty="0" smtClean="0"/>
              <a:t> </a:t>
            </a:r>
            <a:r>
              <a:rPr lang="ru-RU" sz="2700" dirty="0" err="1" smtClean="0"/>
              <a:t>гаранционен</a:t>
            </a:r>
            <a:r>
              <a:rPr lang="ru-RU" sz="2700" dirty="0" smtClean="0"/>
              <a:t> срок на </a:t>
            </a:r>
            <a:r>
              <a:rPr lang="ru-RU" sz="2700" dirty="0" err="1" smtClean="0"/>
              <a:t>годност</a:t>
            </a:r>
            <a:endParaRPr lang="bg-BG" sz="2700" b="1" dirty="0" smtClean="0"/>
          </a:p>
          <a:p>
            <a:r>
              <a:rPr lang="bg-BG" sz="3600" b="1" dirty="0" smtClean="0"/>
              <a:t>•	</a:t>
            </a:r>
            <a:r>
              <a:rPr lang="bg-BG" sz="3000" b="1" dirty="0" smtClean="0"/>
              <a:t>Съвместимост </a:t>
            </a:r>
            <a:endParaRPr lang="bg-BG" sz="3000" b="1" dirty="0" smtClean="0"/>
          </a:p>
          <a:p>
            <a:r>
              <a:rPr lang="ru-RU" sz="2700" dirty="0" smtClean="0"/>
              <a:t>Проверка </a:t>
            </a:r>
            <a:r>
              <a:rPr lang="ru-RU" sz="2700" dirty="0" err="1" smtClean="0"/>
              <a:t>доколко</a:t>
            </a:r>
            <a:r>
              <a:rPr lang="ru-RU" sz="2700" dirty="0" smtClean="0"/>
              <a:t> </a:t>
            </a:r>
            <a:r>
              <a:rPr lang="ru-RU" sz="2700" dirty="0" err="1" smtClean="0"/>
              <a:t>боеприпасът</a:t>
            </a:r>
            <a:r>
              <a:rPr lang="ru-RU" sz="2700" dirty="0" smtClean="0"/>
              <a:t> е </a:t>
            </a:r>
            <a:r>
              <a:rPr lang="ru-RU" sz="2700" dirty="0" err="1" smtClean="0"/>
              <a:t>съвместим</a:t>
            </a:r>
            <a:r>
              <a:rPr lang="ru-RU" sz="2700" dirty="0" smtClean="0"/>
              <a:t> </a:t>
            </a:r>
            <a:r>
              <a:rPr lang="ru-RU" sz="2700" dirty="0" err="1" smtClean="0"/>
              <a:t>със</a:t>
            </a:r>
            <a:r>
              <a:rPr lang="ru-RU" sz="2700" dirty="0" smtClean="0"/>
              <a:t> </a:t>
            </a:r>
            <a:r>
              <a:rPr lang="ru-RU" sz="2700" dirty="0" err="1" smtClean="0"/>
              <a:t>системите</a:t>
            </a:r>
            <a:r>
              <a:rPr lang="ru-RU" sz="2700" dirty="0" smtClean="0"/>
              <a:t> за </a:t>
            </a:r>
            <a:r>
              <a:rPr lang="ru-RU" sz="2700" dirty="0" err="1" smtClean="0"/>
              <a:t>въоръжение</a:t>
            </a:r>
            <a:r>
              <a:rPr lang="ru-RU" sz="2700" dirty="0" smtClean="0"/>
              <a:t>, за </a:t>
            </a:r>
            <a:r>
              <a:rPr lang="ru-RU" sz="2700" dirty="0" err="1" smtClean="0"/>
              <a:t>които</a:t>
            </a:r>
            <a:r>
              <a:rPr lang="ru-RU" sz="2700" dirty="0" smtClean="0"/>
              <a:t> е предназначен </a:t>
            </a:r>
            <a:endParaRPr lang="bg-BG" sz="2700" dirty="0"/>
          </a:p>
          <a:p>
            <a:pPr algn="ctr"/>
            <a:endParaRPr lang="bg-BG" sz="3600" b="1" dirty="0" smtClean="0"/>
          </a:p>
          <a:p>
            <a:pPr algn="ctr"/>
            <a:r>
              <a:rPr lang="bg-BG" sz="3600" b="1" dirty="0" smtClean="0"/>
              <a:t> </a:t>
            </a:r>
            <a:endParaRPr lang="bg-BG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0" y="31577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200" b="1" dirty="0" smtClean="0"/>
              <a:t>Конкретни критерии</a:t>
            </a:r>
            <a:endParaRPr lang="bg-BG" sz="3200" b="1" dirty="0" smtClean="0"/>
          </a:p>
          <a:p>
            <a:r>
              <a:rPr lang="bg-BG" sz="2800" b="1" dirty="0" smtClean="0"/>
              <a:t> </a:t>
            </a:r>
            <a:endParaRPr lang="bg-BG" sz="2800" b="1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-21764" y="997443"/>
            <a:ext cx="9355382" cy="56630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800" b="1" dirty="0" smtClean="0"/>
              <a:t>Геометрични и конструктивни параметри</a:t>
            </a:r>
            <a:endParaRPr lang="en-US" sz="2800" b="1" dirty="0" smtClean="0"/>
          </a:p>
          <a:p>
            <a:endParaRPr lang="bg-BG" sz="2800" b="1" dirty="0" smtClean="0"/>
          </a:p>
          <a:p>
            <a:r>
              <a:rPr lang="ru-RU" sz="2800" i="1" dirty="0" err="1" smtClean="0"/>
              <a:t>Диаметърът</a:t>
            </a:r>
            <a:r>
              <a:rPr lang="ru-RU" sz="2800" i="1" dirty="0" smtClean="0"/>
              <a:t> и </a:t>
            </a:r>
            <a:r>
              <a:rPr lang="ru-RU" sz="2800" i="1" dirty="0" err="1" smtClean="0"/>
              <a:t>дължината</a:t>
            </a:r>
            <a:r>
              <a:rPr lang="ru-RU" sz="2800" i="1" dirty="0" smtClean="0"/>
              <a:t> на снаряда</a:t>
            </a:r>
            <a:endParaRPr lang="ru-RU" sz="2800" i="1" dirty="0" smtClean="0"/>
          </a:p>
          <a:p>
            <a:r>
              <a:rPr lang="ru-RU" sz="2800" dirty="0" err="1" smtClean="0"/>
              <a:t>По-голям</a:t>
            </a:r>
            <a:r>
              <a:rPr lang="ru-RU" sz="2800" dirty="0" smtClean="0"/>
              <a:t> </a:t>
            </a:r>
            <a:r>
              <a:rPr lang="ru-RU" sz="2800" dirty="0" err="1" smtClean="0"/>
              <a:t>диаметър</a:t>
            </a:r>
            <a:r>
              <a:rPr lang="ru-RU" sz="2800" dirty="0" smtClean="0"/>
              <a:t> от </a:t>
            </a:r>
            <a:r>
              <a:rPr lang="ru-RU" sz="2800" dirty="0" err="1" smtClean="0"/>
              <a:t>допустимия</a:t>
            </a:r>
            <a:r>
              <a:rPr lang="ru-RU" sz="2800" dirty="0" smtClean="0"/>
              <a:t> се </a:t>
            </a:r>
            <a:r>
              <a:rPr lang="ru-RU" sz="2800" dirty="0" err="1" smtClean="0"/>
              <a:t>увеличава</a:t>
            </a:r>
            <a:r>
              <a:rPr lang="ru-RU" sz="2800" dirty="0" smtClean="0"/>
              <a:t> </a:t>
            </a:r>
            <a:r>
              <a:rPr lang="ru-RU" sz="2800" dirty="0" err="1" smtClean="0"/>
              <a:t>силата</a:t>
            </a:r>
            <a:r>
              <a:rPr lang="ru-RU" sz="2800" dirty="0" smtClean="0"/>
              <a:t> </a:t>
            </a:r>
            <a:endParaRPr lang="ru-RU" sz="2800" dirty="0" smtClean="0"/>
          </a:p>
          <a:p>
            <a:r>
              <a:rPr lang="ru-RU" sz="2800" dirty="0" smtClean="0"/>
              <a:t>на </a:t>
            </a:r>
            <a:r>
              <a:rPr lang="ru-RU" sz="2800" dirty="0" err="1" smtClean="0"/>
              <a:t>триене</a:t>
            </a:r>
            <a:r>
              <a:rPr lang="ru-RU" sz="2800" dirty="0" smtClean="0"/>
              <a:t> и </a:t>
            </a:r>
            <a:r>
              <a:rPr lang="ru-RU" sz="2800" dirty="0" err="1" smtClean="0"/>
              <a:t>налягането</a:t>
            </a:r>
            <a:r>
              <a:rPr lang="ru-RU" sz="2800" dirty="0" smtClean="0"/>
              <a:t> в канала на </a:t>
            </a:r>
            <a:r>
              <a:rPr lang="ru-RU" sz="2800" dirty="0" err="1" smtClean="0"/>
              <a:t>цевта</a:t>
            </a:r>
            <a:endParaRPr lang="en-US" sz="2800" dirty="0" smtClean="0"/>
          </a:p>
          <a:p>
            <a:endParaRPr lang="ru-RU" dirty="0" smtClean="0"/>
          </a:p>
          <a:p>
            <a:r>
              <a:rPr lang="ru-RU" sz="2800" dirty="0" smtClean="0"/>
              <a:t>При </a:t>
            </a:r>
            <a:r>
              <a:rPr lang="ru-RU" sz="2800" dirty="0" err="1" smtClean="0"/>
              <a:t>по-малък</a:t>
            </a:r>
            <a:r>
              <a:rPr lang="ru-RU" sz="2800" dirty="0" smtClean="0"/>
              <a:t> </a:t>
            </a:r>
            <a:r>
              <a:rPr lang="ru-RU" sz="2800" dirty="0" err="1" smtClean="0"/>
              <a:t>диаметър</a:t>
            </a:r>
            <a:r>
              <a:rPr lang="ru-RU" sz="2800" dirty="0" smtClean="0"/>
              <a:t> се </a:t>
            </a:r>
            <a:r>
              <a:rPr lang="ru-RU" sz="2800" dirty="0" err="1" smtClean="0"/>
              <a:t>получава</a:t>
            </a:r>
            <a:r>
              <a:rPr lang="ru-RU" sz="2800" dirty="0" smtClean="0"/>
              <a:t> пробив на </a:t>
            </a:r>
            <a:r>
              <a:rPr lang="ru-RU" sz="2800" dirty="0" err="1" smtClean="0"/>
              <a:t>барутни</a:t>
            </a:r>
            <a:r>
              <a:rPr lang="ru-RU" sz="2800" dirty="0" smtClean="0"/>
              <a:t> </a:t>
            </a:r>
            <a:endParaRPr lang="ru-RU" sz="2800" dirty="0" smtClean="0"/>
          </a:p>
          <a:p>
            <a:r>
              <a:rPr lang="ru-RU" sz="2800" dirty="0" err="1" smtClean="0"/>
              <a:t>газове</a:t>
            </a:r>
            <a:r>
              <a:rPr lang="ru-RU" sz="2800" dirty="0" smtClean="0"/>
              <a:t>, </a:t>
            </a:r>
            <a:r>
              <a:rPr lang="ru-RU" sz="2800" dirty="0" err="1" smtClean="0"/>
              <a:t>намалява</a:t>
            </a:r>
            <a:r>
              <a:rPr lang="ru-RU" sz="2800" dirty="0" smtClean="0"/>
              <a:t> </a:t>
            </a:r>
            <a:r>
              <a:rPr lang="ru-RU" sz="2800" dirty="0" err="1" smtClean="0"/>
              <a:t>началната</a:t>
            </a:r>
            <a:r>
              <a:rPr lang="ru-RU" sz="2800" dirty="0" smtClean="0"/>
              <a:t> </a:t>
            </a:r>
            <a:r>
              <a:rPr lang="ru-RU" sz="2800" dirty="0" err="1" smtClean="0"/>
              <a:t>скорост</a:t>
            </a:r>
            <a:r>
              <a:rPr lang="ru-RU" sz="2800" dirty="0" smtClean="0"/>
              <a:t> и се </a:t>
            </a:r>
            <a:r>
              <a:rPr lang="ru-RU" sz="2800" dirty="0" err="1" smtClean="0"/>
              <a:t>влошава</a:t>
            </a:r>
            <a:r>
              <a:rPr lang="ru-RU" sz="2800" dirty="0" smtClean="0"/>
              <a:t> </a:t>
            </a:r>
            <a:r>
              <a:rPr lang="ru-RU" sz="2800" dirty="0" err="1" smtClean="0"/>
              <a:t>точността</a:t>
            </a:r>
            <a:endParaRPr lang="en-US" sz="2800" dirty="0" smtClean="0"/>
          </a:p>
          <a:p>
            <a:endParaRPr lang="ru-RU" sz="2800" dirty="0" smtClean="0"/>
          </a:p>
          <a:p>
            <a:r>
              <a:rPr lang="ru-RU" sz="2800" dirty="0" err="1" smtClean="0"/>
              <a:t>По-дългият</a:t>
            </a:r>
            <a:r>
              <a:rPr lang="ru-RU" sz="2800" dirty="0" smtClean="0"/>
              <a:t> снаряд при </a:t>
            </a:r>
            <a:r>
              <a:rPr lang="ru-RU" sz="2800" dirty="0" err="1" smtClean="0"/>
              <a:t>еднакъв</a:t>
            </a:r>
            <a:r>
              <a:rPr lang="ru-RU" sz="2800" dirty="0" smtClean="0"/>
              <a:t> </a:t>
            </a:r>
            <a:r>
              <a:rPr lang="ru-RU" sz="2800" dirty="0" err="1" smtClean="0"/>
              <a:t>калибър</a:t>
            </a:r>
            <a:r>
              <a:rPr lang="ru-RU" sz="2800" dirty="0" smtClean="0"/>
              <a:t> </a:t>
            </a:r>
            <a:r>
              <a:rPr lang="ru-RU" sz="2800" dirty="0" err="1" smtClean="0"/>
              <a:t>има</a:t>
            </a:r>
            <a:r>
              <a:rPr lang="ru-RU" sz="2800" dirty="0" smtClean="0"/>
              <a:t> различно </a:t>
            </a:r>
            <a:endParaRPr lang="en-US" sz="2800" dirty="0" smtClean="0"/>
          </a:p>
          <a:p>
            <a:r>
              <a:rPr lang="ru-RU" sz="2800" dirty="0" err="1" smtClean="0"/>
              <a:t>разпределение</a:t>
            </a:r>
            <a:r>
              <a:rPr lang="ru-RU" sz="2800" dirty="0" smtClean="0"/>
              <a:t> на </a:t>
            </a:r>
            <a:r>
              <a:rPr lang="ru-RU" sz="2800" dirty="0" err="1" smtClean="0"/>
              <a:t>масата</a:t>
            </a:r>
            <a:r>
              <a:rPr lang="ru-RU" sz="2800" dirty="0" smtClean="0"/>
              <a:t>, </a:t>
            </a:r>
            <a:r>
              <a:rPr lang="ru-RU" sz="2800" dirty="0" err="1" smtClean="0"/>
              <a:t>което</a:t>
            </a:r>
            <a:r>
              <a:rPr lang="ru-RU" sz="2800" dirty="0" smtClean="0"/>
              <a:t> </a:t>
            </a:r>
            <a:r>
              <a:rPr lang="ru-RU" sz="2800" dirty="0" err="1" smtClean="0"/>
              <a:t>влияе</a:t>
            </a:r>
            <a:r>
              <a:rPr lang="ru-RU" sz="2800" dirty="0" smtClean="0"/>
              <a:t> на</a:t>
            </a:r>
            <a:endParaRPr lang="ru-RU" sz="2800" dirty="0" smtClean="0"/>
          </a:p>
          <a:p>
            <a:r>
              <a:rPr lang="ru-RU" sz="2800" dirty="0" err="1" smtClean="0"/>
              <a:t>стабилността</a:t>
            </a:r>
            <a:r>
              <a:rPr lang="ru-RU" sz="2800" dirty="0" smtClean="0"/>
              <a:t>, </a:t>
            </a:r>
            <a:r>
              <a:rPr lang="ru-RU" sz="2800" dirty="0" err="1" smtClean="0"/>
              <a:t>въздушното</a:t>
            </a:r>
            <a:r>
              <a:rPr lang="ru-RU" sz="2800" dirty="0" smtClean="0"/>
              <a:t> </a:t>
            </a:r>
            <a:r>
              <a:rPr lang="ru-RU" sz="2800" dirty="0" err="1" smtClean="0"/>
              <a:t>съпротивление</a:t>
            </a:r>
            <a:r>
              <a:rPr lang="ru-RU" sz="2800" dirty="0" smtClean="0"/>
              <a:t> и </a:t>
            </a:r>
            <a:r>
              <a:rPr lang="ru-RU" sz="2800" dirty="0" err="1" smtClean="0"/>
              <a:t>траекторията</a:t>
            </a:r>
            <a:endParaRPr lang="ru-RU" sz="2800" dirty="0"/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err="1" smtClean="0"/>
              <a:t>Водещият</a:t>
            </a:r>
            <a:r>
              <a:rPr lang="ru-RU" sz="2800" i="1" dirty="0" smtClean="0"/>
              <a:t> пояс</a:t>
            </a:r>
            <a:endParaRPr lang="en-US" sz="2800" i="1" dirty="0" smtClean="0"/>
          </a:p>
          <a:p>
            <a:r>
              <a:rPr lang="ru-RU" sz="2800" dirty="0" smtClean="0"/>
              <a:t> </a:t>
            </a:r>
            <a:r>
              <a:rPr lang="ru-RU" sz="2800" dirty="0" err="1" smtClean="0"/>
              <a:t>Намалените</a:t>
            </a:r>
            <a:r>
              <a:rPr lang="ru-RU" sz="2800" dirty="0" smtClean="0"/>
              <a:t> или </a:t>
            </a:r>
            <a:r>
              <a:rPr lang="ru-RU" sz="2800" dirty="0" err="1" smtClean="0"/>
              <a:t>прекомерните</a:t>
            </a:r>
            <a:r>
              <a:rPr lang="ru-RU" sz="2800" dirty="0" smtClean="0"/>
              <a:t> </a:t>
            </a:r>
            <a:r>
              <a:rPr lang="ru-RU" sz="2800" dirty="0" err="1" smtClean="0"/>
              <a:t>размери</a:t>
            </a:r>
            <a:r>
              <a:rPr lang="ru-RU" sz="2800" dirty="0" smtClean="0"/>
              <a:t> </a:t>
            </a:r>
            <a:r>
              <a:rPr lang="ru-RU" sz="2800" dirty="0" err="1" smtClean="0"/>
              <a:t>могат</a:t>
            </a:r>
            <a:r>
              <a:rPr lang="ru-RU" sz="2800" dirty="0" smtClean="0"/>
              <a:t> да </a:t>
            </a:r>
            <a:r>
              <a:rPr lang="ru-RU" sz="2800" dirty="0" err="1" smtClean="0"/>
              <a:t>доведат</a:t>
            </a:r>
            <a:r>
              <a:rPr lang="ru-RU" sz="2800" dirty="0" smtClean="0"/>
              <a:t> до </a:t>
            </a:r>
            <a:r>
              <a:rPr lang="ru-RU" sz="2800" dirty="0" err="1" smtClean="0"/>
              <a:t>повишено</a:t>
            </a:r>
            <a:r>
              <a:rPr lang="ru-RU" sz="2800" dirty="0" smtClean="0"/>
              <a:t> </a:t>
            </a:r>
            <a:r>
              <a:rPr lang="ru-RU" sz="2800" dirty="0" err="1" smtClean="0"/>
              <a:t>износване</a:t>
            </a:r>
            <a:r>
              <a:rPr lang="ru-RU" sz="2800" dirty="0" smtClean="0"/>
              <a:t> на </a:t>
            </a:r>
            <a:r>
              <a:rPr lang="ru-RU" sz="2800" dirty="0" err="1" smtClean="0"/>
              <a:t>цевта</a:t>
            </a:r>
            <a:r>
              <a:rPr lang="ru-RU" sz="2800" dirty="0" smtClean="0"/>
              <a:t>,  неравномерно </a:t>
            </a:r>
            <a:r>
              <a:rPr lang="ru-RU" sz="2800" dirty="0" err="1" smtClean="0"/>
              <a:t>въртене</a:t>
            </a:r>
            <a:r>
              <a:rPr lang="ru-RU" sz="2800" dirty="0" smtClean="0"/>
              <a:t> на снаряда и </a:t>
            </a:r>
            <a:r>
              <a:rPr lang="ru-RU" sz="2800" dirty="0" err="1" smtClean="0"/>
              <a:t>намалена</a:t>
            </a:r>
            <a:r>
              <a:rPr lang="ru-RU" sz="2800" dirty="0" smtClean="0"/>
              <a:t> </a:t>
            </a:r>
            <a:r>
              <a:rPr lang="ru-RU" sz="2800" dirty="0" err="1" smtClean="0"/>
              <a:t>точност</a:t>
            </a:r>
            <a:endParaRPr lang="en-US" sz="2800" dirty="0" smtClean="0"/>
          </a:p>
          <a:p>
            <a:r>
              <a:rPr lang="ru-RU" sz="2800" dirty="0" smtClean="0"/>
              <a:t> </a:t>
            </a:r>
            <a:r>
              <a:rPr lang="ru-RU" sz="2800" i="1" dirty="0" err="1" smtClean="0"/>
              <a:t>Размери</a:t>
            </a:r>
            <a:r>
              <a:rPr lang="ru-RU" sz="2800" i="1" dirty="0" smtClean="0"/>
              <a:t> на </a:t>
            </a:r>
            <a:r>
              <a:rPr lang="ru-RU" sz="2800" i="1" dirty="0" err="1" smtClean="0"/>
              <a:t>гилзата</a:t>
            </a:r>
            <a:r>
              <a:rPr lang="ru-RU" sz="2800" i="1" dirty="0" smtClean="0"/>
              <a:t> </a:t>
            </a:r>
            <a:endParaRPr lang="en-US" sz="2800" i="1" dirty="0" smtClean="0"/>
          </a:p>
          <a:p>
            <a:r>
              <a:rPr lang="ru-RU" sz="2800" dirty="0" err="1" smtClean="0"/>
              <a:t>Отклоненията</a:t>
            </a:r>
            <a:r>
              <a:rPr lang="ru-RU" sz="2800" dirty="0" smtClean="0"/>
              <a:t> </a:t>
            </a:r>
            <a:r>
              <a:rPr lang="ru-RU" sz="2800" dirty="0" err="1" smtClean="0"/>
              <a:t>могат</a:t>
            </a:r>
            <a:r>
              <a:rPr lang="ru-RU" sz="2800" dirty="0" smtClean="0"/>
              <a:t> да причинят затруднения при </a:t>
            </a:r>
            <a:r>
              <a:rPr lang="ru-RU" sz="2800" dirty="0" err="1" smtClean="0"/>
              <a:t>зареждане</a:t>
            </a:r>
            <a:r>
              <a:rPr lang="ru-RU" sz="2800" dirty="0" smtClean="0"/>
              <a:t>, </a:t>
            </a:r>
            <a:r>
              <a:rPr lang="ru-RU" sz="2800" dirty="0" err="1" smtClean="0"/>
              <a:t>непълно</a:t>
            </a:r>
            <a:r>
              <a:rPr lang="ru-RU" sz="2800" dirty="0" smtClean="0"/>
              <a:t> </a:t>
            </a:r>
            <a:r>
              <a:rPr lang="ru-RU" sz="2800" dirty="0" err="1" smtClean="0"/>
              <a:t>уплътняване</a:t>
            </a:r>
            <a:r>
              <a:rPr lang="ru-RU" sz="2800" dirty="0" smtClean="0"/>
              <a:t> или опасно </a:t>
            </a:r>
            <a:r>
              <a:rPr lang="ru-RU" sz="2800" dirty="0" err="1" smtClean="0"/>
              <a:t>повишаване</a:t>
            </a:r>
            <a:r>
              <a:rPr lang="ru-RU" sz="2800" dirty="0" smtClean="0"/>
              <a:t> на </a:t>
            </a:r>
            <a:r>
              <a:rPr lang="ru-RU" sz="2800" dirty="0" err="1" smtClean="0"/>
              <a:t>налягането</a:t>
            </a:r>
            <a:r>
              <a:rPr lang="ru-RU" sz="2800" dirty="0" smtClean="0"/>
              <a:t>.</a:t>
            </a:r>
            <a:endParaRPr lang="ru-RU" sz="2800" dirty="0" smtClean="0"/>
          </a:p>
          <a:p>
            <a:r>
              <a:rPr lang="ru-RU" sz="2800" i="1" dirty="0" smtClean="0"/>
              <a:t>Оста на снаряда, </a:t>
            </a:r>
            <a:r>
              <a:rPr lang="ru-RU" sz="2800" i="1" dirty="0" err="1" smtClean="0"/>
              <a:t>гилзата</a:t>
            </a:r>
            <a:r>
              <a:rPr lang="ru-RU" sz="2800" i="1" dirty="0" smtClean="0"/>
              <a:t> и </a:t>
            </a:r>
            <a:r>
              <a:rPr lang="ru-RU" sz="2800" i="1" dirty="0" err="1" smtClean="0"/>
              <a:t>капсулната</a:t>
            </a:r>
            <a:r>
              <a:rPr lang="ru-RU" sz="2800" i="1" dirty="0" smtClean="0"/>
              <a:t> втулка </a:t>
            </a:r>
            <a:r>
              <a:rPr lang="ru-RU" sz="2800" i="1" dirty="0" err="1" smtClean="0"/>
              <a:t>трябва</a:t>
            </a:r>
            <a:r>
              <a:rPr lang="ru-RU" sz="2800" i="1" dirty="0" smtClean="0"/>
              <a:t> да </a:t>
            </a:r>
            <a:r>
              <a:rPr lang="ru-RU" sz="2800" i="1" dirty="0" err="1" smtClean="0"/>
              <a:t>съвпадат</a:t>
            </a:r>
            <a:r>
              <a:rPr lang="ru-RU" sz="2800" i="1" dirty="0" smtClean="0"/>
              <a:t>. </a:t>
            </a:r>
            <a:r>
              <a:rPr lang="ru-RU" sz="2800" dirty="0" err="1" smtClean="0"/>
              <a:t>Нарушената</a:t>
            </a:r>
            <a:r>
              <a:rPr lang="ru-RU" sz="2800" dirty="0" smtClean="0"/>
              <a:t> </a:t>
            </a:r>
            <a:r>
              <a:rPr lang="ru-RU" sz="2800" dirty="0" err="1" smtClean="0"/>
              <a:t>концентричност</a:t>
            </a:r>
            <a:r>
              <a:rPr lang="ru-RU" sz="2800" dirty="0" smtClean="0"/>
              <a:t> води до дисбаланс, отклонение на </a:t>
            </a:r>
            <a:r>
              <a:rPr lang="ru-RU" sz="2800" dirty="0" err="1" smtClean="0"/>
              <a:t>траекторията</a:t>
            </a:r>
            <a:r>
              <a:rPr lang="ru-RU" sz="2800" dirty="0" smtClean="0"/>
              <a:t> и увеличено </a:t>
            </a:r>
            <a:r>
              <a:rPr lang="ru-RU" sz="2800" dirty="0" err="1" smtClean="0"/>
              <a:t>разсейване</a:t>
            </a:r>
            <a:endParaRPr lang="ru-RU" sz="2800" dirty="0" smtClean="0"/>
          </a:p>
          <a:p>
            <a:r>
              <a:rPr lang="ru-RU" sz="2800" b="1" i="1" dirty="0" err="1" smtClean="0"/>
              <a:t>Отклоненията</a:t>
            </a:r>
            <a:r>
              <a:rPr lang="ru-RU" sz="2800" b="1" i="1" dirty="0" smtClean="0"/>
              <a:t> в </a:t>
            </a:r>
            <a:r>
              <a:rPr lang="ru-RU" sz="2800" b="1" i="1" dirty="0" err="1" smtClean="0"/>
              <a:t>геометричните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размери</a:t>
            </a:r>
            <a:r>
              <a:rPr lang="ru-RU" sz="2800" b="1" i="1" dirty="0" smtClean="0"/>
              <a:t> между </a:t>
            </a:r>
            <a:r>
              <a:rPr lang="ru-RU" sz="2800" b="1" i="1" dirty="0" err="1" smtClean="0"/>
              <a:t>отделните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изстрели</a:t>
            </a:r>
            <a:r>
              <a:rPr lang="ru-RU" sz="2800" b="1" i="1" dirty="0" smtClean="0"/>
              <a:t> от </a:t>
            </a:r>
            <a:r>
              <a:rPr lang="ru-RU" sz="2800" b="1" i="1" dirty="0" err="1" smtClean="0"/>
              <a:t>една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партида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влияят</a:t>
            </a:r>
            <a:r>
              <a:rPr lang="ru-RU" sz="2800" b="1" i="1" dirty="0" smtClean="0"/>
              <a:t> на </a:t>
            </a:r>
            <a:r>
              <a:rPr lang="ru-RU" sz="2800" b="1" i="1" dirty="0" err="1" smtClean="0"/>
              <a:t>балистичните</a:t>
            </a:r>
            <a:r>
              <a:rPr lang="ru-RU" sz="2800" b="1" i="1" dirty="0" smtClean="0"/>
              <a:t> характеристики и </a:t>
            </a:r>
            <a:r>
              <a:rPr lang="ru-RU" sz="2800" b="1" i="1" dirty="0" err="1" smtClean="0"/>
              <a:t>групираността</a:t>
            </a:r>
            <a:r>
              <a:rPr lang="ru-RU" sz="2800" b="1" i="1" dirty="0" smtClean="0"/>
              <a:t> на </a:t>
            </a:r>
            <a:r>
              <a:rPr lang="ru-RU" sz="2800" b="1" i="1" dirty="0" err="1" smtClean="0"/>
              <a:t>стрелбата</a:t>
            </a:r>
            <a:endParaRPr lang="bg-BG" sz="2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0" y="18864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dirty="0" smtClean="0"/>
              <a:t>Качество на </a:t>
            </a:r>
            <a:r>
              <a:rPr lang="ru-RU" sz="2800" b="1" dirty="0" err="1" smtClean="0"/>
              <a:t>взривното</a:t>
            </a:r>
            <a:r>
              <a:rPr lang="ru-RU" sz="2800" b="1" dirty="0" smtClean="0"/>
              <a:t> вещество </a:t>
            </a:r>
            <a:r>
              <a:rPr lang="ru-RU" sz="2800" b="1" dirty="0" err="1" smtClean="0"/>
              <a:t>върху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артилерийския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изстрел</a:t>
            </a:r>
            <a:endParaRPr lang="bg-BG" sz="2800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42747"/>
            <a:ext cx="7511005" cy="293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0" y="4077072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/>
              <a:t>Влияе</a:t>
            </a:r>
            <a:r>
              <a:rPr lang="ru-RU" sz="2800" dirty="0" smtClean="0"/>
              <a:t> </a:t>
            </a:r>
            <a:r>
              <a:rPr lang="ru-RU" sz="2800" dirty="0" err="1" smtClean="0"/>
              <a:t>както</a:t>
            </a:r>
            <a:r>
              <a:rPr lang="ru-RU" sz="2800" dirty="0" smtClean="0"/>
              <a:t> </a:t>
            </a:r>
            <a:r>
              <a:rPr lang="ru-RU" sz="2800" dirty="0" err="1" smtClean="0"/>
              <a:t>върху</a:t>
            </a:r>
            <a:r>
              <a:rPr lang="ru-RU" sz="2800" dirty="0" smtClean="0"/>
              <a:t> </a:t>
            </a:r>
            <a:r>
              <a:rPr lang="ru-RU" sz="2800" dirty="0" err="1" smtClean="0"/>
              <a:t>действието</a:t>
            </a:r>
            <a:r>
              <a:rPr lang="ru-RU" sz="2800" dirty="0" smtClean="0"/>
              <a:t> на снаряда в </a:t>
            </a:r>
            <a:r>
              <a:rPr lang="ru-RU" sz="2800" dirty="0" err="1" smtClean="0"/>
              <a:t>целта</a:t>
            </a:r>
            <a:r>
              <a:rPr lang="ru-RU" sz="2800" dirty="0" smtClean="0"/>
              <a:t>, </a:t>
            </a:r>
            <a:r>
              <a:rPr lang="ru-RU" sz="2800" dirty="0" err="1" smtClean="0"/>
              <a:t>така</a:t>
            </a:r>
            <a:r>
              <a:rPr lang="ru-RU" sz="2800" dirty="0" smtClean="0"/>
              <a:t> и </a:t>
            </a:r>
            <a:r>
              <a:rPr lang="ru-RU" sz="2800" dirty="0" err="1" smtClean="0"/>
              <a:t>върху</a:t>
            </a:r>
            <a:r>
              <a:rPr lang="ru-RU" sz="2800" dirty="0" smtClean="0"/>
              <a:t> </a:t>
            </a:r>
            <a:r>
              <a:rPr lang="ru-RU" sz="2800" dirty="0" err="1" smtClean="0"/>
              <a:t>безопасността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съхранение</a:t>
            </a:r>
            <a:r>
              <a:rPr lang="ru-RU" sz="2800" dirty="0" smtClean="0"/>
              <a:t>, </a:t>
            </a:r>
            <a:r>
              <a:rPr lang="ru-RU" sz="2800" dirty="0" err="1" smtClean="0"/>
              <a:t>транспортиране</a:t>
            </a:r>
            <a:r>
              <a:rPr lang="ru-RU" sz="2800" dirty="0" smtClean="0"/>
              <a:t> </a:t>
            </a:r>
            <a:endParaRPr lang="bg-BG" sz="2800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29851" y="5301208"/>
            <a:ext cx="91286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/>
              <a:t>Енергията</a:t>
            </a:r>
            <a:r>
              <a:rPr lang="ru-RU" sz="2800" dirty="0" smtClean="0"/>
              <a:t>, отделена при детонация </a:t>
            </a:r>
            <a:r>
              <a:rPr lang="ru-RU" sz="2800" dirty="0" err="1" smtClean="0"/>
              <a:t>определя</a:t>
            </a:r>
            <a:r>
              <a:rPr lang="ru-RU" sz="2800" dirty="0" smtClean="0"/>
              <a:t> </a:t>
            </a:r>
            <a:r>
              <a:rPr lang="ru-RU" sz="2800" dirty="0" err="1" smtClean="0"/>
              <a:t>разрушителното</a:t>
            </a:r>
            <a:r>
              <a:rPr lang="ru-RU" sz="2800" dirty="0" smtClean="0"/>
              <a:t> действие, </a:t>
            </a:r>
            <a:r>
              <a:rPr lang="ru-RU" sz="2800" dirty="0" err="1" smtClean="0"/>
              <a:t>осколкообразуването</a:t>
            </a:r>
            <a:r>
              <a:rPr lang="ru-RU" sz="2800" dirty="0" smtClean="0"/>
              <a:t> и </a:t>
            </a:r>
            <a:r>
              <a:rPr lang="ru-RU" sz="2800" dirty="0" err="1" smtClean="0"/>
              <a:t>ефективността</a:t>
            </a:r>
            <a:r>
              <a:rPr lang="ru-RU" sz="2800" dirty="0" smtClean="0"/>
              <a:t> </a:t>
            </a:r>
            <a:r>
              <a:rPr lang="ru-RU" sz="2800" dirty="0" err="1" smtClean="0"/>
              <a:t>срещу</a:t>
            </a:r>
            <a:r>
              <a:rPr lang="ru-RU" sz="2800" dirty="0" smtClean="0"/>
              <a:t> </a:t>
            </a:r>
            <a:r>
              <a:rPr lang="ru-RU" sz="2800" dirty="0" err="1" smtClean="0"/>
              <a:t>целта</a:t>
            </a:r>
            <a:r>
              <a:rPr lang="ru-RU" sz="2800" dirty="0" smtClean="0"/>
              <a:t>. </a:t>
            </a:r>
            <a:endParaRPr lang="bg-BG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64863" y="127588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bg-BG" sz="2800" b="1" dirty="0" smtClean="0"/>
              <a:t>Проверка на </a:t>
            </a:r>
            <a:r>
              <a:rPr lang="bg-BG" sz="2800" b="1" dirty="0" err="1" smtClean="0"/>
              <a:t>взривателя</a:t>
            </a:r>
            <a:endParaRPr lang="bg-BG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764704"/>
            <a:ext cx="4469827" cy="338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20887" y="4180344"/>
            <a:ext cx="89644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/>
              <a:t>Външен</a:t>
            </a:r>
            <a:r>
              <a:rPr lang="ru-RU" sz="2800" dirty="0" smtClean="0"/>
              <a:t> </a:t>
            </a:r>
            <a:r>
              <a:rPr lang="ru-RU" sz="2800" dirty="0" err="1" smtClean="0"/>
              <a:t>оглед</a:t>
            </a:r>
            <a:r>
              <a:rPr lang="ru-RU" sz="2800" dirty="0" smtClean="0"/>
              <a:t> на </a:t>
            </a:r>
            <a:r>
              <a:rPr lang="ru-RU" sz="2800" dirty="0" err="1" smtClean="0"/>
              <a:t>опаковката</a:t>
            </a:r>
            <a:r>
              <a:rPr lang="ru-RU" sz="2800" dirty="0" smtClean="0"/>
              <a:t> на </a:t>
            </a:r>
            <a:r>
              <a:rPr lang="ru-RU" sz="2800" dirty="0" err="1" smtClean="0"/>
              <a:t>кутиите</a:t>
            </a:r>
            <a:r>
              <a:rPr lang="ru-RU" sz="2800" dirty="0" smtClean="0"/>
              <a:t> с </a:t>
            </a:r>
            <a:r>
              <a:rPr lang="ru-RU" sz="2800" dirty="0" err="1" smtClean="0"/>
              <a:t>взривателите</a:t>
            </a:r>
            <a:r>
              <a:rPr lang="ru-RU" sz="2800" dirty="0" smtClean="0"/>
              <a:t> и проверка на </a:t>
            </a:r>
            <a:r>
              <a:rPr lang="ru-RU" sz="2800" dirty="0" err="1" smtClean="0"/>
              <a:t>херметичността</a:t>
            </a:r>
            <a:r>
              <a:rPr lang="ru-RU" sz="2800" dirty="0" smtClean="0"/>
              <a:t> на </a:t>
            </a:r>
            <a:r>
              <a:rPr lang="ru-RU" sz="2800" dirty="0" err="1" smtClean="0"/>
              <a:t>кутиите</a:t>
            </a:r>
            <a:r>
              <a:rPr lang="ru-RU" sz="2800" dirty="0" smtClean="0"/>
              <a:t> с </a:t>
            </a:r>
            <a:r>
              <a:rPr lang="ru-RU" sz="2800" dirty="0" err="1" smtClean="0"/>
              <a:t>взривателите</a:t>
            </a:r>
            <a:endParaRPr lang="ru-RU" sz="2800" dirty="0" smtClean="0"/>
          </a:p>
          <a:p>
            <a:r>
              <a:rPr lang="ru-RU" sz="2800" dirty="0" smtClean="0"/>
              <a:t>Проверка за </a:t>
            </a:r>
            <a:r>
              <a:rPr lang="ru-RU" sz="2800" dirty="0" err="1" smtClean="0"/>
              <a:t>механични</a:t>
            </a:r>
            <a:r>
              <a:rPr lang="ru-RU" sz="2800" dirty="0" smtClean="0"/>
              <a:t> повреди, </a:t>
            </a:r>
            <a:r>
              <a:rPr lang="ru-RU" sz="2800" dirty="0" err="1" smtClean="0"/>
              <a:t>пукнатини</a:t>
            </a:r>
            <a:r>
              <a:rPr lang="ru-RU" sz="2800" dirty="0" smtClean="0"/>
              <a:t>, деформации, </a:t>
            </a:r>
            <a:r>
              <a:rPr lang="ru-RU" sz="2800" dirty="0" err="1" smtClean="0"/>
              <a:t>корозия</a:t>
            </a:r>
            <a:r>
              <a:rPr lang="ru-RU" sz="2800" dirty="0" smtClean="0"/>
              <a:t> и </a:t>
            </a:r>
            <a:r>
              <a:rPr lang="ru-RU" sz="2800" dirty="0" err="1" smtClean="0"/>
              <a:t>замърсявания</a:t>
            </a:r>
            <a:endParaRPr lang="ru-RU" sz="2800" dirty="0" smtClean="0"/>
          </a:p>
          <a:p>
            <a:r>
              <a:rPr lang="ru-RU" sz="2800" dirty="0" smtClean="0"/>
              <a:t>Проверка на </a:t>
            </a:r>
            <a:r>
              <a:rPr lang="ru-RU" sz="2800" dirty="0" err="1" smtClean="0"/>
              <a:t>габаритните</a:t>
            </a:r>
            <a:r>
              <a:rPr lang="ru-RU" sz="2800" dirty="0" smtClean="0"/>
              <a:t> </a:t>
            </a:r>
            <a:r>
              <a:rPr lang="ru-RU" sz="2800" dirty="0" err="1" smtClean="0"/>
              <a:t>размери</a:t>
            </a:r>
            <a:r>
              <a:rPr lang="ru-RU" sz="2800" dirty="0" smtClean="0"/>
              <a:t>, </a:t>
            </a:r>
            <a:r>
              <a:rPr lang="ru-RU" sz="2800" dirty="0" err="1" smtClean="0"/>
              <a:t>присъединителната</a:t>
            </a:r>
            <a:r>
              <a:rPr lang="ru-RU" sz="2800" dirty="0" smtClean="0"/>
              <a:t> </a:t>
            </a:r>
            <a:r>
              <a:rPr lang="ru-RU" sz="2800" dirty="0" err="1" smtClean="0"/>
              <a:t>резба</a:t>
            </a:r>
            <a:r>
              <a:rPr lang="ru-RU" sz="2800" dirty="0" smtClean="0"/>
              <a:t> и </a:t>
            </a:r>
            <a:r>
              <a:rPr lang="ru-RU" sz="2800" dirty="0" err="1" smtClean="0"/>
              <a:t>маркировката</a:t>
            </a:r>
            <a:endParaRPr lang="bg-BG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" y="45720"/>
            <a:ext cx="9068435" cy="6767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23528" y="188640"/>
            <a:ext cx="50266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bg-BG" sz="2800" b="1" dirty="0"/>
              <a:t>Балистични характеристики</a:t>
            </a:r>
            <a:endParaRPr lang="bg-BG" sz="2800" b="1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13970" y="980440"/>
            <a:ext cx="8847455" cy="56521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ru-RU" sz="2800" dirty="0" err="1"/>
              <a:t>Поведението</a:t>
            </a:r>
            <a:r>
              <a:rPr lang="ru-RU" sz="2800" dirty="0"/>
              <a:t> на снаряда по </a:t>
            </a:r>
            <a:r>
              <a:rPr lang="ru-RU" sz="2800" dirty="0" err="1"/>
              <a:t>време</a:t>
            </a:r>
            <a:r>
              <a:rPr lang="ru-RU" sz="2800" dirty="0"/>
              <a:t> на </a:t>
            </a:r>
            <a:r>
              <a:rPr lang="ru-RU" sz="2800" dirty="0" err="1"/>
              <a:t>изстрелването</a:t>
            </a:r>
            <a:r>
              <a:rPr lang="ru-RU" sz="2800" dirty="0"/>
              <a:t> и полета </a:t>
            </a:r>
            <a:r>
              <a:rPr lang="ru-RU" sz="2800" dirty="0" err="1"/>
              <a:t>му</a:t>
            </a:r>
            <a:r>
              <a:rPr lang="ru-RU" sz="2800" dirty="0"/>
              <a:t> до </a:t>
            </a:r>
            <a:r>
              <a:rPr lang="ru-RU" sz="2800" dirty="0" err="1"/>
              <a:t>целта</a:t>
            </a:r>
            <a:r>
              <a:rPr lang="ru-RU" sz="2800" dirty="0"/>
              <a:t>. Влияние </a:t>
            </a:r>
            <a:r>
              <a:rPr lang="ru-RU" sz="2800" dirty="0" err="1"/>
              <a:t>върху</a:t>
            </a:r>
            <a:r>
              <a:rPr lang="ru-RU" sz="2800" dirty="0"/>
              <a:t> </a:t>
            </a:r>
            <a:r>
              <a:rPr lang="ru-RU" sz="2800" dirty="0" err="1"/>
              <a:t>точността</a:t>
            </a:r>
            <a:r>
              <a:rPr lang="ru-RU" sz="2800" dirty="0"/>
              <a:t>, </a:t>
            </a:r>
            <a:r>
              <a:rPr lang="ru-RU" sz="2800" dirty="0" err="1"/>
              <a:t>далекобойността</a:t>
            </a:r>
            <a:r>
              <a:rPr lang="ru-RU" sz="2800" dirty="0"/>
              <a:t> и </a:t>
            </a:r>
            <a:r>
              <a:rPr lang="ru-RU" sz="2800" dirty="0" err="1"/>
              <a:t>ефективността</a:t>
            </a:r>
            <a:r>
              <a:rPr lang="ru-RU" sz="2800" dirty="0"/>
              <a:t> на </a:t>
            </a:r>
            <a:r>
              <a:rPr lang="ru-RU" sz="2800" dirty="0" err="1"/>
              <a:t>стрелбата</a:t>
            </a:r>
            <a:endParaRPr lang="ru-RU" sz="2800" dirty="0"/>
          </a:p>
          <a:p>
            <a:endParaRPr lang="ru-RU" sz="2800" dirty="0"/>
          </a:p>
          <a:p>
            <a:r>
              <a:rPr lang="ru-RU" sz="2800" dirty="0"/>
              <a:t>-</a:t>
            </a:r>
            <a:r>
              <a:rPr lang="ru-RU" sz="2800" dirty="0" err="1"/>
              <a:t>начална</a:t>
            </a:r>
            <a:r>
              <a:rPr lang="ru-RU" sz="2800" dirty="0"/>
              <a:t> </a:t>
            </a:r>
            <a:r>
              <a:rPr lang="ru-RU" sz="2800" dirty="0" err="1"/>
              <a:t>скорост</a:t>
            </a:r>
            <a:r>
              <a:rPr lang="ru-RU" sz="2800" dirty="0"/>
              <a:t> на снаряда</a:t>
            </a:r>
            <a:endParaRPr lang="ru-RU" sz="2800" dirty="0"/>
          </a:p>
          <a:p>
            <a:r>
              <a:rPr lang="ru-RU" sz="2800" dirty="0"/>
              <a:t>-</a:t>
            </a:r>
            <a:r>
              <a:rPr lang="ru-RU" sz="2800" dirty="0" err="1"/>
              <a:t>средно</a:t>
            </a:r>
            <a:r>
              <a:rPr lang="ru-RU" sz="2800" dirty="0"/>
              <a:t> </a:t>
            </a:r>
            <a:r>
              <a:rPr lang="ru-RU" sz="2800" dirty="0" err="1"/>
              <a:t>максимално</a:t>
            </a:r>
            <a:r>
              <a:rPr lang="ru-RU" sz="2800" dirty="0"/>
              <a:t> </a:t>
            </a:r>
            <a:r>
              <a:rPr lang="ru-RU" sz="2800" dirty="0" err="1"/>
              <a:t>налягане</a:t>
            </a:r>
            <a:r>
              <a:rPr lang="ru-RU" sz="2800" dirty="0"/>
              <a:t> в канала на </a:t>
            </a:r>
            <a:r>
              <a:rPr lang="ru-RU" sz="2800" dirty="0" err="1"/>
              <a:t>цевта</a:t>
            </a:r>
            <a:endParaRPr lang="ru-RU" sz="2800" dirty="0"/>
          </a:p>
          <a:p>
            <a:r>
              <a:rPr lang="ru-RU" sz="2800" dirty="0"/>
              <a:t>-</a:t>
            </a:r>
            <a:r>
              <a:rPr lang="ru-RU" sz="2800" dirty="0" err="1"/>
              <a:t>разсейване</a:t>
            </a:r>
            <a:r>
              <a:rPr lang="ru-RU" sz="2800" dirty="0"/>
              <a:t> на </a:t>
            </a:r>
            <a:r>
              <a:rPr lang="ru-RU" sz="2800" dirty="0" err="1"/>
              <a:t>попаденията</a:t>
            </a:r>
            <a:endParaRPr lang="ru-RU" sz="2800" dirty="0"/>
          </a:p>
          <a:p>
            <a:r>
              <a:rPr lang="ru-RU" sz="2800" dirty="0"/>
              <a:t>-</a:t>
            </a:r>
            <a:r>
              <a:rPr lang="ru-RU" sz="2800" dirty="0" err="1"/>
              <a:t>групираност</a:t>
            </a:r>
            <a:endParaRPr lang="ru-RU" sz="2800" dirty="0"/>
          </a:p>
          <a:p>
            <a:r>
              <a:rPr lang="ru-RU" sz="2800" dirty="0"/>
              <a:t>-безопасно </a:t>
            </a:r>
            <a:r>
              <a:rPr lang="ru-RU" sz="2800" dirty="0" err="1"/>
              <a:t>функциониране</a:t>
            </a:r>
            <a:r>
              <a:rPr lang="ru-RU" sz="2800" dirty="0"/>
              <a:t> при </a:t>
            </a:r>
            <a:r>
              <a:rPr lang="ru-RU" sz="2800" dirty="0" err="1"/>
              <a:t>висока</a:t>
            </a:r>
            <a:r>
              <a:rPr lang="ru-RU" sz="2800" dirty="0"/>
              <a:t> и </a:t>
            </a:r>
            <a:r>
              <a:rPr lang="ru-RU" sz="2800" dirty="0" err="1"/>
              <a:t>ниска</a:t>
            </a:r>
            <a:r>
              <a:rPr lang="ru-RU" sz="2800" dirty="0"/>
              <a:t> </a:t>
            </a:r>
            <a:r>
              <a:rPr lang="ru-RU" sz="2800" dirty="0" err="1"/>
              <a:t>температури</a:t>
            </a:r>
            <a:r>
              <a:rPr lang="ru-RU" sz="2800" dirty="0"/>
              <a:t>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51520" y="404664"/>
            <a:ext cx="50232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/>
              <a:t>Маркировка и идентификация</a:t>
            </a:r>
            <a:endParaRPr lang="bg-BG" sz="2800" b="1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0" y="90872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dirty="0" err="1"/>
              <a:t>Маркировката</a:t>
            </a:r>
            <a:r>
              <a:rPr lang="ru-RU" sz="2800" i="1" dirty="0"/>
              <a:t> служи за </a:t>
            </a:r>
            <a:r>
              <a:rPr lang="ru-RU" sz="2800" i="1" dirty="0" err="1"/>
              <a:t>правилно</a:t>
            </a:r>
            <a:r>
              <a:rPr lang="ru-RU" sz="2800" i="1" dirty="0"/>
              <a:t> </a:t>
            </a:r>
            <a:r>
              <a:rPr lang="ru-RU" sz="2800" i="1" dirty="0" err="1"/>
              <a:t>разпознаване</a:t>
            </a:r>
            <a:r>
              <a:rPr lang="ru-RU" sz="2800" i="1" dirty="0"/>
              <a:t> на боеприпаса, </a:t>
            </a:r>
            <a:r>
              <a:rPr lang="ru-RU" sz="2800" i="1" dirty="0" err="1"/>
              <a:t>осигуряване</a:t>
            </a:r>
            <a:r>
              <a:rPr lang="ru-RU" sz="2800" i="1" dirty="0"/>
              <a:t> на безопасно </a:t>
            </a:r>
            <a:r>
              <a:rPr lang="ru-RU" sz="2800" i="1" dirty="0" err="1"/>
              <a:t>съхранение</a:t>
            </a:r>
            <a:r>
              <a:rPr lang="ru-RU" sz="2800" i="1" dirty="0"/>
              <a:t>, </a:t>
            </a:r>
            <a:r>
              <a:rPr lang="ru-RU" sz="2800" i="1" dirty="0" err="1"/>
              <a:t>транспортиране</a:t>
            </a:r>
            <a:r>
              <a:rPr lang="ru-RU" sz="2800" i="1" dirty="0"/>
              <a:t> и </a:t>
            </a:r>
            <a:r>
              <a:rPr lang="ru-RU" sz="2800" i="1" dirty="0" err="1"/>
              <a:t>експлоатация</a:t>
            </a:r>
            <a:r>
              <a:rPr lang="ru-RU" sz="2800" i="1" dirty="0"/>
              <a:t>, </a:t>
            </a:r>
            <a:r>
              <a:rPr lang="ru-RU" sz="2800" i="1" dirty="0" err="1"/>
              <a:t>проследимост</a:t>
            </a:r>
            <a:r>
              <a:rPr lang="ru-RU" sz="2800" i="1" dirty="0"/>
              <a:t> на </a:t>
            </a:r>
            <a:r>
              <a:rPr lang="ru-RU" sz="2800" i="1" dirty="0" err="1"/>
              <a:t>производството</a:t>
            </a:r>
            <a:r>
              <a:rPr lang="ru-RU" sz="2800" i="1" dirty="0"/>
              <a:t> и </a:t>
            </a:r>
            <a:r>
              <a:rPr lang="ru-RU" sz="2800" i="1" dirty="0" err="1"/>
              <a:t>контрола</a:t>
            </a:r>
            <a:r>
              <a:rPr lang="ru-RU" sz="2800" i="1" dirty="0"/>
              <a:t> на </a:t>
            </a:r>
            <a:r>
              <a:rPr lang="ru-RU" sz="2800" i="1" dirty="0" err="1"/>
              <a:t>качеството</a:t>
            </a:r>
            <a:r>
              <a:rPr lang="ru-RU" sz="2800" i="1" dirty="0"/>
              <a:t> и за </a:t>
            </a:r>
            <a:r>
              <a:rPr lang="ru-RU" sz="2800" i="1" dirty="0" err="1"/>
              <a:t>предотвратяване</a:t>
            </a:r>
            <a:r>
              <a:rPr lang="ru-RU" sz="2800" i="1" dirty="0"/>
              <a:t> на </a:t>
            </a:r>
            <a:r>
              <a:rPr lang="ru-RU" sz="2800" i="1" dirty="0" err="1"/>
              <a:t>неправилно</a:t>
            </a:r>
            <a:r>
              <a:rPr lang="ru-RU" sz="2800" i="1" dirty="0"/>
              <a:t> </a:t>
            </a:r>
            <a:r>
              <a:rPr lang="ru-RU" sz="2800" i="1" dirty="0" err="1"/>
              <a:t>използване</a:t>
            </a:r>
            <a:r>
              <a:rPr lang="ru-RU" sz="2800" i="1" dirty="0"/>
              <a:t> на </a:t>
            </a:r>
            <a:r>
              <a:rPr lang="ru-RU" sz="2800" i="1" dirty="0" err="1"/>
              <a:t>боеприпасите</a:t>
            </a:r>
            <a:endParaRPr lang="bg-BG" sz="2800" i="1" dirty="0"/>
          </a:p>
        </p:txBody>
      </p:sp>
      <p:sp>
        <p:nvSpPr>
          <p:cNvPr id="5" name="Правоъгълник 4"/>
          <p:cNvSpPr/>
          <p:nvPr/>
        </p:nvSpPr>
        <p:spPr>
          <a:xfrm>
            <a:off x="0" y="3933056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err="1" smtClean="0"/>
              <a:t>Позволява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идентифициране</a:t>
            </a:r>
            <a:r>
              <a:rPr lang="ru-RU" sz="2800" i="1" dirty="0" smtClean="0"/>
              <a:t>:</a:t>
            </a:r>
            <a:endParaRPr lang="ru-RU" sz="2800" i="1" dirty="0" smtClean="0"/>
          </a:p>
          <a:p>
            <a:r>
              <a:rPr lang="ru-RU" sz="2800" i="1" dirty="0" smtClean="0"/>
              <a:t> -на производителя; </a:t>
            </a:r>
            <a:endParaRPr lang="ru-RU" sz="2800" i="1" dirty="0" smtClean="0"/>
          </a:p>
          <a:p>
            <a:r>
              <a:rPr lang="ru-RU" sz="2800" i="1" dirty="0"/>
              <a:t> </a:t>
            </a:r>
            <a:r>
              <a:rPr lang="ru-RU" sz="2800" i="1" dirty="0" smtClean="0"/>
              <a:t>-</a:t>
            </a:r>
            <a:r>
              <a:rPr lang="ru-RU" sz="2800" i="1" dirty="0" err="1" smtClean="0"/>
              <a:t>годината</a:t>
            </a:r>
            <a:r>
              <a:rPr lang="ru-RU" sz="2800" i="1" dirty="0" smtClean="0"/>
              <a:t> </a:t>
            </a:r>
            <a:r>
              <a:rPr lang="ru-RU" sz="2800" i="1" dirty="0"/>
              <a:t>на </a:t>
            </a:r>
            <a:r>
              <a:rPr lang="ru-RU" sz="2800" i="1" dirty="0" smtClean="0"/>
              <a:t>производство;</a:t>
            </a:r>
            <a:endParaRPr lang="ru-RU" sz="2800" i="1" dirty="0" smtClean="0"/>
          </a:p>
          <a:p>
            <a:r>
              <a:rPr lang="ru-RU" sz="2800" i="1" dirty="0" smtClean="0"/>
              <a:t>-</a:t>
            </a:r>
            <a:r>
              <a:rPr lang="ru-RU" sz="2800" i="1" dirty="0" err="1" smtClean="0"/>
              <a:t>партидата</a:t>
            </a:r>
            <a:r>
              <a:rPr lang="ru-RU" sz="2800" i="1" dirty="0" smtClean="0"/>
              <a:t> на боеприпаса;</a:t>
            </a:r>
            <a:endParaRPr lang="ru-RU" sz="2800" i="1" dirty="0" smtClean="0"/>
          </a:p>
          <a:p>
            <a:r>
              <a:rPr lang="ru-RU" sz="2800" i="1" dirty="0"/>
              <a:t>-</a:t>
            </a:r>
            <a:r>
              <a:rPr lang="ru-RU" sz="2800" i="1" dirty="0" smtClean="0"/>
              <a:t>типа боеприпас</a:t>
            </a:r>
            <a:endParaRPr lang="bg-BG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707904" y="13513"/>
            <a:ext cx="17411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600" dirty="0"/>
              <a:t>Изводи </a:t>
            </a:r>
            <a:endParaRPr lang="bg-BG" sz="3600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46136" y="648467"/>
            <a:ext cx="910212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Системите</a:t>
            </a:r>
            <a:r>
              <a:rPr lang="ru-RU" sz="2800" dirty="0"/>
              <a:t> за управление на </a:t>
            </a:r>
            <a:r>
              <a:rPr lang="ru-RU" sz="2800" dirty="0" err="1"/>
              <a:t>качеството</a:t>
            </a:r>
            <a:r>
              <a:rPr lang="ru-RU" sz="2800" dirty="0"/>
              <a:t>, </a:t>
            </a:r>
            <a:r>
              <a:rPr lang="ru-RU" sz="2800" dirty="0" err="1"/>
              <a:t>изградени</a:t>
            </a:r>
            <a:r>
              <a:rPr lang="ru-RU" sz="2800" dirty="0"/>
              <a:t> </a:t>
            </a:r>
            <a:r>
              <a:rPr lang="ru-RU" sz="2800" dirty="0" err="1"/>
              <a:t>съгласно</a:t>
            </a:r>
            <a:r>
              <a:rPr lang="ru-RU" sz="2800" dirty="0"/>
              <a:t> </a:t>
            </a:r>
            <a:r>
              <a:rPr lang="ru-RU" sz="2800" dirty="0" err="1"/>
              <a:t>изискванията</a:t>
            </a:r>
            <a:r>
              <a:rPr lang="ru-RU" sz="2800" dirty="0"/>
              <a:t> на </a:t>
            </a:r>
            <a:r>
              <a:rPr lang="ru-RU" sz="2800" dirty="0" err="1"/>
              <a:t>международни</a:t>
            </a:r>
            <a:r>
              <a:rPr lang="ru-RU" sz="2800" dirty="0"/>
              <a:t> </a:t>
            </a:r>
            <a:r>
              <a:rPr lang="ru-RU" sz="2800" dirty="0" err="1"/>
              <a:t>стандарти</a:t>
            </a:r>
            <a:r>
              <a:rPr lang="ru-RU" sz="2800" dirty="0"/>
              <a:t> </a:t>
            </a:r>
            <a:r>
              <a:rPr lang="ru-RU" sz="2800" dirty="0" err="1"/>
              <a:t>като</a:t>
            </a:r>
            <a:r>
              <a:rPr lang="ru-RU" sz="2800" dirty="0"/>
              <a:t> БДС EN ISO 9001 и </a:t>
            </a:r>
            <a:r>
              <a:rPr lang="ru-RU" sz="2800" dirty="0" err="1"/>
              <a:t>приложимите</a:t>
            </a:r>
            <a:r>
              <a:rPr lang="ru-RU" sz="2800" dirty="0"/>
              <a:t> </a:t>
            </a:r>
            <a:r>
              <a:rPr lang="ru-RU" sz="2800" dirty="0" err="1"/>
              <a:t>изисквания</a:t>
            </a:r>
            <a:r>
              <a:rPr lang="ru-RU" sz="2800" dirty="0"/>
              <a:t> за </a:t>
            </a:r>
            <a:r>
              <a:rPr lang="ru-RU" sz="2800" dirty="0" err="1"/>
              <a:t>отбранителната</a:t>
            </a:r>
            <a:r>
              <a:rPr lang="ru-RU" sz="2800" dirty="0"/>
              <a:t> индустрия, </a:t>
            </a:r>
            <a:r>
              <a:rPr lang="ru-RU" sz="2800" dirty="0" err="1"/>
              <a:t>осигуряват</a:t>
            </a:r>
            <a:r>
              <a:rPr lang="ru-RU" sz="2800" dirty="0"/>
              <a:t> </a:t>
            </a:r>
            <a:r>
              <a:rPr lang="ru-RU" sz="2800" dirty="0" err="1"/>
              <a:t>необходимата</a:t>
            </a:r>
            <a:r>
              <a:rPr lang="ru-RU" sz="2800" dirty="0"/>
              <a:t> организация, </a:t>
            </a:r>
            <a:r>
              <a:rPr lang="ru-RU" sz="2800" dirty="0" err="1"/>
              <a:t>проследимост</a:t>
            </a:r>
            <a:r>
              <a:rPr lang="ru-RU" sz="2800" dirty="0"/>
              <a:t> и </a:t>
            </a:r>
            <a:r>
              <a:rPr lang="ru-RU" sz="2800" dirty="0" err="1"/>
              <a:t>контрол</a:t>
            </a:r>
            <a:r>
              <a:rPr lang="ru-RU" sz="2800" dirty="0"/>
              <a:t> </a:t>
            </a:r>
            <a:r>
              <a:rPr lang="ru-RU" sz="2800" dirty="0" err="1"/>
              <a:t>върху</a:t>
            </a:r>
            <a:r>
              <a:rPr lang="ru-RU" sz="2800" dirty="0"/>
              <a:t> </a:t>
            </a:r>
            <a:r>
              <a:rPr lang="ru-RU" sz="2800" dirty="0" err="1"/>
              <a:t>всички</a:t>
            </a:r>
            <a:r>
              <a:rPr lang="ru-RU" sz="2800" dirty="0"/>
              <a:t> </a:t>
            </a:r>
            <a:r>
              <a:rPr lang="ru-RU" sz="2800" dirty="0" err="1"/>
              <a:t>етапи</a:t>
            </a:r>
            <a:r>
              <a:rPr lang="ru-RU" sz="2800" dirty="0"/>
              <a:t> от </a:t>
            </a:r>
            <a:r>
              <a:rPr lang="ru-RU" sz="2800" dirty="0" err="1"/>
              <a:t>производството</a:t>
            </a:r>
            <a:r>
              <a:rPr lang="ru-RU" sz="2800" dirty="0"/>
              <a:t> и </a:t>
            </a:r>
            <a:r>
              <a:rPr lang="ru-RU" sz="2800" dirty="0" err="1"/>
              <a:t>отговарят</a:t>
            </a:r>
            <a:r>
              <a:rPr lang="ru-RU" sz="2800" dirty="0"/>
              <a:t> на </a:t>
            </a:r>
            <a:r>
              <a:rPr lang="ru-RU" sz="2800" dirty="0" err="1"/>
              <a:t>високите</a:t>
            </a:r>
            <a:r>
              <a:rPr lang="ru-RU" sz="2800" dirty="0"/>
              <a:t> </a:t>
            </a:r>
            <a:r>
              <a:rPr lang="ru-RU" sz="2800" dirty="0" err="1"/>
              <a:t>изисквания</a:t>
            </a:r>
            <a:r>
              <a:rPr lang="ru-RU" sz="2800" dirty="0"/>
              <a:t> за </a:t>
            </a:r>
            <a:r>
              <a:rPr lang="ru-RU" sz="2800" dirty="0" err="1"/>
              <a:t>безопасност</a:t>
            </a:r>
            <a:r>
              <a:rPr lang="ru-RU" sz="2800" dirty="0"/>
              <a:t>, </a:t>
            </a:r>
            <a:r>
              <a:rPr lang="ru-RU" sz="2800" dirty="0" err="1"/>
              <a:t>надеждност</a:t>
            </a:r>
            <a:r>
              <a:rPr lang="ru-RU" sz="2800" dirty="0"/>
              <a:t> и </a:t>
            </a:r>
            <a:r>
              <a:rPr lang="ru-RU" sz="2800" dirty="0" err="1"/>
              <a:t>конкурентоспособност</a:t>
            </a:r>
            <a:endParaRPr lang="bg-BG" sz="2800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35667" y="3933056"/>
            <a:ext cx="912306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Критериите</a:t>
            </a:r>
            <a:r>
              <a:rPr lang="ru-RU" sz="2800" dirty="0"/>
              <a:t> за </a:t>
            </a:r>
            <a:r>
              <a:rPr lang="ru-RU" sz="2800" dirty="0" err="1"/>
              <a:t>качеството</a:t>
            </a:r>
            <a:r>
              <a:rPr lang="ru-RU" sz="2800" dirty="0"/>
              <a:t> на </a:t>
            </a:r>
            <a:r>
              <a:rPr lang="ru-RU" sz="2800" dirty="0" err="1"/>
              <a:t>артилерийските</a:t>
            </a:r>
            <a:r>
              <a:rPr lang="ru-RU" sz="2800" dirty="0"/>
              <a:t> </a:t>
            </a:r>
            <a:r>
              <a:rPr lang="ru-RU" sz="2800" dirty="0" err="1"/>
              <a:t>изстрели</a:t>
            </a:r>
            <a:r>
              <a:rPr lang="ru-RU" sz="2800" dirty="0"/>
              <a:t> се определят чрез комплекс от показатели, </a:t>
            </a:r>
            <a:r>
              <a:rPr lang="ru-RU" sz="2800" dirty="0" err="1"/>
              <a:t>включващи</a:t>
            </a:r>
            <a:r>
              <a:rPr lang="ru-RU" sz="2800" dirty="0"/>
              <a:t> </a:t>
            </a:r>
            <a:r>
              <a:rPr lang="ru-RU" sz="2800" dirty="0" err="1"/>
              <a:t>правилна</a:t>
            </a:r>
            <a:r>
              <a:rPr lang="ru-RU" sz="2800" dirty="0"/>
              <a:t> маркировка, конструктивно </a:t>
            </a:r>
            <a:r>
              <a:rPr lang="ru-RU" sz="2800" dirty="0" err="1"/>
              <a:t>съответствие</a:t>
            </a:r>
            <a:r>
              <a:rPr lang="ru-RU" sz="2800" dirty="0"/>
              <a:t>, </a:t>
            </a:r>
            <a:r>
              <a:rPr lang="ru-RU" sz="2800" dirty="0" err="1"/>
              <a:t>балистични</a:t>
            </a:r>
            <a:r>
              <a:rPr lang="ru-RU" sz="2800" dirty="0"/>
              <a:t> характеристики, </a:t>
            </a:r>
            <a:r>
              <a:rPr lang="ru-RU" sz="2800" dirty="0" err="1"/>
              <a:t>функциониране</a:t>
            </a:r>
            <a:r>
              <a:rPr lang="ru-RU" sz="2800" dirty="0"/>
              <a:t> и </a:t>
            </a:r>
            <a:r>
              <a:rPr lang="ru-RU" sz="2800" dirty="0" err="1"/>
              <a:t>стабилност</a:t>
            </a:r>
            <a:r>
              <a:rPr lang="ru-RU" sz="2800" dirty="0"/>
              <a:t> на параметрите при </a:t>
            </a:r>
            <a:r>
              <a:rPr lang="ru-RU" sz="2800" dirty="0" err="1"/>
              <a:t>определени</a:t>
            </a:r>
            <a:r>
              <a:rPr lang="ru-RU" sz="2800" dirty="0"/>
              <a:t> условия на </a:t>
            </a:r>
            <a:r>
              <a:rPr lang="ru-RU" sz="2800" dirty="0" err="1"/>
              <a:t>експлоатация</a:t>
            </a:r>
            <a:r>
              <a:rPr lang="ru-RU" sz="2800" dirty="0"/>
              <a:t> и </a:t>
            </a:r>
            <a:r>
              <a:rPr lang="ru-RU" sz="2800" dirty="0" err="1"/>
              <a:t>съхранение</a:t>
            </a:r>
            <a:endParaRPr lang="bg-BG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280890" y="2967335"/>
            <a:ext cx="858222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БЛАГОДАРЯ  ВИ ЗА ВНИМАНИЕТО </a:t>
            </a:r>
            <a:endParaRPr lang="bg-BG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Връх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4586</Words>
  <Application>WPS Presentation</Application>
  <PresentationFormat>Презентация на цял екран (4:3)</PresentationFormat>
  <Paragraphs>98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Arial</vt:lpstr>
      <vt:lpstr>SimSun</vt:lpstr>
      <vt:lpstr>Wingdings</vt:lpstr>
      <vt:lpstr>Calibri</vt:lpstr>
      <vt:lpstr>Microsoft YaHei</vt:lpstr>
      <vt:lpstr>Arial Unicode MS</vt:lpstr>
      <vt:lpstr>Office тема</vt:lpstr>
      <vt:lpstr>ХИМИКОТЕХНОЛОГИЧЕН И МЕТАЛУРГИЧЕН УНИВЕРСИТЕТ- СОФИЯ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ХИМИКОТЕХНОЛОГИЧЕН И МЕТАЛУРГИЧЕН УНИВЕРСИТЕТ- СОФИЯ</dc:title>
  <dc:creator>drphonebg94@gmail.com</dc:creator>
  <cp:lastModifiedBy>Admin</cp:lastModifiedBy>
  <cp:revision>22</cp:revision>
  <dcterms:created xsi:type="dcterms:W3CDTF">2026-09-05T12:24:00Z</dcterms:created>
  <dcterms:modified xsi:type="dcterms:W3CDTF">2026-09-24T10:57:19Z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832C3AB9F9FF4D458A4FB8FEF83C70B7_12</vt:lpwstr>
  </property>
</Properties>
</file>