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69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75" r:id="rId6"/>
    <p:sldId id="271" r:id="rId7"/>
    <p:sldId id="273" r:id="rId8"/>
    <p:sldId id="260" r:id="rId9"/>
    <p:sldId id="261" r:id="rId10"/>
    <p:sldId id="263" r:id="rId11"/>
    <p:sldId id="268" r:id="rId12"/>
    <p:sldId id="264" r:id="rId13"/>
    <p:sldId id="265" r:id="rId14"/>
    <p:sldId id="266" r:id="rId15"/>
    <p:sldId id="267" r:id="rId16"/>
  </p:sldIdLst>
  <p:sldSz cx="24384000" cy="13716000"/>
  <p:notesSz cx="6858000" cy="9144000"/>
  <p:embeddedFontLst>
    <p:embeddedFont>
      <p:font typeface="Algerian" panose="04020705040A02060702" pitchFamily="82" charset="0"/>
      <p:regular r:id="rId18"/>
    </p:embeddedFont>
    <p:embeddedFont>
      <p:font typeface="Arial Black" panose="020B0A04020102020204" pitchFamily="34" charset="0"/>
      <p:bold r:id="rId19"/>
    </p:embeddedFont>
    <p:embeddedFont>
      <p:font typeface="Bahnschrift Light" panose="020B0502040204020203" pitchFamily="34" charset="0"/>
      <p:regular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Cooper Black" panose="0208090404030B020404" pitchFamily="18" charset="0"/>
      <p:regular r:id="rId25"/>
    </p:embeddedFont>
    <p:embeddedFont>
      <p:font typeface="Embedded Alegreya Sans" panose="020B0604020202020204" charset="0"/>
      <p:regular r:id="rId26"/>
      <p:bold r:id="rId27"/>
      <p:italic r:id="rId28"/>
      <p:boldItalic r:id="rId29"/>
    </p:embeddedFont>
    <p:embeddedFont>
      <p:font typeface="Embedded Inter" panose="020B0604020202020204" charset="0"/>
      <p:regular r:id="rId30"/>
      <p:bold r:id="rId31"/>
      <p:italic r:id="rId32"/>
      <p:boldItalic r:id="rId33"/>
    </p:embeddedFont>
    <p:embeddedFont>
      <p:font typeface="Embedded Michroma" panose="020B0604020202020204" charset="0"/>
      <p:regular r:id="rId34"/>
    </p:embeddedFont>
    <p:embeddedFont>
      <p:font typeface="Segoe UI Historic" panose="020B0502040204020203" pitchFamily="34" charset="0"/>
      <p:regular r:id="rId35"/>
    </p:embeddedFont>
    <p:embeddedFont>
      <p:font typeface="Sitka Small Semibold" pitchFamily="2" charset="0"/>
      <p:bold r:id="rId36"/>
      <p:boldItalic r:id="rId37"/>
    </p:embeddedFont>
    <p:embeddedFont>
      <p:font typeface="Tahoma" panose="020B0604030504040204" pitchFamily="34" charset="0"/>
      <p:regular r:id="rId38"/>
      <p:bold r:id="rId39"/>
    </p:embeddedFont>
    <p:embeddedFont>
      <p:font typeface="Wingdings 3" panose="05040102010807070707" pitchFamily="18" charset="2"/>
      <p:regular r:id="rId4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лади" initials="В" lastIdx="2" clrIdx="0">
    <p:extLst>
      <p:ext uri="{19B8F6BF-5375-455C-9EA6-DF929625EA0E}">
        <p15:presenceInfo xmlns:p15="http://schemas.microsoft.com/office/powerpoint/2012/main" userId="Влад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907" y="-278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20" Type="http://schemas.openxmlformats.org/officeDocument/2006/relationships/font" Target="fonts/font3.fntdata"/><Relationship Id="rId41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10-06T22:44:42.041" idx="1">
    <p:pos x="13716" y="6720"/>
    <p:text>Военен дрон с боеприпаси изплува на турския бряг на Черно море</p:text>
    <p:extLst>
      <p:ext uri="{C676402C-5697-4E1C-873F-D02D1690AC5C}">
        <p15:threadingInfo xmlns:p15="http://schemas.microsoft.com/office/powerpoint/2012/main" timeZoneBias="-180"/>
      </p:ext>
    </p:extLst>
  </p:cm>
  <p:cm authorId="1" dt="2026-10-06T22:48:39.427" idx="2">
    <p:pos x="4165" y="6702"/>
    <p:text>Два кораба бяха атакувани от дронове в Черно море в изключителната икономическа зона на България.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CD78E-D2F2-ED33-308D-4F0F3A8A1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8365380-E814-313C-29EF-B2A9D943AC41}"/>
              </a:ext>
            </a:extLst>
          </p:cNvPr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8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9910" y="2895601"/>
            <a:ext cx="17651316" cy="6659162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9910" y="9554760"/>
            <a:ext cx="17651316" cy="172284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53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6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913" y="5723467"/>
            <a:ext cx="17651314" cy="3831294"/>
          </a:xfrm>
        </p:spPr>
        <p:txBody>
          <a:bodyPr anchor="b"/>
          <a:lstStyle>
            <a:lvl1pPr algn="l">
              <a:defRPr sz="8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09910" y="9554762"/>
            <a:ext cx="17651316" cy="1720800"/>
          </a:xfrm>
        </p:spPr>
        <p:txBody>
          <a:bodyPr anchor="t"/>
          <a:lstStyle>
            <a:lvl1pPr marL="0" indent="0" algn="l">
              <a:buNone/>
              <a:defRPr sz="4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41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6625" y="4121151"/>
            <a:ext cx="8792678" cy="8391526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08987" y="4112185"/>
            <a:ext cx="8792682" cy="8400490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59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6626" y="3810000"/>
            <a:ext cx="8792676" cy="1152524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6625" y="5029200"/>
            <a:ext cx="8792678" cy="7483476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308991" y="3810000"/>
            <a:ext cx="8792678" cy="1152524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308991" y="5029200"/>
            <a:ext cx="8792678" cy="7483476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01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044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33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906" y="2895600"/>
            <a:ext cx="6802128" cy="2895600"/>
          </a:xfrm>
        </p:spPr>
        <p:txBody>
          <a:bodyPr anchor="b"/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9233" y="2895600"/>
            <a:ext cx="10391994" cy="9144000"/>
          </a:xfrm>
        </p:spPr>
        <p:txBody>
          <a:bodyPr anchor="ctr">
            <a:normAutofit/>
          </a:bodyPr>
          <a:lstStyle>
            <a:lvl1pPr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9907" y="6258561"/>
            <a:ext cx="6802126" cy="5791198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149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7814" y="3708384"/>
            <a:ext cx="10185812" cy="3149616"/>
          </a:xfrm>
        </p:spPr>
        <p:txBody>
          <a:bodyPr anchor="b">
            <a:normAutofit/>
          </a:bodyPr>
          <a:lstStyle>
            <a:lvl1pPr algn="l">
              <a:defRPr sz="72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899092" y="2286000"/>
            <a:ext cx="6400800" cy="914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9909" y="7315200"/>
            <a:ext cx="10169958" cy="27432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9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913" y="9601174"/>
            <a:ext cx="17651314" cy="1133476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09910" y="1371600"/>
            <a:ext cx="17651316" cy="728133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9912" y="10734650"/>
            <a:ext cx="17651312" cy="98742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93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909" y="2895600"/>
            <a:ext cx="17651318" cy="3962400"/>
          </a:xfrm>
        </p:spPr>
        <p:txBody>
          <a:bodyPr/>
          <a:lstStyle>
            <a:lvl1pPr>
              <a:defRPr sz="9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9909" y="7315200"/>
            <a:ext cx="17651318" cy="4724400"/>
          </a:xfrm>
        </p:spPr>
        <p:txBody>
          <a:bodyPr anchor="ctr">
            <a:normAutofit/>
          </a:bodyPr>
          <a:lstStyle>
            <a:lvl1pPr marL="0" indent="0">
              <a:buNone/>
              <a:defRPr sz="36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40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9603" y="2895600"/>
            <a:ext cx="15998630" cy="4646748"/>
          </a:xfrm>
        </p:spPr>
        <p:txBody>
          <a:bodyPr/>
          <a:lstStyle>
            <a:lvl1pPr>
              <a:defRPr sz="9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3860801" y="7542348"/>
            <a:ext cx="14559298" cy="684348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28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2309909" y="8701314"/>
            <a:ext cx="17651318" cy="3352800"/>
          </a:xfrm>
        </p:spPr>
        <p:txBody>
          <a:bodyPr anchor="ctr">
            <a:normAutofit/>
          </a:bodyPr>
          <a:lstStyle>
            <a:lvl1pPr marL="0" indent="0">
              <a:buNone/>
              <a:defRPr sz="36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796590" y="1942507"/>
            <a:ext cx="160382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244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660980" y="5227575"/>
            <a:ext cx="160382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244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2430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908" y="6248402"/>
            <a:ext cx="17651320" cy="3306360"/>
          </a:xfrm>
        </p:spPr>
        <p:txBody>
          <a:bodyPr anchor="b"/>
          <a:lstStyle>
            <a:lvl1pPr algn="l">
              <a:defRPr sz="8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09909" y="9554762"/>
            <a:ext cx="17651318" cy="1720800"/>
          </a:xfrm>
        </p:spPr>
        <p:txBody>
          <a:bodyPr anchor="t"/>
          <a:lstStyle>
            <a:lvl1pPr marL="0" indent="0" algn="l">
              <a:buNone/>
              <a:defRPr sz="4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62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8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5894" y="3962400"/>
            <a:ext cx="5893732" cy="1152524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04926" y="5334000"/>
            <a:ext cx="5854700" cy="717867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67319" y="3962400"/>
            <a:ext cx="5872482" cy="1152524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7746212" y="5334000"/>
            <a:ext cx="5893588" cy="717867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4249401" y="3962400"/>
            <a:ext cx="5864226" cy="1152524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14249401" y="5334000"/>
            <a:ext cx="5864226" cy="717867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7452284" y="4267200"/>
            <a:ext cx="0" cy="7924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3924454" y="4267200"/>
            <a:ext cx="0" cy="7933764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98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8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4926" y="8501898"/>
            <a:ext cx="5880100" cy="1152524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04926" y="4419600"/>
            <a:ext cx="5880100" cy="3048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04926" y="9654423"/>
            <a:ext cx="5880100" cy="1318378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78751" y="8501898"/>
            <a:ext cx="5861050" cy="1152524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7778749" y="4419600"/>
            <a:ext cx="5861050" cy="3048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7776044" y="9654421"/>
            <a:ext cx="5868812" cy="1318378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4249401" y="8501898"/>
            <a:ext cx="5864226" cy="1152524"/>
          </a:xfrm>
        </p:spPr>
        <p:txBody>
          <a:bodyPr anchor="b">
            <a:noAutofit/>
          </a:bodyPr>
          <a:lstStyle>
            <a:lvl1pPr marL="0" indent="0">
              <a:buNone/>
              <a:defRPr sz="48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4249399" y="4419600"/>
            <a:ext cx="5864226" cy="3048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14249151" y="9654417"/>
            <a:ext cx="5871994" cy="1318378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7452284" y="4267200"/>
            <a:ext cx="0" cy="79248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3924454" y="4267200"/>
            <a:ext cx="0" cy="7933764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229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46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608425" y="860427"/>
            <a:ext cx="3505202" cy="11652250"/>
          </a:xfrm>
        </p:spPr>
        <p:txBody>
          <a:bodyPr vert="eaVert" anchor="b" anchorCtr="0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04927" y="1774828"/>
            <a:ext cx="14846298" cy="1073784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586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5339371"/>
            <a:ext cx="8074024" cy="83766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5784695"/>
            <a:ext cx="3044824" cy="4730906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17218024" y="3352800"/>
            <a:ext cx="5638800" cy="56388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15998825" y="1"/>
            <a:ext cx="3206774" cy="22828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17211756" y="12192000"/>
            <a:ext cx="1987468" cy="1524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0875624" y="0"/>
            <a:ext cx="1371600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2223" y="905436"/>
            <a:ext cx="18809446" cy="28010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6625" y="4105837"/>
            <a:ext cx="17893082" cy="8390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20311279" y="3581403"/>
            <a:ext cx="1981198" cy="60959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22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17903147" y="6450595"/>
            <a:ext cx="7719590" cy="60960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22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20705081" y="591459"/>
            <a:ext cx="1676398" cy="15353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56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809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</p:sldLayoutIdLst>
  <p:txStyles>
    <p:titleStyle>
      <a:lvl1pPr algn="l" defTabSz="914400" rtl="0" eaLnBrk="1" latinLnBrk="0" hangingPunct="1">
        <a:spcBef>
          <a:spcPct val="0"/>
        </a:spcBef>
        <a:buNone/>
        <a:defRPr sz="84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685800" indent="-685800" algn="l" defTabSz="914400" rtl="0" eaLnBrk="1" latinLnBrk="0" hangingPunct="1">
        <a:spcBef>
          <a:spcPts val="2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4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1485900" indent="-571500" algn="l" defTabSz="914400" rtl="0" eaLnBrk="1" latinLnBrk="0" hangingPunct="1">
        <a:spcBef>
          <a:spcPts val="2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6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22860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32004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41148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50120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59436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68580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77724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13.png"/><Relationship Id="rId4" Type="http://schemas.openxmlformats.org/officeDocument/2006/relationships/image" Target="../media/image16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7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12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hyperlink" Target="https://www.youtube.com/watch?v=cEyGo7fsFgw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5" Type="http://schemas.openxmlformats.org/officeDocument/2006/relationships/image" Target="../media/image41.png"/><Relationship Id="rId10" Type="http://schemas.openxmlformats.org/officeDocument/2006/relationships/image" Target="../media/image13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hyperlink" Target="https://www.google.com/goto?url=CAES1wEB6zswFU82jpiFvI_kFq0SCRCEXojvF_RFwG7r5JJu6BKnuFz9X9YSJ3csQvCsaKM858BTWBWPLGVeX52SehFUmM2O6n3rPASQntA0s-Kjs7deLhTCt9gRUDht-FJMBLtdBiIHf2uEyIQi_vFQ0YfP77x9J9qiSg5IYhZL2UiCy6icbpQ1-PBkfnfxSf1gUehLxHe4KupSWORLai-e1WGG8C0isEaT6vZD781tCaJHLvIngm6Tlv6jgultLreYv_Y3kGik79pLc3dn8uXPP4rjH_gr7_P_fg" TargetMode="External"/><Relationship Id="rId5" Type="http://schemas.openxmlformats.org/officeDocument/2006/relationships/image" Target="../media/image48.png"/><Relationship Id="rId10" Type="http://schemas.openxmlformats.org/officeDocument/2006/relationships/image" Target="../media/image12.png"/><Relationship Id="rId4" Type="http://schemas.openxmlformats.org/officeDocument/2006/relationships/image" Target="../media/image47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13.png"/><Relationship Id="rId5" Type="http://schemas.openxmlformats.org/officeDocument/2006/relationships/image" Target="../media/image54.png"/><Relationship Id="rId10" Type="http://schemas.openxmlformats.org/officeDocument/2006/relationships/image" Target="../media/image12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omments" Target="../comments/comment1.xml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60.png"/><Relationship Id="rId5" Type="http://schemas.openxmlformats.org/officeDocument/2006/relationships/image" Target="../media/image17.png"/><Relationship Id="rId10" Type="http://schemas.openxmlformats.org/officeDocument/2006/relationships/image" Target="../media/image59.png"/><Relationship Id="rId4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6.png"/><Relationship Id="rId7" Type="http://schemas.openxmlformats.org/officeDocument/2006/relationships/image" Target="../media/image67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70.png"/><Relationship Id="rId5" Type="http://schemas.openxmlformats.org/officeDocument/2006/relationships/image" Target="../media/image31.png"/><Relationship Id="rId10" Type="http://schemas.openxmlformats.org/officeDocument/2006/relationships/image" Target="../media/image69.png"/><Relationship Id="rId4" Type="http://schemas.openxmlformats.org/officeDocument/2006/relationships/image" Target="../media/image30.png"/><Relationship Id="rId9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1.png"/><Relationship Id="rId7" Type="http://schemas.openxmlformats.org/officeDocument/2006/relationships/image" Target="../media/image73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75.png"/><Relationship Id="rId5" Type="http://schemas.openxmlformats.org/officeDocument/2006/relationships/image" Target="../media/image72.png"/><Relationship Id="rId10" Type="http://schemas.openxmlformats.org/officeDocument/2006/relationships/image" Target="../media/image74.png"/><Relationship Id="rId4" Type="http://schemas.openxmlformats.org/officeDocument/2006/relationships/image" Target="../media/image40.png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7.png"/><Relationship Id="rId7" Type="http://schemas.openxmlformats.org/officeDocument/2006/relationships/image" Target="../media/image25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12.png"/><Relationship Id="rId5" Type="http://schemas.openxmlformats.org/officeDocument/2006/relationships/image" Target="../media/image79.png"/><Relationship Id="rId10" Type="http://schemas.openxmlformats.org/officeDocument/2006/relationships/image" Target="../media/image83.png"/><Relationship Id="rId4" Type="http://schemas.openxmlformats.org/officeDocument/2006/relationships/image" Target="../media/image78.png"/><Relationship Id="rId9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363472"/>
            <a:ext cx="23222857" cy="1298905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2" y="363472"/>
            <a:ext cx="23222857" cy="12989056"/>
          </a:xfrm>
          <a:prstGeom prst="rect">
            <a:avLst/>
          </a:prstGeom>
          <a:effectLst>
            <a:outerShdw blurRad="28339758" dist="3148862" dir="5400000" algn="ctr">
              <a:srgbClr val="000000">
                <a:alpha val="34901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7" cy="1306285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1715" y="8067524"/>
            <a:ext cx="2902857" cy="4838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09410" y="7401076"/>
            <a:ext cx="19352" cy="5988352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438400" y="4387547"/>
            <a:ext cx="19061491" cy="2596847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 marL="0" algn="ctr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algn="ctr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bg-BG" sz="4063" b="1" dirty="0">
                <a:solidFill>
                  <a:srgbClr val="D9E2D2"/>
                </a:solidFill>
                <a:latin typeface="Sitka Small Semibold" pitchFamily="2" charset="0"/>
              </a:rPr>
              <a:t>Доклад на тема </a:t>
            </a:r>
          </a:p>
          <a:p>
            <a:pPr marL="0" algn="ctr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4063" b="1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УСТОЙЧИВОСТ И </a:t>
            </a:r>
            <a:r>
              <a:rPr lang="en-US" sz="4063" b="1" dirty="0">
                <a:solidFill>
                  <a:srgbClr val="D9E2D2"/>
                </a:solidFill>
                <a:latin typeface="Algerian" panose="04020705040A02060702" pitchFamily="82" charset="0"/>
              </a:rPr>
              <a:t>КООРДИНИРАНО</a:t>
            </a:r>
            <a:r>
              <a:rPr lang="en-US" sz="4063" b="1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ПРОТИВОДЕЙСТВИЕ НА ХИБРИДНИТЕ</a:t>
            </a:r>
          </a:p>
          <a:p>
            <a:pPr marL="0" algn="ctr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4063" b="1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ЗАПЛАХИ В РАМКИТЕ НА НАТО И ЕС</a:t>
            </a:r>
          </a:p>
          <a:p>
            <a:pPr marL="0" algn="ctr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1871" y="11546116"/>
            <a:ext cx="18097335" cy="148711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  <a:endParaRPr lang="en-US" sz="100" dirty="0">
              <a:latin typeface="Algerian" panose="04020705040A02060702" pitchFamily="82" charset="0"/>
            </a:endParaRP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sz="3809" b="1" dirty="0">
                <a:solidFill>
                  <a:srgbClr val="D9E2D2"/>
                </a:solidFill>
                <a:ea typeface="Segoe UI Historic" panose="020B0502040204020203" pitchFamily="34" charset="0"/>
                <a:cs typeface="Segoe UI Historic" panose="020B0502040204020203" pitchFamily="34" charset="0"/>
              </a:rPr>
              <a:t>Докторант </a:t>
            </a:r>
            <a:r>
              <a:rPr lang="en-US" sz="3809" b="1" i="0" u="none" strike="noStrike" dirty="0" err="1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Владимир</a:t>
            </a:r>
            <a:r>
              <a:rPr lang="en-US" sz="3809" b="1" i="0" u="none" strike="noStrike" dirty="0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sz="3809" b="1" i="0" u="none" strike="noStrike" dirty="0" err="1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Христов</a:t>
            </a:r>
            <a:endParaRPr lang="en-US" sz="3809" b="1" i="0" u="none" strike="noStrike" dirty="0">
              <a:solidFill>
                <a:srgbClr val="D9E2D2"/>
              </a:solidFill>
              <a:latin typeface="Algerian" panose="04020705040A02060702" pitchFamily="82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809" b="1" i="0" u="none" strike="noStrike" dirty="0" err="1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Институт</a:t>
            </a:r>
            <a:r>
              <a:rPr lang="en-US" sz="3809" b="1" i="0" u="none" strike="noStrike" dirty="0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sz="3809" b="1" i="0" u="none" strike="noStrike" dirty="0" err="1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по</a:t>
            </a:r>
            <a:r>
              <a:rPr lang="en-US" sz="3809" b="1" i="0" u="none" strike="noStrike" dirty="0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sz="3809" b="1" i="0" u="none" strike="noStrike" dirty="0" err="1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отбрана</a:t>
            </a:r>
            <a:r>
              <a:rPr lang="en-US" sz="3809" b="1" i="0" u="none" strike="noStrike" dirty="0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„</a:t>
            </a:r>
            <a:r>
              <a:rPr lang="en-US" sz="3809" b="1" i="0" u="none" strike="noStrike" dirty="0" err="1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Проф</a:t>
            </a:r>
            <a:r>
              <a:rPr lang="en-US" sz="3809" b="1" i="0" u="none" strike="noStrike" dirty="0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. </a:t>
            </a:r>
            <a:r>
              <a:rPr lang="en-US" sz="3809" b="1" i="0" u="none" strike="noStrike" dirty="0" err="1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Цветан</a:t>
            </a:r>
            <a:r>
              <a:rPr lang="en-US" sz="3809" b="1" i="0" u="none" strike="noStrike" dirty="0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en-US" sz="3809" b="1" i="0" u="none" strike="noStrike" dirty="0" err="1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Лазаров</a:t>
            </a:r>
            <a:r>
              <a:rPr lang="en-US" sz="3809" b="1" i="0" u="none" strike="noStrike" dirty="0">
                <a:solidFill>
                  <a:srgbClr val="D9E2D2"/>
                </a:solidFill>
                <a:latin typeface="Algerian" panose="04020705040A02060702" pitchFamily="82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“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pic>
        <p:nvPicPr>
          <p:cNvPr id="11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80E2AA6C-EB57-AAA0-6051-487B6E4B4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28" y="779867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64620AE7-605F-73DD-61C1-C7C5363D44A7}"/>
              </a:ext>
            </a:extLst>
          </p:cNvPr>
          <p:cNvSpPr txBox="1"/>
          <p:nvPr/>
        </p:nvSpPr>
        <p:spPr>
          <a:xfrm>
            <a:off x="4296228" y="1087173"/>
            <a:ext cx="1709932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b="1" dirty="0">
                <a:solidFill>
                  <a:srgbClr val="D9E2D2"/>
                </a:solidFill>
                <a:latin typeface="Sitka Small Semibold" pitchFamily="2" charset="0"/>
              </a:rPr>
              <a:t>ГОДИШНА УНИВЕРСИТЕТСКА НАУЧНА КОНФЕРЕНЦИЯ</a:t>
            </a:r>
            <a:endParaRPr lang="en-US" sz="3600" b="1" dirty="0">
              <a:solidFill>
                <a:srgbClr val="D9E2D2"/>
              </a:solidFill>
              <a:latin typeface="Sitka Small Semibold" pitchFamily="2" charset="0"/>
            </a:endParaRPr>
          </a:p>
          <a:p>
            <a:pPr algn="ctr">
              <a:buNone/>
            </a:pPr>
            <a:r>
              <a:rPr lang="ru-RU" sz="3600" b="1" dirty="0">
                <a:solidFill>
                  <a:srgbClr val="D9E2D2"/>
                </a:solidFill>
                <a:latin typeface="Sitka Small Semibold" pitchFamily="2" charset="0"/>
              </a:rPr>
              <a:t>НАЦИОНАЛЕН ВОЕНЕН УНИВЕРСИТЕТ</a:t>
            </a:r>
          </a:p>
          <a:p>
            <a:pPr algn="ctr">
              <a:buNone/>
            </a:pPr>
            <a:r>
              <a:rPr lang="ru-RU" sz="3600" b="1" dirty="0">
                <a:solidFill>
                  <a:srgbClr val="D9E2D2"/>
                </a:solidFill>
                <a:latin typeface="Sitka Small Semibold" pitchFamily="2" charset="0"/>
              </a:rPr>
              <a:t>„ВАСИЛ ЛЕВСКИ”  2026 г.</a:t>
            </a:r>
          </a:p>
        </p:txBody>
      </p:sp>
      <p:pic>
        <p:nvPicPr>
          <p:cNvPr id="16" name="Картина 15">
            <a:extLst>
              <a:ext uri="{FF2B5EF4-FFF2-40B4-BE49-F238E27FC236}">
                <a16:creationId xmlns:a16="http://schemas.microsoft.com/office/drawing/2014/main" id="{9EB0FE41-4CAF-D44B-F6BA-0EFA124150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167453" y="709657"/>
            <a:ext cx="1952625" cy="1952625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E79A8CDC-6EC0-047A-50EA-1D4E9618D8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74591" y="7401076"/>
            <a:ext cx="5171761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339303"/>
            <a:ext cx="23222857" cy="1303739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2" y="339303"/>
            <a:ext cx="23222857" cy="13037393"/>
          </a:xfrm>
          <a:prstGeom prst="rect">
            <a:avLst/>
          </a:prstGeom>
          <a:effectLst>
            <a:outerShdw blurRad="29334135" dist="3259348" dir="5400000" algn="ctr">
              <a:srgbClr val="000000">
                <a:alpha val="34901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366" y="302377"/>
            <a:ext cx="23222857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1714" y="3592931"/>
            <a:ext cx="20900572" cy="3795426"/>
          </a:xfrm>
          <a:prstGeom prst="rect">
            <a:avLst/>
          </a:prstGeom>
          <a:effectLst>
            <a:outerShdw blurRad="2177142" dist="241904" dir="5400000" sx="96376" sy="96376" algn="ctr">
              <a:srgbClr val="00D4C8">
                <a:alpha val="20000"/>
              </a:srgbClr>
            </a:outerShdw>
          </a:effec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1714" y="9712476"/>
            <a:ext cx="20900572" cy="48381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057398" y="3809683"/>
            <a:ext cx="19810791" cy="2918842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 marL="0" algn="just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Michroma"/>
              </a:rPr>
              <a:t> </a:t>
            </a:r>
          </a:p>
          <a:p>
            <a:pPr marL="0"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„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Хибридните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заплахи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са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всеки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противник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,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който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едновременно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използва</a:t>
            </a:r>
            <a:r>
              <a:rPr lang="bg-BG" sz="4571" b="1" i="0" u="none" strike="noStrike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>
                <a:solidFill>
                  <a:srgbClr val="D9E2D2"/>
                </a:solidFill>
                <a:latin typeface="Arial Black" panose="020B0A04020102020204" pitchFamily="34" charset="0"/>
              </a:rPr>
              <a:t>специално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разработена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комбинация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от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конвенционални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оръжия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,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нередовни</a:t>
            </a:r>
            <a:r>
              <a:rPr lang="bg-BG" sz="4571" b="1" dirty="0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тактики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,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тероризъм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 и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престъпно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 </a:t>
            </a:r>
            <a:r>
              <a:rPr lang="en-US" sz="4571" b="1" i="0" u="none" strike="noStrike" dirty="0" err="1">
                <a:solidFill>
                  <a:srgbClr val="D9E2D2"/>
                </a:solidFill>
                <a:latin typeface="Arial Black" panose="020B0A04020102020204" pitchFamily="34" charset="0"/>
              </a:rPr>
              <a:t>поведение</a:t>
            </a:r>
            <a:r>
              <a:rPr lang="en-US" sz="4571" b="1" i="0" u="none" strike="noStrike" dirty="0">
                <a:solidFill>
                  <a:srgbClr val="D9E2D2"/>
                </a:solidFill>
                <a:latin typeface="Arial Black" panose="020B0A04020102020204" pitchFamily="34" charset="0"/>
              </a:rPr>
              <a:t>...“ </a:t>
            </a:r>
          </a:p>
          <a:p>
            <a:pPr marL="0" algn="just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b="1" dirty="0"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9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8C94954C-A54F-ED74-49A1-66ABAF18B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28" y="779867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1B03A7EA-0A02-1FCA-218A-00AC8CA6EA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264417" y="779867"/>
            <a:ext cx="2675356" cy="2441554"/>
          </a:xfrm>
          <a:prstGeom prst="rect">
            <a:avLst/>
          </a:prstGeo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91095083-02BC-35C9-727D-4DC84C0F2D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39200" y="8229600"/>
            <a:ext cx="8320415" cy="4891496"/>
          </a:xfrm>
          <a:prstGeom prst="rect">
            <a:avLst/>
          </a:prstGeom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C5817F32-B7DF-47FA-CBEE-238A8607E5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059401" y="8053057"/>
            <a:ext cx="4849518" cy="5312177"/>
          </a:xfrm>
          <a:prstGeom prst="rect">
            <a:avLst/>
          </a:prstGeom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B553BAB1-5D89-7AEC-A84C-FE55CE38259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41714" y="8328918"/>
            <a:ext cx="6197700" cy="4792178"/>
          </a:xfrm>
          <a:prstGeom prst="rect">
            <a:avLst/>
          </a:prstGeom>
        </p:spPr>
      </p:pic>
      <p:sp>
        <p:nvSpPr>
          <p:cNvPr id="16" name="Правоъгълник: със заоблени ъгли 15">
            <a:extLst>
              <a:ext uri="{FF2B5EF4-FFF2-40B4-BE49-F238E27FC236}">
                <a16:creationId xmlns:a16="http://schemas.microsoft.com/office/drawing/2014/main" id="{BF9EF82B-365D-1662-5972-45E5E8D16717}"/>
              </a:ext>
            </a:extLst>
          </p:cNvPr>
          <p:cNvSpPr/>
          <p:nvPr/>
        </p:nvSpPr>
        <p:spPr>
          <a:xfrm>
            <a:off x="8609994" y="1052082"/>
            <a:ext cx="6477000" cy="139976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chemeClr val="tx1"/>
                </a:solidFill>
                <a:latin typeface="Algerian" panose="04020705040A02060702" pitchFamily="82" charset="0"/>
              </a:rPr>
              <a:t>Франк</a:t>
            </a:r>
            <a:r>
              <a:rPr lang="en-US" sz="4800" b="1" dirty="0">
                <a:solidFill>
                  <a:schemeClr val="tx1"/>
                </a:solidFill>
                <a:latin typeface="Algerian" panose="04020705040A02060702" pitchFamily="82" charset="0"/>
              </a:rPr>
              <a:t> Г. </a:t>
            </a:r>
            <a:r>
              <a:rPr lang="en-US" sz="4800" b="1" dirty="0" err="1">
                <a:solidFill>
                  <a:schemeClr val="tx1"/>
                </a:solidFill>
                <a:latin typeface="Algerian" panose="04020705040A02060702" pitchFamily="82" charset="0"/>
              </a:rPr>
              <a:t>Хофман</a:t>
            </a:r>
            <a:endParaRPr lang="bg-BG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889" y="453571"/>
            <a:ext cx="22393469" cy="1259632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4939" y="3592286"/>
            <a:ext cx="279918" cy="27991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4939" y="5458408"/>
            <a:ext cx="279918" cy="27991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4939" y="7324531"/>
            <a:ext cx="279918" cy="27991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4939" y="9190653"/>
            <a:ext cx="279918" cy="27991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58530" y="3592286"/>
            <a:ext cx="279918" cy="27991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58530" y="5458408"/>
            <a:ext cx="279918" cy="27991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58530" y="7324531"/>
            <a:ext cx="279918" cy="279918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5481450" y="666103"/>
            <a:ext cx="12308244" cy="1936102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Michroma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877" b="0" i="0" u="none" strike="noStrike" dirty="0">
                <a:solidFill>
                  <a:srgbClr val="D9E2D2"/>
                </a:solidFill>
                <a:latin typeface="Embedded Michroma"/>
              </a:rPr>
              <a:t>7 </a:t>
            </a:r>
            <a:r>
              <a:rPr lang="en-US" sz="5877" b="1" i="0" u="none" strike="noStrike" dirty="0">
                <a:solidFill>
                  <a:srgbClr val="D9E2D2"/>
                </a:solidFill>
                <a:latin typeface="Embedded Alegreya Sans"/>
              </a:rPr>
              <a:t>БАЗОВИ</a:t>
            </a:r>
            <a:r>
              <a:rPr lang="bg-BG" sz="5877" b="1" i="0" u="none" strike="noStrike" dirty="0">
                <a:solidFill>
                  <a:srgbClr val="D9E2D2"/>
                </a:solidFill>
                <a:latin typeface="Embedded Alegreya Sans"/>
              </a:rPr>
              <a:t> НАПРАВЛЕНИЯ ЗА УСТОЙЧИВОСТ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sz="5877" b="1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5877" b="1" i="0" u="none" strike="noStrike" dirty="0">
                <a:solidFill>
                  <a:srgbClr val="D9E2D2"/>
                </a:solidFill>
                <a:latin typeface="Embedded Alegreya Sans"/>
              </a:rPr>
              <a:t>(RESILIENCE COMMITMENT) </a:t>
            </a:r>
            <a:endParaRPr lang="en-US" sz="100" dirty="0">
              <a:latin typeface="Embedded Michroma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674775" y="4152123"/>
            <a:ext cx="10193694" cy="93306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Осигурява</a:t>
            </a:r>
            <a:r>
              <a:rPr lang="en-US" sz="2387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функционирането</a:t>
            </a:r>
            <a:r>
              <a:rPr lang="en-US" sz="2387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на</a:t>
            </a:r>
            <a:r>
              <a:rPr lang="en-US" sz="2387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основните</a:t>
            </a:r>
            <a:r>
              <a:rPr lang="en-US" sz="2387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държавни</a:t>
            </a:r>
            <a:r>
              <a:rPr lang="en-US" sz="2387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услуги</a:t>
            </a:r>
            <a:r>
              <a:rPr lang="en-US" sz="2387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.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Algerian" panose="04020705040A02060702" pitchFamily="82" charset="0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74775" y="6018245"/>
            <a:ext cx="10193694" cy="93306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Гарантира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непрекъснатост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на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енергийните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доставки</a:t>
            </a:r>
            <a:r>
              <a:rPr lang="en-US" sz="2571" b="0" i="0" u="none" strike="noStrike" dirty="0">
                <a:solidFill>
                  <a:srgbClr val="D9E2D2"/>
                </a:solidFill>
                <a:latin typeface="Embedded Alegreya Sans"/>
              </a:rPr>
              <a:t>.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74775" y="7884367"/>
            <a:ext cx="10193694" cy="93306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387" dirty="0" err="1">
                <a:solidFill>
                  <a:srgbClr val="D9E2D2"/>
                </a:solidFill>
              </a:rPr>
              <a:t>Способност</a:t>
            </a:r>
            <a:r>
              <a:rPr lang="ru-RU" sz="2387" dirty="0">
                <a:solidFill>
                  <a:srgbClr val="D9E2D2"/>
                </a:solidFill>
              </a:rPr>
              <a:t> за </a:t>
            </a:r>
            <a:r>
              <a:rPr lang="ru-RU" sz="2387" dirty="0" err="1">
                <a:solidFill>
                  <a:srgbClr val="D9E2D2"/>
                </a:solidFill>
              </a:rPr>
              <a:t>справяне</a:t>
            </a:r>
            <a:r>
              <a:rPr lang="ru-RU" sz="2387" dirty="0">
                <a:solidFill>
                  <a:srgbClr val="D9E2D2"/>
                </a:solidFill>
              </a:rPr>
              <a:t> с </a:t>
            </a:r>
            <a:r>
              <a:rPr lang="ru-RU" sz="2387" dirty="0" err="1">
                <a:solidFill>
                  <a:srgbClr val="D9E2D2"/>
                </a:solidFill>
              </a:rPr>
              <a:t>неконтролирано</a:t>
            </a:r>
            <a:r>
              <a:rPr lang="ru-RU" sz="2387" dirty="0">
                <a:solidFill>
                  <a:srgbClr val="D9E2D2"/>
                </a:solidFill>
              </a:rPr>
              <a:t> движение на хора</a:t>
            </a:r>
            <a:r>
              <a:rPr lang="en-US" sz="2571" dirty="0">
                <a:solidFill>
                  <a:srgbClr val="D9E2D2"/>
                </a:solidFill>
                <a:latin typeface="Embedded Alegreya Sans"/>
              </a:rPr>
              <a:t>.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74775" y="9750490"/>
            <a:ext cx="10193694" cy="93306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Осигурява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жизненоважни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bg-BG" sz="2387" dirty="0">
                <a:solidFill>
                  <a:srgbClr val="D9E2D2"/>
                </a:solidFill>
              </a:rPr>
              <a:t> продоволствени </a:t>
            </a: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ресурси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за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населението</a:t>
            </a:r>
            <a:r>
              <a:rPr lang="en-US" sz="2571" dirty="0">
                <a:solidFill>
                  <a:srgbClr val="D9E2D2"/>
                </a:solidFill>
                <a:latin typeface="Embedded Alegreya Sans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571" dirty="0">
                <a:solidFill>
                  <a:srgbClr val="D9E2D2"/>
                </a:solidFill>
                <a:latin typeface="Embedded Alegreya Sans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18367" y="4152123"/>
            <a:ext cx="10193694" cy="93306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  <a:endParaRPr lang="en-US" sz="2387" dirty="0">
              <a:solidFill>
                <a:srgbClr val="D9E2D2"/>
              </a:solidFill>
              <a:latin typeface="Algerian" panose="04020705040A02060702" pitchFamily="82" charset="0"/>
            </a:endParaRP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Поддържа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здравната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система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и </a:t>
            </a: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достъпа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до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bg-BG" sz="2387" dirty="0">
                <a:solidFill>
                  <a:srgbClr val="D9E2D2"/>
                </a:solidFill>
              </a:rPr>
              <a:t>медицински </a:t>
            </a:r>
            <a:r>
              <a:rPr lang="en-US" sz="2387" dirty="0" err="1">
                <a:solidFill>
                  <a:srgbClr val="D9E2D2"/>
                </a:solidFill>
                <a:latin typeface="Algerian" panose="04020705040A02060702" pitchFamily="82" charset="0"/>
              </a:rPr>
              <a:t>грижи</a:t>
            </a: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.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218367" y="6018245"/>
            <a:ext cx="10193694" cy="933061"/>
          </a:xfrm>
          <a:prstGeom prst="rect">
            <a:avLst/>
          </a:prstGeom>
        </p:spPr>
        <p:txBody>
          <a:bodyPr wrap="none" lIns="0" tIns="0" rIns="0" bIns="0" rtlCol="0" anchor="t"/>
          <a:lstStyle>
            <a:defPPr>
              <a:defRPr lang="en-US"/>
            </a:defPPr>
            <a:lvl1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">
                <a:latin typeface="Embedded Alegreya Sans"/>
              </a:defRPr>
            </a:lvl1pPr>
          </a:lstStyle>
          <a:p>
            <a:r>
              <a:rPr lang="en-US" dirty="0"/>
              <a:t> </a:t>
            </a:r>
          </a:p>
          <a:p>
            <a:r>
              <a:rPr lang="en-US" sz="2400" dirty="0" err="1">
                <a:latin typeface="Algerian" panose="04020705040A02060702" pitchFamily="82" charset="0"/>
              </a:rPr>
              <a:t>Осигурява</a:t>
            </a:r>
            <a:r>
              <a:rPr lang="en-US" sz="2400" dirty="0">
                <a:latin typeface="Algerian" panose="04020705040A02060702" pitchFamily="82" charset="0"/>
              </a:rPr>
              <a:t> </a:t>
            </a:r>
            <a:r>
              <a:rPr lang="en-US" sz="2400" dirty="0" err="1">
                <a:latin typeface="Algerian" panose="04020705040A02060702" pitchFamily="82" charset="0"/>
              </a:rPr>
              <a:t>надеждни</a:t>
            </a:r>
            <a:r>
              <a:rPr lang="en-US" sz="2400" dirty="0">
                <a:latin typeface="Algerian" panose="04020705040A02060702" pitchFamily="82" charset="0"/>
              </a:rPr>
              <a:t> </a:t>
            </a:r>
            <a:r>
              <a:rPr lang="en-US" sz="2400" dirty="0" err="1">
                <a:latin typeface="Algerian" panose="04020705040A02060702" pitchFamily="82" charset="0"/>
              </a:rPr>
              <a:t>комуникации</a:t>
            </a:r>
            <a:r>
              <a:rPr lang="en-US" sz="2400" dirty="0">
                <a:latin typeface="Algerian" panose="04020705040A02060702" pitchFamily="82" charset="0"/>
              </a:rPr>
              <a:t> и </a:t>
            </a:r>
            <a:r>
              <a:rPr lang="en-US" sz="2400" dirty="0" err="1">
                <a:latin typeface="Algerian" panose="04020705040A02060702" pitchFamily="82" charset="0"/>
              </a:rPr>
              <a:t>информационни</a:t>
            </a:r>
            <a:r>
              <a:rPr lang="en-US" sz="2400" dirty="0">
                <a:latin typeface="Algerian" panose="04020705040A02060702" pitchFamily="82" charset="0"/>
              </a:rPr>
              <a:t> </a:t>
            </a:r>
            <a:r>
              <a:rPr lang="en-US" sz="2400" dirty="0" err="1">
                <a:latin typeface="Algerian" panose="04020705040A02060702" pitchFamily="82" charset="0"/>
              </a:rPr>
              <a:t>потоци</a:t>
            </a:r>
            <a:r>
              <a:rPr lang="en-US" sz="2400" dirty="0">
                <a:latin typeface="Algerian" panose="04020705040A02060702" pitchFamily="82" charset="0"/>
              </a:rPr>
              <a:t>.</a:t>
            </a:r>
            <a:endParaRPr lang="bg-BG" sz="2400" dirty="0"/>
          </a:p>
          <a:p>
            <a:r>
              <a:rPr lang="bg-BG" sz="2400" dirty="0"/>
              <a:t>Защита от </a:t>
            </a:r>
            <a:r>
              <a:rPr lang="bg-BG" sz="2400" dirty="0" err="1"/>
              <a:t>кибер</a:t>
            </a:r>
            <a:r>
              <a:rPr lang="bg-BG" sz="2400" dirty="0"/>
              <a:t> атаки на комуникационните мрежи</a:t>
            </a:r>
            <a:r>
              <a:rPr lang="bg-BG" dirty="0"/>
              <a:t>.</a:t>
            </a:r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218367" y="7884367"/>
            <a:ext cx="6746033" cy="121298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solidFill>
                  <a:schemeClr val="bg1"/>
                </a:solidFill>
                <a:latin typeface="Embedded Alegreya Sans"/>
              </a:rPr>
              <a:t> 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 err="1"/>
              <a:t>непрекъснатост</a:t>
            </a:r>
            <a:r>
              <a:rPr lang="ru-RU" sz="2400" dirty="0"/>
              <a:t> на </a:t>
            </a:r>
            <a:r>
              <a:rPr lang="ru-RU" sz="2400" dirty="0" err="1"/>
              <a:t>основните</a:t>
            </a:r>
            <a:r>
              <a:rPr lang="ru-RU" sz="2400" dirty="0"/>
              <a:t> </a:t>
            </a:r>
            <a:r>
              <a:rPr lang="ru-RU" sz="2400" dirty="0" err="1"/>
              <a:t>транспортни</a:t>
            </a:r>
            <a:r>
              <a:rPr lang="ru-RU" sz="2400" dirty="0"/>
              <a:t> услуги 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/>
              <a:t>и </a:t>
            </a:r>
            <a:r>
              <a:rPr lang="ru-RU" sz="2400" dirty="0" err="1"/>
              <a:t>гражданска</a:t>
            </a:r>
            <a:r>
              <a:rPr lang="ru-RU" sz="2400" dirty="0"/>
              <a:t> </a:t>
            </a:r>
            <a:r>
              <a:rPr lang="ru-RU" sz="2400" dirty="0" err="1"/>
              <a:t>подкрепа</a:t>
            </a:r>
            <a:r>
              <a:rPr lang="ru-RU" sz="2400" dirty="0"/>
              <a:t> за </a:t>
            </a:r>
            <a:r>
              <a:rPr lang="ru-RU" sz="2400" dirty="0" err="1"/>
              <a:t>военните</a:t>
            </a:r>
            <a:r>
              <a:rPr lang="ru-RU" sz="2400" dirty="0"/>
              <a:t> операции в мир, 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400" dirty="0"/>
              <a:t>криза и конфликт</a:t>
            </a:r>
            <a:r>
              <a:rPr lang="en-US" sz="2400" dirty="0">
                <a:latin typeface="Algerian" panose="04020705040A02060702" pitchFamily="82" charset="0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74775" y="3498979"/>
            <a:ext cx="10193694" cy="559837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Michroma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938" b="0" i="0" u="none" strike="noStrike" dirty="0">
                <a:solidFill>
                  <a:srgbClr val="00D4C8"/>
                </a:solidFill>
                <a:latin typeface="Embedded Michroma"/>
              </a:rPr>
              <a:t>1. </a:t>
            </a:r>
            <a:r>
              <a:rPr lang="en-US" sz="2938" b="1" i="0" u="none" strike="noStrike" dirty="0" err="1">
                <a:solidFill>
                  <a:srgbClr val="00D4C8"/>
                </a:solidFill>
                <a:latin typeface="Embedded Alegreya Sans"/>
              </a:rPr>
              <a:t>Държавно</a:t>
            </a:r>
            <a:r>
              <a:rPr lang="en-US" sz="2938" b="1" i="0" u="none" strike="noStrike" dirty="0">
                <a:solidFill>
                  <a:srgbClr val="00D4C8"/>
                </a:solidFill>
                <a:latin typeface="Embedded Alegreya Sans"/>
              </a:rPr>
              <a:t> </a:t>
            </a:r>
            <a:r>
              <a:rPr lang="en-US" sz="2938" b="1" i="0" u="none" strike="noStrike" dirty="0" err="1">
                <a:solidFill>
                  <a:srgbClr val="00D4C8"/>
                </a:solidFill>
                <a:latin typeface="Embedded Alegreya Sans"/>
              </a:rPr>
              <a:t>управление</a:t>
            </a:r>
            <a:endParaRPr lang="en-US" sz="2938" b="1" i="0" u="none" strike="noStrike" dirty="0">
              <a:solidFill>
                <a:srgbClr val="00D4C8"/>
              </a:solidFill>
              <a:latin typeface="Embedded Alegreya Sans"/>
            </a:endParaRP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Michroma"/>
              </a:rPr>
              <a:t>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674775" y="5365102"/>
            <a:ext cx="10193694" cy="559837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938" b="0" i="0" u="none" strike="noStrike">
                <a:solidFill>
                  <a:srgbClr val="00D4C8"/>
                </a:solidFill>
                <a:latin typeface="Embedded Michroma"/>
              </a:rPr>
              <a:t>2. </a:t>
            </a:r>
            <a:r>
              <a:rPr lang="en-US" sz="2938" b="1" i="0" u="none" strike="noStrike">
                <a:solidFill>
                  <a:srgbClr val="00D4C8"/>
                </a:solidFill>
                <a:latin typeface="Embedded Alegreya Sans"/>
              </a:rPr>
              <a:t>Енергийно снабдяване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674775" y="7231225"/>
            <a:ext cx="10193694" cy="559837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938" b="0" i="0" u="none" strike="noStrike">
                <a:solidFill>
                  <a:srgbClr val="00D4C8"/>
                </a:solidFill>
                <a:latin typeface="Embedded Michroma"/>
              </a:rPr>
              <a:t>3. </a:t>
            </a:r>
            <a:r>
              <a:rPr lang="en-US" sz="2938" b="1" i="0" u="none" strike="noStrike">
                <a:solidFill>
                  <a:srgbClr val="00D4C8"/>
                </a:solidFill>
                <a:latin typeface="Embedded Alegreya Sans"/>
              </a:rPr>
              <a:t>Движение на хора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674775" y="9097347"/>
            <a:ext cx="10193694" cy="559837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938" b="0" i="0" u="none" strike="noStrike">
                <a:solidFill>
                  <a:srgbClr val="00D4C8"/>
                </a:solidFill>
                <a:latin typeface="Embedded Michroma"/>
              </a:rPr>
              <a:t>4. </a:t>
            </a:r>
            <a:r>
              <a:rPr lang="en-US" sz="2938" b="1" i="0" u="none" strike="noStrike">
                <a:solidFill>
                  <a:srgbClr val="00D4C8"/>
                </a:solidFill>
                <a:latin typeface="Embedded Alegreya Sans"/>
              </a:rPr>
              <a:t>Храна и вода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218367" y="3498979"/>
            <a:ext cx="10193694" cy="559837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938" b="0" i="0" u="none" strike="noStrike">
                <a:solidFill>
                  <a:srgbClr val="9E86FF"/>
                </a:solidFill>
                <a:latin typeface="Embedded Michroma"/>
              </a:rPr>
              <a:t>5. </a:t>
            </a:r>
            <a:r>
              <a:rPr lang="en-US" sz="2938" b="1" i="0" u="none" strike="noStrike">
                <a:solidFill>
                  <a:srgbClr val="9E86FF"/>
                </a:solidFill>
                <a:latin typeface="Embedded Alegreya Sans"/>
              </a:rPr>
              <a:t>Медицинска устойчивост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218367" y="5365102"/>
            <a:ext cx="10193694" cy="559837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938" b="0" i="0" u="none" strike="noStrike">
                <a:solidFill>
                  <a:srgbClr val="9E86FF"/>
                </a:solidFill>
                <a:latin typeface="Embedded Michroma"/>
              </a:rPr>
              <a:t>6. </a:t>
            </a:r>
            <a:r>
              <a:rPr lang="en-US" sz="2938" b="1" i="0" u="none" strike="noStrike">
                <a:solidFill>
                  <a:srgbClr val="9E86FF"/>
                </a:solidFill>
                <a:latin typeface="Embedded Alegreya Sans"/>
              </a:rPr>
              <a:t>Комуникационни системи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218367" y="7231225"/>
            <a:ext cx="10193694" cy="559837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938" b="0" i="0" u="none" strike="noStrike">
                <a:solidFill>
                  <a:srgbClr val="9E86FF"/>
                </a:solidFill>
                <a:latin typeface="Embedded Michroma"/>
              </a:rPr>
              <a:t>7. </a:t>
            </a:r>
            <a:r>
              <a:rPr lang="en-US" sz="2938" b="1" i="0" u="none" strike="noStrike">
                <a:solidFill>
                  <a:srgbClr val="9E86FF"/>
                </a:solidFill>
                <a:latin typeface="Embedded Alegreya Sans"/>
              </a:rPr>
              <a:t>Транспортни системи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</p:txBody>
      </p:sp>
      <p:pic>
        <p:nvPicPr>
          <p:cNvPr id="28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0262EF60-A54C-ABA4-1621-FF4C600AE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28" y="779867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11"/>
          <p:cNvSpPr txBox="1"/>
          <p:nvPr/>
        </p:nvSpPr>
        <p:spPr>
          <a:xfrm>
            <a:off x="12249833" y="11967997"/>
            <a:ext cx="8159675" cy="40640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Embedded Michroma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0" i="0" u="none" strike="noStrike" spc="225" dirty="0">
                <a:solidFill>
                  <a:srgbClr val="9E86FF"/>
                </a:solidFill>
                <a:latin typeface="Embedded Michroma"/>
              </a:rPr>
              <a:t>NATO WARSAW SUMMIT 201</a:t>
            </a:r>
            <a:r>
              <a:rPr lang="en-US" sz="3200" b="0" i="0" u="none" strike="noStrike" dirty="0">
                <a:solidFill>
                  <a:srgbClr val="9E86FF"/>
                </a:solidFill>
                <a:latin typeface="Embedded Michroma"/>
              </a:rPr>
              <a:t>6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atin typeface="Embedded Michroma"/>
              </a:rPr>
              <a:t> </a:t>
            </a:r>
          </a:p>
        </p:txBody>
      </p:sp>
      <p:pic>
        <p:nvPicPr>
          <p:cNvPr id="33" name="Картина 32">
            <a:extLst>
              <a:ext uri="{FF2B5EF4-FFF2-40B4-BE49-F238E27FC236}">
                <a16:creationId xmlns:a16="http://schemas.microsoft.com/office/drawing/2014/main" id="{6875EFD5-0588-28C9-A4FE-0CB75BFDFC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96306" y="906326"/>
            <a:ext cx="2452693" cy="2452693"/>
          </a:xfrm>
          <a:prstGeom prst="rect">
            <a:avLst/>
          </a:prstGeom>
        </p:spPr>
      </p:pic>
      <p:pic>
        <p:nvPicPr>
          <p:cNvPr id="29" name="Картина 28">
            <a:extLst>
              <a:ext uri="{FF2B5EF4-FFF2-40B4-BE49-F238E27FC236}">
                <a16:creationId xmlns:a16="http://schemas.microsoft.com/office/drawing/2014/main" id="{D16284F7-82B8-FB02-382E-EAA645669B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59000" y="9337114"/>
            <a:ext cx="4277950" cy="28541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50" y="326572"/>
            <a:ext cx="23052100" cy="130628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950" y="326572"/>
            <a:ext cx="23052100" cy="13062857"/>
          </a:xfrm>
          <a:prstGeom prst="rect">
            <a:avLst/>
          </a:prstGeom>
          <a:effectLst>
            <a:outerShdw blurRad="13831260" dist="1536806" dir="5400000" algn="ctr">
              <a:srgbClr val="000000">
                <a:alpha val="34901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7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34611" y="326571"/>
            <a:ext cx="8792936" cy="513442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1714" y="4197048"/>
            <a:ext cx="1451429" cy="9676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1715" y="11260667"/>
            <a:ext cx="38705" cy="967619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731775" y="4513089"/>
            <a:ext cx="11502836" cy="5134428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Фокусът</a:t>
            </a:r>
            <a:r>
              <a:rPr lang="en-US" sz="3200" dirty="0">
                <a:solidFill>
                  <a:srgbClr val="D9E2D2"/>
                </a:solidFill>
                <a:latin typeface="Algerian" panose="04020705040A02060702" pitchFamily="82" charset="0"/>
              </a:rPr>
              <a:t> е </a:t>
            </a: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върху</a:t>
            </a:r>
            <a:r>
              <a:rPr lang="en-US" sz="3200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изграждането</a:t>
            </a:r>
            <a:r>
              <a:rPr lang="en-US" sz="3200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на</a:t>
            </a:r>
            <a:r>
              <a:rPr lang="bg-BG" sz="3200" dirty="0">
                <a:solidFill>
                  <a:srgbClr val="D9E2D2"/>
                </a:solidFill>
                <a:latin typeface="Algerian" panose="04020705040A02060702" pitchFamily="82" charset="0"/>
              </a:rPr>
              <a:t> обща</a:t>
            </a:r>
            <a:endParaRPr lang="en-US" sz="3200" dirty="0">
              <a:solidFill>
                <a:srgbClr val="D9E2D2"/>
              </a:solidFill>
              <a:latin typeface="Algerian" panose="04020705040A02060702" pitchFamily="82" charset="0"/>
            </a:endParaRPr>
          </a:p>
          <a:p>
            <a:pPr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устойчивост</a:t>
            </a:r>
            <a:r>
              <a:rPr lang="en-US" sz="3200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чрез</a:t>
            </a:r>
            <a:r>
              <a:rPr lang="en-US" sz="3200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интегрирани</a:t>
            </a:r>
            <a:r>
              <a:rPr lang="en-US" sz="3200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системи</a:t>
            </a:r>
            <a:r>
              <a:rPr lang="en-US" sz="3200" dirty="0">
                <a:solidFill>
                  <a:srgbClr val="D9E2D2"/>
                </a:solidFill>
                <a:latin typeface="Algerian" panose="04020705040A02060702" pitchFamily="82" charset="0"/>
              </a:rPr>
              <a:t>, които </a:t>
            </a: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използват</a:t>
            </a:r>
            <a:endParaRPr lang="en-US" sz="3200" dirty="0">
              <a:solidFill>
                <a:srgbClr val="D9E2D2"/>
              </a:solidFill>
              <a:latin typeface="Algerian" panose="04020705040A02060702" pitchFamily="82" charset="0"/>
            </a:endParaRPr>
          </a:p>
          <a:p>
            <a:pPr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разузнавателна</a:t>
            </a:r>
            <a:r>
              <a:rPr lang="en-US" sz="3200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информация</a:t>
            </a:r>
            <a:r>
              <a:rPr lang="en-US" sz="3200" dirty="0">
                <a:solidFill>
                  <a:srgbClr val="D9E2D2"/>
                </a:solidFill>
                <a:latin typeface="Algerian" panose="04020705040A02060702" pitchFamily="82" charset="0"/>
              </a:rPr>
              <a:t> и AI </a:t>
            </a: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за</a:t>
            </a:r>
            <a:r>
              <a:rPr lang="en-US" sz="3200" dirty="0">
                <a:solidFill>
                  <a:srgbClr val="D9E2D2"/>
                </a:solidFill>
                <a:latin typeface="Algerian" panose="04020705040A02060702" pitchFamily="82" charset="0"/>
              </a:rPr>
              <a:t> анализ </a:t>
            </a: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на</a:t>
            </a:r>
            <a:r>
              <a:rPr lang="en-US" sz="3200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dirty="0" err="1">
                <a:solidFill>
                  <a:srgbClr val="D9E2D2"/>
                </a:solidFill>
                <a:latin typeface="Algerian" panose="04020705040A02060702" pitchFamily="82" charset="0"/>
              </a:rPr>
              <a:t>данни</a:t>
            </a:r>
            <a:r>
              <a:rPr lang="en-US" sz="3200" dirty="0">
                <a:solidFill>
                  <a:srgbClr val="D9E2D2"/>
                </a:solidFill>
                <a:latin typeface="Algerian" panose="04020705040A02060702" pitchFamily="82" charset="0"/>
              </a:rPr>
              <a:t>. </a:t>
            </a:r>
            <a:endParaRPr lang="bg-BG" sz="3200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endParaRPr lang="bg-BG" sz="3200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bg-BG" sz="3200" dirty="0">
                <a:solidFill>
                  <a:srgbClr val="D9E2D2"/>
                </a:solidFill>
                <a:latin typeface="Embedded Alegreya Sans"/>
              </a:rPr>
              <a:t>О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тговор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bg-BG" sz="3200" dirty="0">
                <a:solidFill>
                  <a:srgbClr val="D9E2D2"/>
                </a:solidFill>
                <a:latin typeface="Embedded Alegreya Sans"/>
              </a:rPr>
              <a:t>срещу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нарастващите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хибридни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заплахи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, НАТО и ЕС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засилват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координацията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си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. </a:t>
            </a:r>
            <a:endParaRPr lang="bg-BG" sz="3200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endParaRPr lang="bg-BG" sz="3200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bg-BG" sz="3200" dirty="0">
                <a:solidFill>
                  <a:srgbClr val="D9E2D2"/>
                </a:solidFill>
                <a:latin typeface="Embedded Alegreya Sans"/>
              </a:rPr>
              <a:t> 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bg-BG" sz="3200" b="0" i="0" u="none" strike="noStrike" dirty="0">
                <a:solidFill>
                  <a:srgbClr val="D9E2D2"/>
                </a:solidFill>
                <a:latin typeface="Embedded Alegreya Sans"/>
              </a:rPr>
              <a:t> М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одели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като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CORE, които 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целят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повишаване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на</a:t>
            </a:r>
            <a:endParaRPr lang="en-US" sz="3200" b="0" i="0" u="none" strike="noStrike" dirty="0">
              <a:solidFill>
                <a:srgbClr val="D9E2D2"/>
              </a:solidFill>
              <a:latin typeface="Algerian" panose="04020705040A02060702" pitchFamily="82" charset="0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националната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и 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колективна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отбранителна</a:t>
            </a:r>
            <a:r>
              <a:rPr lang="en-US" sz="3200" b="0" i="0" u="none" strike="noStrike" dirty="0">
                <a:solidFill>
                  <a:srgbClr val="D9E2D2"/>
                </a:solidFill>
                <a:latin typeface="Algerian" panose="04020705040A02060702" pitchFamily="82" charset="0"/>
              </a:rPr>
              <a:t> </a:t>
            </a:r>
            <a:r>
              <a:rPr lang="en-US" sz="3200" b="0" i="0" u="none" strike="noStrike" dirty="0" err="1">
                <a:solidFill>
                  <a:srgbClr val="D9E2D2"/>
                </a:solidFill>
                <a:latin typeface="Algerian" panose="04020705040A02060702" pitchFamily="82" charset="0"/>
              </a:rPr>
              <a:t>способност</a:t>
            </a:r>
            <a:r>
              <a:rPr lang="en-US" sz="3200" b="0" i="0" u="none" strike="noStrike" dirty="0">
                <a:solidFill>
                  <a:srgbClr val="D9E2D2"/>
                </a:solidFill>
                <a:latin typeface="Embedded Alegreya Sans"/>
              </a:rPr>
              <a:t>.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953000" y="883066"/>
            <a:ext cx="6934200" cy="242195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865" b="1" i="0" u="none" strike="noStrike" dirty="0">
                <a:solidFill>
                  <a:srgbClr val="D9E2D2"/>
                </a:solidFill>
                <a:latin typeface="Embedded Alegreya Sans"/>
              </a:rPr>
              <a:t>КОНЦЕПЦИЯТА ЗА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865" b="1" i="0" u="none" strike="noStrike" dirty="0">
                <a:solidFill>
                  <a:srgbClr val="D9E2D2"/>
                </a:solidFill>
                <a:latin typeface="Embedded Alegreya Sans"/>
              </a:rPr>
              <a:t>УСТОЙЧИВОСТ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pic>
        <p:nvPicPr>
          <p:cNvPr id="12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B20D62D2-931C-6268-7D96-CD1F0914F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28" y="779867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F9F7C11D-3951-5FA2-4F09-2EC6879EE6D9}"/>
              </a:ext>
            </a:extLst>
          </p:cNvPr>
          <p:cNvSpPr txBox="1"/>
          <p:nvPr/>
        </p:nvSpPr>
        <p:spPr>
          <a:xfrm>
            <a:off x="13853882" y="6017494"/>
            <a:ext cx="999208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endParaRPr lang="bg-BG" sz="3200" dirty="0"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bg-BG" sz="3200" dirty="0"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Устойчивостта като основен компонент на противодействието на хибридните заплахи и подчертава необходимостта тя да бъде изграждана по системен и интегриран начин, като се отчитат взаимовръзките и взаимозависимостите между различните обществени сфери.</a:t>
            </a:r>
          </a:p>
        </p:txBody>
      </p:sp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D044AE83-6A94-094F-AA91-45A20E9C21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46192" y="10530115"/>
            <a:ext cx="2351315" cy="2351315"/>
          </a:xfrm>
          <a:prstGeom prst="rect">
            <a:avLst/>
          </a:prstGeom>
        </p:spPr>
      </p:pic>
      <p:pic>
        <p:nvPicPr>
          <p:cNvPr id="16" name="Картина 15">
            <a:extLst>
              <a:ext uri="{FF2B5EF4-FFF2-40B4-BE49-F238E27FC236}">
                <a16:creationId xmlns:a16="http://schemas.microsoft.com/office/drawing/2014/main" id="{45BD7F6C-F5A1-D23A-CA75-2491CDDFD8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721896" y="718735"/>
            <a:ext cx="2230725" cy="2433632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439F9A1D-3F5B-C529-FEB2-0C2408A5AC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31397" y="10127900"/>
            <a:ext cx="4200675" cy="28082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24383390" cy="256032"/>
          </a:xfrm>
          <a:prstGeom prst="rect">
            <a:avLst/>
          </a:prstGeom>
          <a:solidFill>
            <a:srgbClr val="388F39"/>
          </a:solidFill>
          <a:ln>
            <a:solidFill>
              <a:srgbClr val="388F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3" name="TextBox 2"/>
          <p:cNvSpPr txBox="1"/>
          <p:nvPr/>
        </p:nvSpPr>
        <p:spPr>
          <a:xfrm>
            <a:off x="731520" y="563487"/>
            <a:ext cx="22402800" cy="923330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ctr"/>
            <a:r>
              <a:rPr sz="5400" b="1" dirty="0">
                <a:latin typeface="Aptos"/>
              </a:rPr>
              <a:t>CORE: КАК СИСТЕМНО ИЗГРАЖДАМЕ УСТОЙЧИВОСТ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6344" y="1661977"/>
            <a:ext cx="21854160" cy="523220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ctr"/>
            <a:r>
              <a:rPr sz="2800" dirty="0" err="1">
                <a:latin typeface="Aptos"/>
              </a:rPr>
              <a:t>Съчетаване</a:t>
            </a:r>
            <a:r>
              <a:rPr sz="2800" dirty="0">
                <a:latin typeface="Aptos"/>
              </a:rPr>
              <a:t> </a:t>
            </a:r>
            <a:r>
              <a:rPr sz="2800" dirty="0" err="1">
                <a:latin typeface="Aptos"/>
              </a:rPr>
              <a:t>на</a:t>
            </a:r>
            <a:r>
              <a:rPr sz="2800" dirty="0">
                <a:latin typeface="Aptos"/>
              </a:rPr>
              <a:t> </a:t>
            </a:r>
            <a:r>
              <a:rPr sz="2800" dirty="0" err="1">
                <a:latin typeface="Aptos"/>
              </a:rPr>
              <a:t>управление</a:t>
            </a:r>
            <a:r>
              <a:rPr sz="2800" dirty="0">
                <a:latin typeface="Aptos"/>
              </a:rPr>
              <a:t>, </a:t>
            </a:r>
            <a:r>
              <a:rPr sz="2800" dirty="0" err="1">
                <a:latin typeface="Aptos"/>
              </a:rPr>
              <a:t>гражданско</a:t>
            </a:r>
            <a:r>
              <a:rPr sz="2800" dirty="0">
                <a:latin typeface="Aptos"/>
              </a:rPr>
              <a:t> </a:t>
            </a:r>
            <a:r>
              <a:rPr sz="2800" dirty="0" err="1">
                <a:latin typeface="Aptos"/>
              </a:rPr>
              <a:t>общество</a:t>
            </a:r>
            <a:r>
              <a:rPr sz="2800" dirty="0">
                <a:latin typeface="Aptos"/>
              </a:rPr>
              <a:t> и </a:t>
            </a:r>
            <a:r>
              <a:rPr sz="2800" dirty="0" err="1">
                <a:latin typeface="Aptos"/>
              </a:rPr>
              <a:t>основни</a:t>
            </a:r>
            <a:r>
              <a:rPr sz="2800" dirty="0">
                <a:latin typeface="Aptos"/>
              </a:rPr>
              <a:t> </a:t>
            </a:r>
            <a:r>
              <a:rPr sz="2800" dirty="0" err="1">
                <a:latin typeface="Aptos"/>
              </a:rPr>
              <a:t>услуги</a:t>
            </a:r>
            <a:r>
              <a:rPr sz="2800" dirty="0">
                <a:latin typeface="Aptos"/>
              </a:rPr>
              <a:t> </a:t>
            </a:r>
            <a:r>
              <a:rPr sz="2800" dirty="0" err="1">
                <a:latin typeface="Aptos"/>
              </a:rPr>
              <a:t>на</a:t>
            </a:r>
            <a:r>
              <a:rPr sz="2800" dirty="0">
                <a:latin typeface="Aptos"/>
              </a:rPr>
              <a:t> </a:t>
            </a:r>
            <a:r>
              <a:rPr sz="2800" dirty="0" err="1">
                <a:latin typeface="Aptos"/>
              </a:rPr>
              <a:t>всички</a:t>
            </a:r>
            <a:r>
              <a:rPr sz="2800" dirty="0">
                <a:latin typeface="Aptos"/>
              </a:rPr>
              <a:t> </a:t>
            </a:r>
            <a:r>
              <a:rPr sz="2800" dirty="0" err="1">
                <a:latin typeface="Aptos"/>
              </a:rPr>
              <a:t>равнища</a:t>
            </a:r>
            <a:endParaRPr sz="2800" dirty="0"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97280" y="3974076"/>
            <a:ext cx="5522976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AE3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6" name="Rectangle 5"/>
          <p:cNvSpPr/>
          <p:nvPr/>
        </p:nvSpPr>
        <p:spPr>
          <a:xfrm>
            <a:off x="1024128" y="4072074"/>
            <a:ext cx="128016" cy="1773936"/>
          </a:xfrm>
          <a:prstGeom prst="rect">
            <a:avLst/>
          </a:prstGeom>
          <a:solidFill>
            <a:srgbClr val="1CA6A0"/>
          </a:solidFill>
          <a:ln>
            <a:solidFill>
              <a:srgbClr val="1CA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7" name="TextBox 6"/>
          <p:cNvSpPr txBox="1"/>
          <p:nvPr/>
        </p:nvSpPr>
        <p:spPr>
          <a:xfrm>
            <a:off x="1481328" y="4155115"/>
            <a:ext cx="5065776" cy="553998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l"/>
            <a:r>
              <a:rPr sz="3000" b="1" dirty="0">
                <a:solidFill>
                  <a:srgbClr val="1CA6A0"/>
                </a:solidFill>
                <a:latin typeface="Aptos"/>
              </a:rPr>
              <a:t>УПРАВЛЕНИЕ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1328" y="4780925"/>
            <a:ext cx="5065776" cy="800219"/>
          </a:xfrm>
          <a:prstGeom prst="rect">
            <a:avLst/>
          </a:prstGeom>
          <a:noFill/>
        </p:spPr>
        <p:txBody>
          <a:bodyPr wrap="square" lIns="146304" tIns="54864" rIns="146304" bIns="36576" anchor="t">
            <a:spAutoFit/>
          </a:bodyPr>
          <a:lstStyle/>
          <a:p>
            <a:pPr algn="l"/>
            <a:r>
              <a:rPr sz="2300" dirty="0" err="1">
                <a:solidFill>
                  <a:srgbClr val="1C2E3B"/>
                </a:solidFill>
                <a:latin typeface="Aptos"/>
              </a:rPr>
              <a:t>Държавни</a:t>
            </a:r>
            <a:r>
              <a:rPr sz="2300" dirty="0">
                <a:solidFill>
                  <a:srgbClr val="1C2E3B"/>
                </a:solidFill>
                <a:latin typeface="Aptos"/>
              </a:rPr>
              <a:t> </a:t>
            </a:r>
            <a:r>
              <a:rPr sz="2300" dirty="0" err="1">
                <a:solidFill>
                  <a:srgbClr val="1C2E3B"/>
                </a:solidFill>
                <a:latin typeface="Aptos"/>
              </a:rPr>
              <a:t>органи</a:t>
            </a:r>
            <a:r>
              <a:rPr sz="2300" dirty="0">
                <a:solidFill>
                  <a:srgbClr val="1C2E3B"/>
                </a:solidFill>
                <a:latin typeface="Aptos"/>
              </a:rPr>
              <a:t> • </a:t>
            </a:r>
            <a:r>
              <a:rPr sz="2300" dirty="0" err="1">
                <a:solidFill>
                  <a:srgbClr val="1C2E3B"/>
                </a:solidFill>
                <a:latin typeface="Aptos"/>
              </a:rPr>
              <a:t>регулатори</a:t>
            </a:r>
            <a:r>
              <a:rPr sz="2300" dirty="0">
                <a:solidFill>
                  <a:srgbClr val="1C2E3B"/>
                </a:solidFill>
                <a:latin typeface="Aptos"/>
              </a:rPr>
              <a:t> • </a:t>
            </a:r>
            <a:r>
              <a:rPr sz="2300" dirty="0" err="1">
                <a:solidFill>
                  <a:srgbClr val="1C2E3B"/>
                </a:solidFill>
                <a:latin typeface="Aptos"/>
              </a:rPr>
              <a:t>местна</a:t>
            </a:r>
            <a:r>
              <a:rPr sz="2300" dirty="0">
                <a:solidFill>
                  <a:srgbClr val="1C2E3B"/>
                </a:solidFill>
                <a:latin typeface="Aptos"/>
              </a:rPr>
              <a:t> </a:t>
            </a:r>
            <a:r>
              <a:rPr sz="2300" dirty="0" err="1">
                <a:solidFill>
                  <a:srgbClr val="1C2E3B"/>
                </a:solidFill>
                <a:latin typeface="Aptos"/>
              </a:rPr>
              <a:t>власт</a:t>
            </a:r>
            <a:r>
              <a:rPr sz="2300" dirty="0">
                <a:solidFill>
                  <a:srgbClr val="1C2E3B"/>
                </a:solidFill>
                <a:latin typeface="Aptos"/>
              </a:rPr>
              <a:t> • </a:t>
            </a:r>
            <a:r>
              <a:rPr sz="2300" dirty="0" err="1">
                <a:solidFill>
                  <a:srgbClr val="1C2E3B"/>
                </a:solidFill>
                <a:latin typeface="Aptos"/>
              </a:rPr>
              <a:t>служби</a:t>
            </a:r>
            <a:endParaRPr sz="2300" dirty="0">
              <a:solidFill>
                <a:srgbClr val="1C2E3B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7794224" y="2468880"/>
            <a:ext cx="5522976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AE3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0" name="Rectangle 9"/>
          <p:cNvSpPr/>
          <p:nvPr/>
        </p:nvSpPr>
        <p:spPr>
          <a:xfrm>
            <a:off x="17794224" y="2542032"/>
            <a:ext cx="128016" cy="1773936"/>
          </a:xfrm>
          <a:prstGeom prst="rect">
            <a:avLst/>
          </a:prstGeom>
          <a:solidFill>
            <a:srgbClr val="E4AA3E"/>
          </a:solidFill>
          <a:ln>
            <a:solidFill>
              <a:srgbClr val="E4AA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1" name="TextBox 10"/>
          <p:cNvSpPr txBox="1"/>
          <p:nvPr/>
        </p:nvSpPr>
        <p:spPr>
          <a:xfrm>
            <a:off x="18086832" y="2612507"/>
            <a:ext cx="5065776" cy="553998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l"/>
            <a:r>
              <a:rPr sz="3000" b="1">
                <a:solidFill>
                  <a:srgbClr val="E4AA3E"/>
                </a:solidFill>
                <a:latin typeface="Aptos"/>
              </a:rPr>
              <a:t>ГРАЖДАНСКО ОБЩЕСТВО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086832" y="3200401"/>
            <a:ext cx="5065776" cy="800219"/>
          </a:xfrm>
          <a:prstGeom prst="rect">
            <a:avLst/>
          </a:prstGeom>
          <a:noFill/>
        </p:spPr>
        <p:txBody>
          <a:bodyPr wrap="square" lIns="146304" tIns="54864" rIns="146304" bIns="36576" anchor="t">
            <a:spAutoFit/>
          </a:bodyPr>
          <a:lstStyle/>
          <a:p>
            <a:pPr algn="l"/>
            <a:r>
              <a:rPr sz="2300">
                <a:solidFill>
                  <a:srgbClr val="1C2E3B"/>
                </a:solidFill>
                <a:latin typeface="Aptos"/>
              </a:rPr>
              <a:t>Граждани • медии • НПО • университети • общности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0704" y="9363456"/>
            <a:ext cx="5522976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AE3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4" name="Rectangle 13"/>
          <p:cNvSpPr/>
          <p:nvPr/>
        </p:nvSpPr>
        <p:spPr>
          <a:xfrm>
            <a:off x="1060704" y="9436608"/>
            <a:ext cx="128016" cy="1773936"/>
          </a:xfrm>
          <a:prstGeom prst="rect">
            <a:avLst/>
          </a:prstGeom>
          <a:solidFill>
            <a:srgbClr val="DC685E"/>
          </a:solidFill>
          <a:ln>
            <a:solidFill>
              <a:srgbClr val="DC68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5" name="TextBox 14"/>
          <p:cNvSpPr txBox="1"/>
          <p:nvPr/>
        </p:nvSpPr>
        <p:spPr>
          <a:xfrm>
            <a:off x="1353312" y="9507081"/>
            <a:ext cx="5065776" cy="553998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l"/>
            <a:r>
              <a:rPr sz="3000" b="1">
                <a:solidFill>
                  <a:srgbClr val="DC685E"/>
                </a:solidFill>
                <a:latin typeface="Aptos"/>
              </a:rPr>
              <a:t>ОСНОВНИ УСЛУГИ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10094976"/>
            <a:ext cx="5065776" cy="800219"/>
          </a:xfrm>
          <a:prstGeom prst="rect">
            <a:avLst/>
          </a:prstGeom>
          <a:noFill/>
        </p:spPr>
        <p:txBody>
          <a:bodyPr wrap="square" lIns="146304" tIns="54864" rIns="146304" bIns="36576" anchor="t">
            <a:spAutoFit/>
          </a:bodyPr>
          <a:lstStyle/>
          <a:p>
            <a:pPr algn="l"/>
            <a:r>
              <a:rPr sz="2300">
                <a:solidFill>
                  <a:srgbClr val="1C2E3B"/>
                </a:solidFill>
                <a:latin typeface="Aptos"/>
              </a:rPr>
              <a:t>Енергетика • телекомуникации • здраве • транспорт • финанси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23760" y="2395728"/>
            <a:ext cx="9912096" cy="8961120"/>
          </a:xfrm>
          <a:prstGeom prst="roundRect">
            <a:avLst/>
          </a:prstGeom>
          <a:solidFill>
            <a:srgbClr val="122B44"/>
          </a:solidFill>
          <a:ln>
            <a:solidFill>
              <a:srgbClr val="12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8" name="TextBox 17"/>
          <p:cNvSpPr txBox="1"/>
          <p:nvPr/>
        </p:nvSpPr>
        <p:spPr>
          <a:xfrm>
            <a:off x="7772400" y="2472219"/>
            <a:ext cx="8814816" cy="1200329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ctr"/>
            <a:r>
              <a:rPr sz="3600" b="1">
                <a:solidFill>
                  <a:srgbClr val="80DCBA"/>
                </a:solidFill>
                <a:latin typeface="Aptos"/>
              </a:rPr>
              <a:t>CORE — СИСТЕМНА АНАЛИТИЧНА РАМКА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27264" y="3700642"/>
            <a:ext cx="8705088" cy="553998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ctr"/>
            <a:r>
              <a:rPr sz="3000" b="1" dirty="0">
                <a:solidFill>
                  <a:srgbClr val="FFFFFF"/>
                </a:solidFill>
                <a:latin typeface="Aptos"/>
              </a:rPr>
              <a:t>КАКВО Е ЗАСТРАШЕНО И КАК Е СВЪРЗАНО?</a:t>
            </a:r>
          </a:p>
        </p:txBody>
      </p:sp>
      <p:sp>
        <p:nvSpPr>
          <p:cNvPr id="20" name="Oval 19"/>
          <p:cNvSpPr/>
          <p:nvPr/>
        </p:nvSpPr>
        <p:spPr>
          <a:xfrm>
            <a:off x="7863840" y="4718304"/>
            <a:ext cx="731520" cy="731520"/>
          </a:xfrm>
          <a:prstGeom prst="ellipse">
            <a:avLst/>
          </a:prstGeom>
          <a:solidFill>
            <a:srgbClr val="388F39"/>
          </a:solidFill>
          <a:ln>
            <a:solidFill>
              <a:srgbClr val="388F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14816" y="4740160"/>
            <a:ext cx="2981706" cy="523220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l"/>
            <a:r>
              <a:rPr lang="bg-BG" sz="2800" b="1" dirty="0">
                <a:solidFill>
                  <a:srgbClr val="FFD55D"/>
                </a:solidFill>
                <a:latin typeface="Aptos"/>
              </a:rPr>
              <a:t>КАРТОГРАФИРА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39372" y="4618827"/>
            <a:ext cx="5120640" cy="830997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l"/>
            <a:r>
              <a:rPr sz="2400" dirty="0" err="1">
                <a:solidFill>
                  <a:srgbClr val="FFFFFF"/>
                </a:solidFill>
                <a:latin typeface="Aptos"/>
              </a:rPr>
              <a:t>участници</a:t>
            </a:r>
            <a:r>
              <a:rPr sz="2400" dirty="0">
                <a:solidFill>
                  <a:srgbClr val="FFFFFF"/>
                </a:solidFill>
                <a:latin typeface="Aptos"/>
              </a:rPr>
              <a:t> • </a:t>
            </a:r>
            <a:r>
              <a:rPr sz="2400" dirty="0" err="1">
                <a:solidFill>
                  <a:srgbClr val="FFFFFF"/>
                </a:solidFill>
                <a:latin typeface="Aptos"/>
              </a:rPr>
              <a:t>заплахи</a:t>
            </a:r>
            <a:r>
              <a:rPr sz="2400" dirty="0">
                <a:solidFill>
                  <a:srgbClr val="FFFFFF"/>
                </a:solidFill>
                <a:latin typeface="Aptos"/>
              </a:rPr>
              <a:t> • </a:t>
            </a:r>
            <a:r>
              <a:rPr sz="2400" dirty="0" err="1">
                <a:solidFill>
                  <a:srgbClr val="FFFFFF"/>
                </a:solidFill>
                <a:latin typeface="Aptos"/>
              </a:rPr>
              <a:t>критични</a:t>
            </a:r>
            <a:r>
              <a:rPr sz="2400" dirty="0">
                <a:solidFill>
                  <a:srgbClr val="FFFFFF"/>
                </a:solidFill>
                <a:latin typeface="Apto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Aptos"/>
              </a:rPr>
              <a:t>функции</a:t>
            </a:r>
            <a:endParaRPr sz="240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863840" y="6053328"/>
            <a:ext cx="731520" cy="731520"/>
          </a:xfrm>
          <a:prstGeom prst="ellipse">
            <a:avLst/>
          </a:prstGeom>
          <a:solidFill>
            <a:srgbClr val="388F39"/>
          </a:solidFill>
          <a:ln>
            <a:solidFill>
              <a:srgbClr val="388F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14816" y="6075184"/>
            <a:ext cx="2743200" cy="523220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l"/>
            <a:r>
              <a:rPr sz="2800" b="1">
                <a:solidFill>
                  <a:srgbClr val="FFD55D"/>
                </a:solidFill>
                <a:latin typeface="Aptos"/>
              </a:rPr>
              <a:t>СВЪРЗВА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96522" y="5980604"/>
            <a:ext cx="5120640" cy="830997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l"/>
            <a:r>
              <a:rPr sz="2400">
                <a:solidFill>
                  <a:srgbClr val="FFFFFF"/>
                </a:solidFill>
                <a:latin typeface="Aptos"/>
              </a:rPr>
              <a:t>зависимости</a:t>
            </a:r>
            <a:r>
              <a:rPr sz="2400" dirty="0">
                <a:solidFill>
                  <a:srgbClr val="FFFFFF"/>
                </a:solidFill>
                <a:latin typeface="Apto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Aptos"/>
              </a:rPr>
              <a:t>между</a:t>
            </a:r>
            <a:r>
              <a:rPr sz="2400" dirty="0">
                <a:solidFill>
                  <a:srgbClr val="FFFFFF"/>
                </a:solidFill>
                <a:latin typeface="Apto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Aptos"/>
              </a:rPr>
              <a:t>сектори</a:t>
            </a:r>
            <a:r>
              <a:rPr sz="2400" dirty="0">
                <a:solidFill>
                  <a:srgbClr val="FFFFFF"/>
                </a:solidFill>
                <a:latin typeface="Aptos"/>
              </a:rPr>
              <a:t> и </a:t>
            </a:r>
            <a:r>
              <a:rPr sz="2400" dirty="0" err="1">
                <a:solidFill>
                  <a:srgbClr val="FFFFFF"/>
                </a:solidFill>
                <a:latin typeface="Aptos"/>
              </a:rPr>
              <a:t>равнища</a:t>
            </a:r>
            <a:endParaRPr sz="240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7863840" y="7388350"/>
            <a:ext cx="731520" cy="731520"/>
          </a:xfrm>
          <a:prstGeom prst="ellipse">
            <a:avLst/>
          </a:prstGeom>
          <a:solidFill>
            <a:srgbClr val="388F39"/>
          </a:solidFill>
          <a:ln>
            <a:solidFill>
              <a:srgbClr val="388F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14816" y="7410206"/>
            <a:ext cx="2743200" cy="523220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l"/>
            <a:r>
              <a:rPr sz="2800" b="1">
                <a:solidFill>
                  <a:srgbClr val="FFD55D"/>
                </a:solidFill>
                <a:latin typeface="Aptos"/>
              </a:rPr>
              <a:t>ОЦЕНЯВА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15572" y="7358007"/>
            <a:ext cx="5120640" cy="830997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l"/>
            <a:r>
              <a:rPr sz="2400">
                <a:solidFill>
                  <a:srgbClr val="FFFFFF"/>
                </a:solidFill>
                <a:latin typeface="Aptos"/>
              </a:rPr>
              <a:t>уязвимости • въздействие • каскадни ефекти</a:t>
            </a:r>
          </a:p>
        </p:txBody>
      </p:sp>
      <p:sp>
        <p:nvSpPr>
          <p:cNvPr id="29" name="Oval 28"/>
          <p:cNvSpPr/>
          <p:nvPr/>
        </p:nvSpPr>
        <p:spPr>
          <a:xfrm>
            <a:off x="7863840" y="8723376"/>
            <a:ext cx="731520" cy="731520"/>
          </a:xfrm>
          <a:prstGeom prst="ellipse">
            <a:avLst/>
          </a:prstGeom>
          <a:solidFill>
            <a:srgbClr val="388F39"/>
          </a:solidFill>
          <a:ln>
            <a:solidFill>
              <a:srgbClr val="388F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14816" y="8745232"/>
            <a:ext cx="2743200" cy="523220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l"/>
            <a:r>
              <a:rPr sz="2800" b="1">
                <a:solidFill>
                  <a:srgbClr val="FFD55D"/>
                </a:solidFill>
                <a:latin typeface="Aptos"/>
              </a:rPr>
              <a:t>НАСОЧВА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834622" y="8723476"/>
            <a:ext cx="5120640" cy="830997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l"/>
            <a:r>
              <a:rPr sz="2400" dirty="0" err="1">
                <a:solidFill>
                  <a:srgbClr val="FFFFFF"/>
                </a:solidFill>
                <a:latin typeface="Aptos"/>
              </a:rPr>
              <a:t>приоритети</a:t>
            </a:r>
            <a:r>
              <a:rPr sz="2400" dirty="0">
                <a:solidFill>
                  <a:srgbClr val="FFFFFF"/>
                </a:solidFill>
                <a:latin typeface="Aptos"/>
              </a:rPr>
              <a:t> • </a:t>
            </a:r>
            <a:r>
              <a:rPr sz="2400" dirty="0" err="1">
                <a:solidFill>
                  <a:srgbClr val="FFFFFF"/>
                </a:solidFill>
                <a:latin typeface="Aptos"/>
              </a:rPr>
              <a:t>ресурси</a:t>
            </a:r>
            <a:r>
              <a:rPr sz="2400" dirty="0">
                <a:solidFill>
                  <a:srgbClr val="FFFFFF"/>
                </a:solidFill>
                <a:latin typeface="Aptos"/>
              </a:rPr>
              <a:t> • </a:t>
            </a:r>
            <a:r>
              <a:rPr sz="2400" dirty="0" err="1">
                <a:solidFill>
                  <a:srgbClr val="FFFFFF"/>
                </a:solidFill>
                <a:latin typeface="Aptos"/>
              </a:rPr>
              <a:t>координирани</a:t>
            </a:r>
            <a:r>
              <a:rPr sz="2400" dirty="0">
                <a:solidFill>
                  <a:srgbClr val="FFFFFF"/>
                </a:solidFill>
                <a:latin typeface="Aptos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Aptos"/>
              </a:rPr>
              <a:t>мерки</a:t>
            </a:r>
            <a:endParaRPr sz="240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7808974" y="10277856"/>
            <a:ext cx="8741664" cy="768096"/>
          </a:xfrm>
          <a:prstGeom prst="roundRect">
            <a:avLst/>
          </a:prstGeom>
          <a:solidFill>
            <a:srgbClr val="20495E"/>
          </a:solidFill>
          <a:ln>
            <a:solidFill>
              <a:srgbClr val="2049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33" name="TextBox 32"/>
          <p:cNvSpPr txBox="1"/>
          <p:nvPr/>
        </p:nvSpPr>
        <p:spPr>
          <a:xfrm>
            <a:off x="7991856" y="10428174"/>
            <a:ext cx="8375904" cy="430887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ctr"/>
            <a:r>
              <a:rPr sz="2200" b="1" dirty="0">
                <a:solidFill>
                  <a:srgbClr val="FFFFFF"/>
                </a:solidFill>
                <a:latin typeface="Aptos"/>
              </a:rPr>
              <a:t>РЕЗУЛТАТ: УСЛУГИ РАБОТЯТ </a:t>
            </a:r>
            <a:r>
              <a:rPr lang="bg-BG" sz="2200" b="1" dirty="0">
                <a:solidFill>
                  <a:srgbClr val="FFFFFF"/>
                </a:solidFill>
                <a:latin typeface="Aptos"/>
              </a:rPr>
              <a:t> И </a:t>
            </a:r>
            <a:r>
              <a:rPr sz="2200" b="1" dirty="0">
                <a:solidFill>
                  <a:srgbClr val="FFFFFF"/>
                </a:solidFill>
                <a:latin typeface="Aptos"/>
              </a:rPr>
              <a:t> ДОВЕРИЕ</a:t>
            </a:r>
            <a:r>
              <a:rPr lang="bg-BG" sz="2200" b="1" dirty="0">
                <a:solidFill>
                  <a:srgbClr val="FFFFFF"/>
                </a:solidFill>
                <a:latin typeface="Aptos"/>
              </a:rPr>
              <a:t>ТО</a:t>
            </a:r>
            <a:r>
              <a:rPr sz="2200" b="1" dirty="0">
                <a:solidFill>
                  <a:srgbClr val="FFFFFF"/>
                </a:solidFill>
                <a:latin typeface="Aptos"/>
              </a:rPr>
              <a:t> СЕ ПАЗИ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7794224" y="5632704"/>
            <a:ext cx="5522976" cy="2487168"/>
          </a:xfrm>
          <a:prstGeom prst="roundRect">
            <a:avLst/>
          </a:prstGeom>
          <a:solidFill>
            <a:srgbClr val="EAF3E3"/>
          </a:solidFill>
          <a:ln>
            <a:solidFill>
              <a:srgbClr val="BED8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35" name="TextBox 34"/>
          <p:cNvSpPr txBox="1"/>
          <p:nvPr/>
        </p:nvSpPr>
        <p:spPr>
          <a:xfrm>
            <a:off x="18178272" y="5791720"/>
            <a:ext cx="4773168" cy="523220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ctr"/>
            <a:r>
              <a:rPr sz="2800" b="1">
                <a:solidFill>
                  <a:srgbClr val="388F39"/>
                </a:solidFill>
                <a:latin typeface="Aptos"/>
              </a:rPr>
              <a:t>ТРИ РАВНИЩА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8141696" y="6676900"/>
            <a:ext cx="4846320" cy="892552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ctr"/>
            <a:r>
              <a:rPr sz="2600" b="1">
                <a:solidFill>
                  <a:srgbClr val="1C2E3B"/>
                </a:solidFill>
                <a:latin typeface="Aptos"/>
              </a:rPr>
              <a:t>МЕСТНО  ↔  НАЦИОНАЛНО
↔  МЕЖДУНАРОДНО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7794224" y="8577072"/>
            <a:ext cx="5522976" cy="2596896"/>
          </a:xfrm>
          <a:prstGeom prst="roundRect">
            <a:avLst/>
          </a:prstGeom>
          <a:solidFill>
            <a:srgbClr val="FFF8E6"/>
          </a:solidFill>
          <a:ln>
            <a:solidFill>
              <a:srgbClr val="EAD3A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38" name="TextBox 37"/>
          <p:cNvSpPr txBox="1"/>
          <p:nvPr/>
        </p:nvSpPr>
        <p:spPr>
          <a:xfrm>
            <a:off x="18159984" y="8754374"/>
            <a:ext cx="4791456" cy="523220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ctr"/>
            <a:r>
              <a:rPr sz="2800" b="1">
                <a:solidFill>
                  <a:srgbClr val="B37D20"/>
                </a:solidFill>
                <a:latin typeface="Aptos"/>
              </a:rPr>
              <a:t>ПРИ КРИЗА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8178272" y="9554473"/>
            <a:ext cx="4754880" cy="1154162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ctr"/>
            <a:r>
              <a:rPr sz="2300">
                <a:solidFill>
                  <a:srgbClr val="1C2E3B"/>
                </a:solidFill>
                <a:latin typeface="Aptos"/>
              </a:rPr>
              <a:t>Поддържаме основни функции;
комуникираме прозрачно;
защитаваме права и законност.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6583680" y="3438144"/>
            <a:ext cx="603504" cy="256032"/>
          </a:xfrm>
          <a:prstGeom prst="line">
            <a:avLst/>
          </a:prstGeom>
          <a:ln w="27940">
            <a:solidFill>
              <a:srgbClr val="388F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H="1">
            <a:off x="17154144" y="3438144"/>
            <a:ext cx="621792" cy="256032"/>
          </a:xfrm>
          <a:prstGeom prst="line">
            <a:avLst/>
          </a:prstGeom>
          <a:ln w="27940">
            <a:solidFill>
              <a:srgbClr val="388F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6547104" y="9582912"/>
            <a:ext cx="640080" cy="475488"/>
          </a:xfrm>
          <a:prstGeom prst="line">
            <a:avLst/>
          </a:prstGeom>
          <a:ln w="27940">
            <a:solidFill>
              <a:srgbClr val="388F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H="1">
            <a:off x="17190720" y="6803136"/>
            <a:ext cx="585216" cy="0"/>
          </a:xfrm>
          <a:prstGeom prst="line">
            <a:avLst/>
          </a:prstGeom>
          <a:ln w="27940">
            <a:solidFill>
              <a:srgbClr val="388F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1060704" y="11594592"/>
            <a:ext cx="22256496" cy="1115568"/>
          </a:xfrm>
          <a:prstGeom prst="roundRect">
            <a:avLst/>
          </a:prstGeom>
          <a:solidFill>
            <a:srgbClr val="E5F0E8"/>
          </a:solidFill>
          <a:ln>
            <a:solidFill>
              <a:srgbClr val="CCDE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45" name="TextBox 44"/>
          <p:cNvSpPr txBox="1"/>
          <p:nvPr/>
        </p:nvSpPr>
        <p:spPr>
          <a:xfrm>
            <a:off x="1371600" y="11860437"/>
            <a:ext cx="2852928" cy="492443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ctr"/>
            <a:r>
              <a:rPr sz="2600" b="1">
                <a:solidFill>
                  <a:srgbClr val="388F39"/>
                </a:solidFill>
                <a:latin typeface="Aptos"/>
              </a:rPr>
              <a:t>7 ОСНОВИ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297680" y="11737326"/>
            <a:ext cx="18690336" cy="738664"/>
          </a:xfrm>
          <a:prstGeom prst="rect">
            <a:avLst/>
          </a:prstGeom>
          <a:noFill/>
        </p:spPr>
        <p:txBody>
          <a:bodyPr wrap="square" lIns="146304" tIns="54864" rIns="146304" bIns="36576" anchor="ctr">
            <a:spAutoFit/>
          </a:bodyPr>
          <a:lstStyle/>
          <a:p>
            <a:pPr algn="ctr"/>
            <a:r>
              <a:rPr sz="2100" dirty="0" err="1">
                <a:solidFill>
                  <a:srgbClr val="1C2E3B"/>
                </a:solidFill>
                <a:latin typeface="Aptos"/>
              </a:rPr>
              <a:t>Справедливост</a:t>
            </a:r>
            <a:r>
              <a:rPr sz="2100" dirty="0">
                <a:solidFill>
                  <a:srgbClr val="1C2E3B"/>
                </a:solidFill>
                <a:latin typeface="Aptos"/>
              </a:rPr>
              <a:t> и </a:t>
            </a:r>
            <a:r>
              <a:rPr sz="2100" dirty="0" err="1">
                <a:solidFill>
                  <a:srgbClr val="1C2E3B"/>
                </a:solidFill>
                <a:latin typeface="Aptos"/>
              </a:rPr>
              <a:t>равнопоставеност</a:t>
            </a:r>
            <a:r>
              <a:rPr sz="2100" dirty="0">
                <a:solidFill>
                  <a:srgbClr val="1C2E3B"/>
                </a:solidFill>
                <a:latin typeface="Aptos"/>
              </a:rPr>
              <a:t>  •  </a:t>
            </a:r>
            <a:r>
              <a:rPr sz="2100" dirty="0" err="1">
                <a:solidFill>
                  <a:srgbClr val="1C2E3B"/>
                </a:solidFill>
                <a:latin typeface="Aptos"/>
              </a:rPr>
              <a:t>Права</a:t>
            </a:r>
            <a:r>
              <a:rPr sz="2100" dirty="0">
                <a:solidFill>
                  <a:srgbClr val="1C2E3B"/>
                </a:solidFill>
                <a:latin typeface="Aptos"/>
              </a:rPr>
              <a:t> и </a:t>
            </a:r>
            <a:r>
              <a:rPr sz="2100" dirty="0" err="1">
                <a:solidFill>
                  <a:srgbClr val="1C2E3B"/>
                </a:solidFill>
                <a:latin typeface="Aptos"/>
              </a:rPr>
              <a:t>свободи</a:t>
            </a:r>
            <a:r>
              <a:rPr sz="2100" dirty="0">
                <a:solidFill>
                  <a:srgbClr val="1C2E3B"/>
                </a:solidFill>
                <a:latin typeface="Aptos"/>
              </a:rPr>
              <a:t>  •  </a:t>
            </a:r>
            <a:r>
              <a:rPr sz="2100" dirty="0" err="1">
                <a:solidFill>
                  <a:srgbClr val="1C2E3B"/>
                </a:solidFill>
                <a:latin typeface="Aptos"/>
              </a:rPr>
              <a:t>Политическа</a:t>
            </a:r>
            <a:r>
              <a:rPr sz="2100" dirty="0">
                <a:solidFill>
                  <a:srgbClr val="1C2E3B"/>
                </a:solidFill>
                <a:latin typeface="Aptos"/>
              </a:rPr>
              <a:t> </a:t>
            </a:r>
            <a:r>
              <a:rPr sz="2100" dirty="0" err="1">
                <a:solidFill>
                  <a:srgbClr val="1C2E3B"/>
                </a:solidFill>
                <a:latin typeface="Aptos"/>
              </a:rPr>
              <a:t>отчетност</a:t>
            </a:r>
            <a:r>
              <a:rPr sz="2100" dirty="0">
                <a:solidFill>
                  <a:srgbClr val="1C2E3B"/>
                </a:solidFill>
                <a:latin typeface="Aptos"/>
              </a:rPr>
              <a:t>  •  </a:t>
            </a:r>
            <a:r>
              <a:rPr sz="2100" dirty="0" err="1">
                <a:solidFill>
                  <a:srgbClr val="1C2E3B"/>
                </a:solidFill>
                <a:latin typeface="Aptos"/>
              </a:rPr>
              <a:t>Върховенство</a:t>
            </a:r>
            <a:r>
              <a:rPr sz="2100" dirty="0">
                <a:solidFill>
                  <a:srgbClr val="1C2E3B"/>
                </a:solidFill>
                <a:latin typeface="Aptos"/>
              </a:rPr>
              <a:t> </a:t>
            </a:r>
            <a:r>
              <a:rPr sz="2100" dirty="0" err="1">
                <a:solidFill>
                  <a:srgbClr val="1C2E3B"/>
                </a:solidFill>
                <a:latin typeface="Aptos"/>
              </a:rPr>
              <a:t>на</a:t>
            </a:r>
            <a:r>
              <a:rPr sz="2100" dirty="0">
                <a:solidFill>
                  <a:srgbClr val="1C2E3B"/>
                </a:solidFill>
                <a:latin typeface="Aptos"/>
              </a:rPr>
              <a:t> </a:t>
            </a:r>
            <a:r>
              <a:rPr sz="2100" dirty="0" err="1">
                <a:solidFill>
                  <a:srgbClr val="1C2E3B"/>
                </a:solidFill>
                <a:latin typeface="Aptos"/>
              </a:rPr>
              <a:t>правото</a:t>
            </a:r>
            <a:r>
              <a:rPr sz="2100" dirty="0">
                <a:solidFill>
                  <a:srgbClr val="1C2E3B"/>
                </a:solidFill>
                <a:latin typeface="Aptos"/>
              </a:rPr>
              <a:t>  •  </a:t>
            </a:r>
            <a:r>
              <a:rPr sz="2100" dirty="0" err="1">
                <a:solidFill>
                  <a:srgbClr val="1C2E3B"/>
                </a:solidFill>
                <a:latin typeface="Aptos"/>
              </a:rPr>
              <a:t>Стабилност</a:t>
            </a:r>
            <a:r>
              <a:rPr sz="2100" dirty="0">
                <a:solidFill>
                  <a:srgbClr val="1C2E3B"/>
                </a:solidFill>
                <a:latin typeface="Aptos"/>
              </a:rPr>
              <a:t>  •  </a:t>
            </a:r>
            <a:r>
              <a:rPr sz="2100" dirty="0" err="1">
                <a:solidFill>
                  <a:srgbClr val="1C2E3B"/>
                </a:solidFill>
                <a:latin typeface="Aptos"/>
              </a:rPr>
              <a:t>Надеждност</a:t>
            </a:r>
            <a:r>
              <a:rPr sz="2100" dirty="0">
                <a:solidFill>
                  <a:srgbClr val="1C2E3B"/>
                </a:solidFill>
                <a:latin typeface="Aptos"/>
              </a:rPr>
              <a:t> и </a:t>
            </a:r>
            <a:r>
              <a:rPr sz="2100" dirty="0" err="1">
                <a:solidFill>
                  <a:srgbClr val="1C2E3B"/>
                </a:solidFill>
                <a:latin typeface="Aptos"/>
              </a:rPr>
              <a:t>наличност</a:t>
            </a:r>
            <a:r>
              <a:rPr sz="2100" dirty="0">
                <a:solidFill>
                  <a:srgbClr val="1C2E3B"/>
                </a:solidFill>
                <a:latin typeface="Aptos"/>
              </a:rPr>
              <a:t>  •  </a:t>
            </a:r>
            <a:r>
              <a:rPr sz="2100" dirty="0" err="1">
                <a:solidFill>
                  <a:srgbClr val="1C2E3B"/>
                </a:solidFill>
                <a:latin typeface="Aptos"/>
              </a:rPr>
              <a:t>Предвиждане</a:t>
            </a:r>
            <a:endParaRPr sz="2100" dirty="0">
              <a:solidFill>
                <a:srgbClr val="1C2E3B"/>
              </a:solidFill>
              <a:latin typeface="Aptos"/>
            </a:endParaRPr>
          </a:p>
        </p:txBody>
      </p:sp>
      <p:pic>
        <p:nvPicPr>
          <p:cNvPr id="48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213FD1B3-5993-0608-E23F-2683BBB03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90" y="759975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Картина 48">
            <a:extLst>
              <a:ext uri="{FF2B5EF4-FFF2-40B4-BE49-F238E27FC236}">
                <a16:creationId xmlns:a16="http://schemas.microsoft.com/office/drawing/2014/main" id="{ED6435AC-0E66-A5A6-F234-7B5C80083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8027" y="217266"/>
            <a:ext cx="2230725" cy="24336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24383390" cy="182880"/>
          </a:xfrm>
          <a:prstGeom prst="rect">
            <a:avLst/>
          </a:prstGeom>
          <a:solidFill>
            <a:srgbClr val="1DBC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3" name="TextBox 2"/>
          <p:cNvSpPr txBox="1"/>
          <p:nvPr/>
        </p:nvSpPr>
        <p:spPr>
          <a:xfrm>
            <a:off x="3886200" y="742580"/>
            <a:ext cx="213969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F5F8FC"/>
                </a:solidFill>
                <a:latin typeface="Aptos"/>
              </a:defRPr>
            </a:pPr>
            <a:r>
              <a:rPr sz="5400" dirty="0"/>
              <a:t>HYBRID </a:t>
            </a:r>
            <a:r>
              <a:rPr sz="5400" dirty="0" err="1"/>
              <a:t>CoE</a:t>
            </a:r>
            <a:r>
              <a:rPr sz="5400" dirty="0"/>
              <a:t> LANDSCAPE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24300" y="1552873"/>
            <a:ext cx="217627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BBCADC"/>
                </a:solidFill>
                <a:latin typeface="Aptos"/>
              </a:defRPr>
            </a:pPr>
            <a:r>
              <a:rPr sz="2200" dirty="0" err="1"/>
              <a:t>Аналитичен</a:t>
            </a:r>
            <a:r>
              <a:rPr sz="2200" dirty="0"/>
              <a:t> </a:t>
            </a:r>
            <a:r>
              <a:rPr sz="2200" dirty="0" err="1"/>
              <a:t>модел</a:t>
            </a:r>
            <a:r>
              <a:rPr sz="2200" dirty="0"/>
              <a:t> </a:t>
            </a:r>
            <a:r>
              <a:rPr sz="2200" dirty="0" err="1"/>
              <a:t>за</a:t>
            </a:r>
            <a:r>
              <a:rPr sz="2200" dirty="0"/>
              <a:t> </a:t>
            </a:r>
            <a:r>
              <a:rPr sz="2200" dirty="0" err="1"/>
              <a:t>разлагане</a:t>
            </a:r>
            <a:r>
              <a:rPr sz="2200" dirty="0"/>
              <a:t> и </a:t>
            </a:r>
            <a:r>
              <a:rPr sz="2200" dirty="0" err="1"/>
              <a:t>разбиране</a:t>
            </a:r>
            <a:r>
              <a:rPr sz="2200" dirty="0"/>
              <a:t> </a:t>
            </a:r>
            <a:r>
              <a:rPr sz="2200" dirty="0" err="1"/>
              <a:t>на</a:t>
            </a:r>
            <a:r>
              <a:rPr sz="2200" dirty="0"/>
              <a:t> </a:t>
            </a:r>
            <a:r>
              <a:rPr sz="2200" dirty="0" err="1"/>
              <a:t>хибридната</a:t>
            </a:r>
            <a:r>
              <a:rPr sz="2200" dirty="0"/>
              <a:t> </a:t>
            </a:r>
            <a:r>
              <a:rPr sz="2200" dirty="0" err="1"/>
              <a:t>кампания</a:t>
            </a:r>
            <a:endParaRPr sz="2200" dirty="0"/>
          </a:p>
        </p:txBody>
      </p:sp>
      <p:sp>
        <p:nvSpPr>
          <p:cNvPr id="6" name="Rounded Rectangle 5"/>
          <p:cNvSpPr/>
          <p:nvPr/>
        </p:nvSpPr>
        <p:spPr>
          <a:xfrm>
            <a:off x="1188720" y="3017520"/>
            <a:ext cx="4828032" cy="3145536"/>
          </a:xfrm>
          <a:prstGeom prst="roundRect">
            <a:avLst/>
          </a:prstGeom>
          <a:solidFill>
            <a:srgbClr val="19304C"/>
          </a:solidFill>
          <a:ln>
            <a:solidFill>
              <a:srgbClr val="304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7" name="Rectangle 6"/>
          <p:cNvSpPr/>
          <p:nvPr/>
        </p:nvSpPr>
        <p:spPr>
          <a:xfrm>
            <a:off x="1188720" y="3017520"/>
            <a:ext cx="128016" cy="3145536"/>
          </a:xfrm>
          <a:prstGeom prst="rect">
            <a:avLst/>
          </a:prstGeom>
          <a:solidFill>
            <a:srgbClr val="1DBC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8" name="TextBox 7"/>
          <p:cNvSpPr txBox="1"/>
          <p:nvPr/>
        </p:nvSpPr>
        <p:spPr>
          <a:xfrm>
            <a:off x="1591056" y="3310127"/>
            <a:ext cx="40965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DBCB0"/>
                </a:solidFill>
                <a:latin typeface="Aptos"/>
              </a:defRPr>
            </a:pPr>
            <a:r>
              <a:rPr sz="3000"/>
              <a:t>АКТЬОРИ И ЦЕЛИ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91056" y="4096511"/>
            <a:ext cx="405993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F5F8FC"/>
                </a:solidFill>
                <a:latin typeface="Aptos"/>
              </a:defRPr>
            </a:pPr>
            <a:r>
              <a:rPr sz="2600"/>
              <a:t>Кой действа и какъв стратегически резултат преследва?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12864" y="3017520"/>
            <a:ext cx="4828032" cy="3145536"/>
          </a:xfrm>
          <a:prstGeom prst="roundRect">
            <a:avLst/>
          </a:prstGeom>
          <a:solidFill>
            <a:srgbClr val="19304C"/>
          </a:solidFill>
          <a:ln>
            <a:solidFill>
              <a:srgbClr val="304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1" name="Rectangle 10"/>
          <p:cNvSpPr/>
          <p:nvPr/>
        </p:nvSpPr>
        <p:spPr>
          <a:xfrm>
            <a:off x="6912864" y="3017520"/>
            <a:ext cx="128016" cy="3145536"/>
          </a:xfrm>
          <a:prstGeom prst="rect">
            <a:avLst/>
          </a:prstGeom>
          <a:solidFill>
            <a:srgbClr val="F7B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2" name="TextBox 11"/>
          <p:cNvSpPr txBox="1"/>
          <p:nvPr/>
        </p:nvSpPr>
        <p:spPr>
          <a:xfrm>
            <a:off x="7315200" y="3310127"/>
            <a:ext cx="40965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7B53D"/>
                </a:solidFill>
                <a:latin typeface="Aptos"/>
              </a:defRPr>
            </a:pPr>
            <a:r>
              <a:rPr sz="3000"/>
              <a:t>ИНСТРУМЕНТИ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4096511"/>
            <a:ext cx="405993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F5F8FC"/>
                </a:solidFill>
                <a:latin typeface="Aptos"/>
              </a:defRPr>
            </a:pPr>
            <a:r>
              <a:rPr sz="2600"/>
              <a:t>С какви средства въздейства? Кибер, информация, икономика, дипломация и др.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637008" y="3017520"/>
            <a:ext cx="4828032" cy="3145536"/>
          </a:xfrm>
          <a:prstGeom prst="roundRect">
            <a:avLst/>
          </a:prstGeom>
          <a:solidFill>
            <a:srgbClr val="19304C"/>
          </a:solidFill>
          <a:ln>
            <a:solidFill>
              <a:srgbClr val="304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5" name="Rectangle 14"/>
          <p:cNvSpPr/>
          <p:nvPr/>
        </p:nvSpPr>
        <p:spPr>
          <a:xfrm>
            <a:off x="12637008" y="3017520"/>
            <a:ext cx="128016" cy="3145536"/>
          </a:xfrm>
          <a:prstGeom prst="rect">
            <a:avLst/>
          </a:prstGeom>
          <a:solidFill>
            <a:srgbClr val="1DBC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6" name="TextBox 15"/>
          <p:cNvSpPr txBox="1"/>
          <p:nvPr/>
        </p:nvSpPr>
        <p:spPr>
          <a:xfrm>
            <a:off x="13039344" y="3310127"/>
            <a:ext cx="40965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DBCB0"/>
                </a:solidFill>
                <a:latin typeface="Aptos"/>
              </a:defRPr>
            </a:pPr>
            <a:r>
              <a:rPr sz="3000"/>
              <a:t>ДОМЕЙНИ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039344" y="4096510"/>
            <a:ext cx="405993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F5F8FC"/>
                </a:solidFill>
                <a:latin typeface="Aptos"/>
              </a:defRPr>
            </a:pPr>
            <a:r>
              <a:rPr sz="2600"/>
              <a:t>Къде е насочено въздействието? 13 свързани сфери на държавата и обществото.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8361152" y="3017520"/>
            <a:ext cx="4828032" cy="3145536"/>
          </a:xfrm>
          <a:prstGeom prst="roundRect">
            <a:avLst/>
          </a:prstGeom>
          <a:solidFill>
            <a:srgbClr val="19304C"/>
          </a:solidFill>
          <a:ln>
            <a:solidFill>
              <a:srgbClr val="304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9" name="Rectangle 18"/>
          <p:cNvSpPr/>
          <p:nvPr/>
        </p:nvSpPr>
        <p:spPr>
          <a:xfrm>
            <a:off x="18361152" y="3017520"/>
            <a:ext cx="128016" cy="3145536"/>
          </a:xfrm>
          <a:prstGeom prst="rect">
            <a:avLst/>
          </a:prstGeom>
          <a:solidFill>
            <a:srgbClr val="F26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20" name="TextBox 19"/>
          <p:cNvSpPr txBox="1"/>
          <p:nvPr/>
        </p:nvSpPr>
        <p:spPr>
          <a:xfrm>
            <a:off x="18763488" y="3310126"/>
            <a:ext cx="40965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2675C"/>
                </a:solidFill>
                <a:latin typeface="Aptos"/>
              </a:defRPr>
            </a:pPr>
            <a:r>
              <a:rPr sz="3000"/>
              <a:t>ФАЗИ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763488" y="4096511"/>
            <a:ext cx="405993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F5F8FC"/>
                </a:solidFill>
                <a:latin typeface="Aptos"/>
              </a:defRPr>
            </a:pPr>
            <a:r>
              <a:rPr sz="2600"/>
              <a:t>Как се развива кампанията? Подготовка/влияние → дестабилизация → принуда.</a:t>
            </a:r>
          </a:p>
        </p:txBody>
      </p:sp>
      <p:sp>
        <p:nvSpPr>
          <p:cNvPr id="22" name="Chevron 21"/>
          <p:cNvSpPr/>
          <p:nvPr/>
        </p:nvSpPr>
        <p:spPr>
          <a:xfrm>
            <a:off x="6163056" y="4151376"/>
            <a:ext cx="548640" cy="768096"/>
          </a:xfrm>
          <a:prstGeom prst="chevron">
            <a:avLst/>
          </a:prstGeom>
          <a:solidFill>
            <a:srgbClr val="BBC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23" name="Chevron 22"/>
          <p:cNvSpPr/>
          <p:nvPr/>
        </p:nvSpPr>
        <p:spPr>
          <a:xfrm>
            <a:off x="11887200" y="4151376"/>
            <a:ext cx="548640" cy="768096"/>
          </a:xfrm>
          <a:prstGeom prst="chevron">
            <a:avLst/>
          </a:prstGeom>
          <a:solidFill>
            <a:srgbClr val="BBC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24" name="Chevron 23"/>
          <p:cNvSpPr/>
          <p:nvPr/>
        </p:nvSpPr>
        <p:spPr>
          <a:xfrm>
            <a:off x="17611344" y="4151376"/>
            <a:ext cx="548640" cy="768096"/>
          </a:xfrm>
          <a:prstGeom prst="chevron">
            <a:avLst/>
          </a:prstGeom>
          <a:solidFill>
            <a:srgbClr val="BBCA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25" name="Rounded Rectangle 24"/>
          <p:cNvSpPr/>
          <p:nvPr/>
        </p:nvSpPr>
        <p:spPr>
          <a:xfrm>
            <a:off x="1188720" y="6803136"/>
            <a:ext cx="22000464" cy="2834640"/>
          </a:xfrm>
          <a:prstGeom prst="roundRect">
            <a:avLst/>
          </a:prstGeom>
          <a:solidFill>
            <a:srgbClr val="122A45"/>
          </a:solidFill>
          <a:ln>
            <a:solidFill>
              <a:srgbClr val="3046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26" name="TextBox 25"/>
          <p:cNvSpPr txBox="1"/>
          <p:nvPr/>
        </p:nvSpPr>
        <p:spPr>
          <a:xfrm>
            <a:off x="7900416" y="7135886"/>
            <a:ext cx="97292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F7B53D"/>
                </a:solidFill>
                <a:latin typeface="Aptos"/>
              </a:defRPr>
            </a:pPr>
            <a:r>
              <a:rPr lang="bg-BG" sz="2800" dirty="0"/>
              <a:t>!!!</a:t>
            </a:r>
            <a:r>
              <a:rPr sz="2800" dirty="0"/>
              <a:t>ПРИМЕР: </a:t>
            </a:r>
            <a:r>
              <a:rPr lang="bg-BG" sz="2800" dirty="0"/>
              <a:t>ХИБРИДНА АТАКА СРЕЩУ </a:t>
            </a:r>
            <a:r>
              <a:rPr sz="2800" dirty="0"/>
              <a:t>ТЕЛЕКОМ</a:t>
            </a:r>
            <a:r>
              <a:rPr lang="bg-BG" sz="2800" dirty="0"/>
              <a:t>!!!</a:t>
            </a:r>
            <a:endParaRPr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1682496" y="7991856"/>
            <a:ext cx="2057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F5F8FC"/>
                </a:solidFill>
                <a:latin typeface="Aptos"/>
              </a:defRPr>
            </a:pPr>
            <a:r>
              <a:rPr sz="3600"/>
              <a:t>Кибератака + повреда на оптично трасе + фалшиви съобщения → прекъсване на услуги, паника и спад на доверието.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80160" y="10369296"/>
            <a:ext cx="218541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0">
                <a:solidFill>
                  <a:srgbClr val="BBCADC"/>
                </a:solidFill>
                <a:latin typeface="Aptos"/>
              </a:defRPr>
            </a:pPr>
            <a:r>
              <a:rPr sz="2800" dirty="0" err="1"/>
              <a:t>Ключов</a:t>
            </a:r>
            <a:r>
              <a:rPr sz="2800" dirty="0"/>
              <a:t> </a:t>
            </a:r>
            <a:r>
              <a:rPr sz="2800" dirty="0" err="1"/>
              <a:t>въпрос</a:t>
            </a:r>
            <a:r>
              <a:rPr sz="2800" dirty="0"/>
              <a:t>: </a:t>
            </a:r>
            <a:r>
              <a:rPr lang="bg-BG" sz="2800" dirty="0"/>
              <a:t>К</a:t>
            </a:r>
            <a:r>
              <a:rPr sz="2800" dirty="0" err="1"/>
              <a:t>ой</a:t>
            </a:r>
            <a:r>
              <a:rPr sz="2800" dirty="0"/>
              <a:t> </a:t>
            </a:r>
            <a:r>
              <a:rPr sz="2800" dirty="0" err="1"/>
              <a:t>използва</a:t>
            </a:r>
            <a:r>
              <a:rPr sz="2800" dirty="0"/>
              <a:t> </a:t>
            </a:r>
            <a:r>
              <a:rPr sz="2800" dirty="0" err="1"/>
              <a:t>кои</a:t>
            </a:r>
            <a:r>
              <a:rPr sz="2800" dirty="0"/>
              <a:t> </a:t>
            </a:r>
            <a:r>
              <a:rPr sz="2800" dirty="0" err="1"/>
              <a:t>инструменти</a:t>
            </a:r>
            <a:r>
              <a:rPr sz="2800" dirty="0"/>
              <a:t>, </a:t>
            </a:r>
            <a:r>
              <a:rPr sz="2800" dirty="0" err="1"/>
              <a:t>срещу</a:t>
            </a:r>
            <a:r>
              <a:rPr sz="2800" dirty="0"/>
              <a:t> </a:t>
            </a:r>
            <a:r>
              <a:rPr sz="2800" dirty="0" err="1"/>
              <a:t>кои</a:t>
            </a:r>
            <a:r>
              <a:rPr sz="2800" dirty="0"/>
              <a:t> </a:t>
            </a:r>
            <a:r>
              <a:rPr sz="2800" dirty="0" err="1"/>
              <a:t>домейни</a:t>
            </a:r>
            <a:r>
              <a:rPr sz="2800" dirty="0"/>
              <a:t> и с </a:t>
            </a:r>
            <a:r>
              <a:rPr sz="2800" dirty="0" err="1"/>
              <a:t>каква</a:t>
            </a:r>
            <a:r>
              <a:rPr sz="2800" dirty="0"/>
              <a:t> </a:t>
            </a:r>
            <a:r>
              <a:rPr sz="2800" dirty="0" err="1"/>
              <a:t>цел</a:t>
            </a:r>
            <a:r>
              <a:rPr sz="2800" dirty="0"/>
              <a:t>?</a:t>
            </a:r>
            <a:br>
              <a:rPr sz="2800" dirty="0"/>
            </a:br>
            <a:r>
              <a:rPr sz="2800" dirty="0" err="1"/>
              <a:t>Използване</a:t>
            </a:r>
            <a:r>
              <a:rPr sz="2800" dirty="0"/>
              <a:t>: </a:t>
            </a:r>
            <a:r>
              <a:rPr lang="bg-BG" sz="2800" dirty="0"/>
              <a:t>Р</a:t>
            </a:r>
            <a:r>
              <a:rPr sz="2800" dirty="0" err="1"/>
              <a:t>анно</a:t>
            </a:r>
            <a:r>
              <a:rPr sz="2800" dirty="0"/>
              <a:t> </a:t>
            </a:r>
            <a:r>
              <a:rPr sz="2800" dirty="0" err="1"/>
              <a:t>разпознаване</a:t>
            </a:r>
            <a:r>
              <a:rPr sz="2800" dirty="0"/>
              <a:t>, анализ </a:t>
            </a:r>
            <a:r>
              <a:rPr sz="2800" dirty="0" err="1"/>
              <a:t>на</a:t>
            </a:r>
            <a:r>
              <a:rPr sz="2800" dirty="0"/>
              <a:t> </a:t>
            </a:r>
            <a:r>
              <a:rPr sz="2800" dirty="0" err="1"/>
              <a:t>кампанията</a:t>
            </a:r>
            <a:r>
              <a:rPr sz="2800" dirty="0"/>
              <a:t> и </a:t>
            </a:r>
            <a:r>
              <a:rPr sz="2800" dirty="0" err="1"/>
              <a:t>изграждане</a:t>
            </a:r>
            <a:r>
              <a:rPr sz="2800" dirty="0"/>
              <a:t> </a:t>
            </a:r>
            <a:r>
              <a:rPr sz="2800" dirty="0" err="1"/>
              <a:t>на</a:t>
            </a:r>
            <a:r>
              <a:rPr sz="2800" dirty="0"/>
              <a:t> </a:t>
            </a:r>
            <a:r>
              <a:rPr sz="2800" dirty="0" err="1"/>
              <a:t>сценарии</a:t>
            </a:r>
            <a:r>
              <a:rPr sz="2800" dirty="0"/>
              <a:t>.</a:t>
            </a:r>
          </a:p>
        </p:txBody>
      </p:sp>
      <p:pic>
        <p:nvPicPr>
          <p:cNvPr id="5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D3F3A45F-4AE8-CCFE-7B83-4EEDE3F6C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66" y="433000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Картина 29">
            <a:extLst>
              <a:ext uri="{FF2B5EF4-FFF2-40B4-BE49-F238E27FC236}">
                <a16:creationId xmlns:a16="http://schemas.microsoft.com/office/drawing/2014/main" id="{6777B9F6-F141-7B39-0AC2-5D65404CE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6496" y="372239"/>
            <a:ext cx="2230725" cy="2433632"/>
          </a:xfrm>
          <a:prstGeom prst="rect">
            <a:avLst/>
          </a:prstGeom>
        </p:spPr>
      </p:pic>
      <p:pic>
        <p:nvPicPr>
          <p:cNvPr id="31" name="Картина 30">
            <a:extLst>
              <a:ext uri="{FF2B5EF4-FFF2-40B4-BE49-F238E27FC236}">
                <a16:creationId xmlns:a16="http://schemas.microsoft.com/office/drawing/2014/main" id="{9B686D8E-8B8D-AC11-CEDF-E309210F5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8784" y="11115204"/>
            <a:ext cx="7029450" cy="18002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7280" y="640080"/>
            <a:ext cx="221284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FFD54F"/>
                </a:solidFill>
              </a:rPr>
              <a:t>ОТ ХИБРИДНА КАМПАНИЯ КЪМ КООРДИНИРАНА РЕАКЦИЯ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920241"/>
            <a:ext cx="2212848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>
                <a:solidFill>
                  <a:srgbClr val="C7D7EB"/>
                </a:solidFill>
              </a:rPr>
              <a:t>Как работят и какво извършват моделите за противодействие на хибридните заплахи</a:t>
            </a:r>
          </a:p>
        </p:txBody>
      </p:sp>
      <p:sp>
        <p:nvSpPr>
          <p:cNvPr id="4" name="Rectangle 3"/>
          <p:cNvSpPr/>
          <p:nvPr/>
        </p:nvSpPr>
        <p:spPr>
          <a:xfrm>
            <a:off x="1005840" y="3200400"/>
            <a:ext cx="5577840" cy="2048256"/>
          </a:xfrm>
          <a:prstGeom prst="rect">
            <a:avLst/>
          </a:prstGeom>
          <a:solidFill>
            <a:srgbClr val="143A63"/>
          </a:solidFill>
          <a:ln>
            <a:solidFill>
              <a:srgbClr val="4F8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000" b="1">
                <a:solidFill>
                  <a:srgbClr val="FFD54F"/>
                </a:solidFill>
              </a:rPr>
              <a:t>ХИБРИДНА КАМПАНИЯ</a:t>
            </a:r>
          </a:p>
          <a:p>
            <a:pPr algn="ctr"/>
            <a:r>
              <a:rPr sz="2200">
                <a:solidFill>
                  <a:srgbClr val="E8EEF7"/>
                </a:solidFill>
              </a:rPr>
              <a:t>Дезинформация • кибератака • икономически натиск • саботаж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0" y="3200400"/>
            <a:ext cx="5577840" cy="2048256"/>
          </a:xfrm>
          <a:prstGeom prst="rect">
            <a:avLst/>
          </a:prstGeom>
          <a:solidFill>
            <a:srgbClr val="143A63"/>
          </a:solidFill>
          <a:ln>
            <a:solidFill>
              <a:srgbClr val="4F8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000" b="1">
                <a:solidFill>
                  <a:srgbClr val="FFD54F"/>
                </a:solidFill>
              </a:rPr>
              <a:t>КОНЦЕПТУАЛНА РАМКА</a:t>
            </a:r>
          </a:p>
          <a:p>
            <a:pPr algn="ctr"/>
            <a:r>
              <a:rPr sz="2200">
                <a:solidFill>
                  <a:srgbClr val="E8EEF7"/>
                </a:solidFill>
              </a:rPr>
              <a:t>Кой? Как? Къде? Кога? Защо?</a:t>
            </a:r>
          </a:p>
        </p:txBody>
      </p:sp>
      <p:sp>
        <p:nvSpPr>
          <p:cNvPr id="6" name="Rectangle 5"/>
          <p:cNvSpPr/>
          <p:nvPr/>
        </p:nvSpPr>
        <p:spPr>
          <a:xfrm>
            <a:off x="12710158" y="3200400"/>
            <a:ext cx="5577840" cy="2048256"/>
          </a:xfrm>
          <a:prstGeom prst="rect">
            <a:avLst/>
          </a:prstGeom>
          <a:solidFill>
            <a:srgbClr val="143A63"/>
          </a:solidFill>
          <a:ln>
            <a:solidFill>
              <a:srgbClr val="4F8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000" b="1">
                <a:solidFill>
                  <a:srgbClr val="FFD54F"/>
                </a:solidFill>
              </a:rPr>
              <a:t>DIME + PMESII</a:t>
            </a:r>
          </a:p>
          <a:p>
            <a:pPr algn="ctr"/>
            <a:r>
              <a:rPr sz="2200">
                <a:solidFill>
                  <a:srgbClr val="E8EEF7"/>
                </a:solidFill>
              </a:rPr>
              <a:t>Инструменти за влияние + засегнати сфери</a:t>
            </a:r>
          </a:p>
        </p:txBody>
      </p:sp>
      <p:sp>
        <p:nvSpPr>
          <p:cNvPr id="7" name="Rectangle 6"/>
          <p:cNvSpPr/>
          <p:nvPr/>
        </p:nvSpPr>
        <p:spPr>
          <a:xfrm>
            <a:off x="18562320" y="3200400"/>
            <a:ext cx="5577840" cy="2048256"/>
          </a:xfrm>
          <a:prstGeom prst="rect">
            <a:avLst/>
          </a:prstGeom>
          <a:solidFill>
            <a:srgbClr val="143A63"/>
          </a:solidFill>
          <a:ln>
            <a:solidFill>
              <a:srgbClr val="4F8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000" b="1">
                <a:solidFill>
                  <a:srgbClr val="FFD54F"/>
                </a:solidFill>
              </a:rPr>
              <a:t>CORE</a:t>
            </a:r>
          </a:p>
          <a:p>
            <a:pPr algn="ctr"/>
            <a:r>
              <a:rPr sz="2200">
                <a:solidFill>
                  <a:srgbClr val="E8EEF7"/>
                </a:solidFill>
              </a:rPr>
              <a:t>Зависимости • уязвимости • каскадни ефекти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5840" y="5705856"/>
            <a:ext cx="5577840" cy="2048256"/>
          </a:xfrm>
          <a:prstGeom prst="rect">
            <a:avLst/>
          </a:prstGeom>
          <a:solidFill>
            <a:srgbClr val="1D4E7A"/>
          </a:solidFill>
          <a:ln>
            <a:solidFill>
              <a:srgbClr val="4F8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000" b="1">
                <a:solidFill>
                  <a:srgbClr val="FFD54F"/>
                </a:solidFill>
              </a:rPr>
              <a:t>HYTHINK</a:t>
            </a:r>
          </a:p>
          <a:p>
            <a:pPr algn="ctr"/>
            <a:r>
              <a:rPr sz="2200">
                <a:solidFill>
                  <a:srgbClr val="E8EEF7"/>
                </a:solidFill>
              </a:rPr>
              <a:t>Събиране → корелация → анализ → предупреждение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0" y="5705856"/>
            <a:ext cx="5577840" cy="2048256"/>
          </a:xfrm>
          <a:prstGeom prst="rect">
            <a:avLst/>
          </a:prstGeom>
          <a:solidFill>
            <a:srgbClr val="1D4E7A"/>
          </a:solidFill>
          <a:ln>
            <a:solidFill>
              <a:srgbClr val="4F8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000" b="1">
                <a:solidFill>
                  <a:srgbClr val="FFD54F"/>
                </a:solidFill>
              </a:rPr>
              <a:t>МРЕЖОВИ МОДЕЛ</a:t>
            </a:r>
          </a:p>
          <a:p>
            <a:pPr algn="ctr"/>
            <a:r>
              <a:rPr sz="2200">
                <a:solidFill>
                  <a:srgbClr val="E8EEF7"/>
                </a:solidFill>
              </a:rPr>
              <a:t>Институции • оператори • служби • местна власт • партньори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710158" y="5705856"/>
            <a:ext cx="5577840" cy="2048256"/>
          </a:xfrm>
          <a:prstGeom prst="rect">
            <a:avLst/>
          </a:prstGeom>
          <a:solidFill>
            <a:srgbClr val="1D4E7A"/>
          </a:solidFill>
          <a:ln>
            <a:solidFill>
              <a:srgbClr val="4F8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000" b="1">
                <a:solidFill>
                  <a:srgbClr val="FFD54F"/>
                </a:solidFill>
              </a:rPr>
              <a:t>РАННО ПРЕДУПРЕЖДЕНИЕ</a:t>
            </a:r>
          </a:p>
          <a:p>
            <a:pPr algn="ctr"/>
            <a:r>
              <a:rPr sz="2200">
                <a:solidFill>
                  <a:srgbClr val="E8EEF7"/>
                </a:solidFill>
              </a:rPr>
              <a:t>Сигнал → оценка → решение → реакция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562320" y="5705856"/>
            <a:ext cx="5577840" cy="2048256"/>
          </a:xfrm>
          <a:prstGeom prst="rect">
            <a:avLst/>
          </a:prstGeom>
          <a:solidFill>
            <a:srgbClr val="1D4E7A"/>
          </a:solidFill>
          <a:ln>
            <a:solidFill>
              <a:srgbClr val="4F8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000" b="1">
                <a:solidFill>
                  <a:srgbClr val="FFD54F"/>
                </a:solidFill>
              </a:rPr>
              <a:t>УСТОЙЧИВОСТ</a:t>
            </a:r>
          </a:p>
          <a:p>
            <a:pPr algn="ctr"/>
            <a:r>
              <a:rPr sz="2200">
                <a:solidFill>
                  <a:srgbClr val="E8EEF7"/>
                </a:solidFill>
              </a:rPr>
              <a:t>Защита • възстановяване • координация • учение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7955278"/>
            <a:ext cx="221284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FFD54F"/>
                </a:solidFill>
              </a:rPr>
              <a:t>КАКВО ИЗВЪРШВА ВСЕКИ МОДЕЛ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8869680"/>
            <a:ext cx="1124712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300">
                <a:solidFill>
                  <a:srgbClr val="E8EEF7"/>
                </a:solidFill>
              </a:defRPr>
            </a:pPr>
            <a:r>
              <a:rPr sz="2600"/>
              <a:t>• Концептуална рамка: определя актьорите, инструментите, домейните, фазите и целите на хибридната кампания.</a:t>
            </a:r>
          </a:p>
          <a:p>
            <a:pPr>
              <a:spcAft>
                <a:spcPts val="1200"/>
              </a:spcAft>
              <a:defRPr sz="1300">
                <a:solidFill>
                  <a:srgbClr val="E8EEF7"/>
                </a:solidFill>
              </a:defRPr>
            </a:pPr>
            <a:r>
              <a:rPr sz="2600"/>
              <a:t>• DIME: идентифицира дипломатическите, информационните, военните и икономическите инструменти за влияние.</a:t>
            </a:r>
          </a:p>
          <a:p>
            <a:pPr>
              <a:spcAft>
                <a:spcPts val="1200"/>
              </a:spcAft>
              <a:defRPr sz="1300">
                <a:solidFill>
                  <a:srgbClr val="E8EEF7"/>
                </a:solidFill>
              </a:defRPr>
            </a:pPr>
            <a:r>
              <a:rPr sz="2600"/>
              <a:t>• PMESII: анализира политическата, военната, икономическата, социалната, информационната и инфраструктурната среда.</a:t>
            </a:r>
          </a:p>
          <a:p>
            <a:pPr>
              <a:spcAft>
                <a:spcPts val="1200"/>
              </a:spcAft>
              <a:defRPr sz="1300">
                <a:solidFill>
                  <a:srgbClr val="E8EEF7"/>
                </a:solidFill>
              </a:defRPr>
            </a:pPr>
            <a:r>
              <a:rPr sz="2600"/>
              <a:t>• CORE: оценява взаимозависимостите, уязвимостите и каскадните ефекти върху критичните функции.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527280" y="8869680"/>
            <a:ext cx="1106424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300">
                <a:solidFill>
                  <a:srgbClr val="E8EEF7"/>
                </a:solidFill>
              </a:defRPr>
            </a:pPr>
            <a:r>
              <a:rPr sz="2600"/>
              <a:t>• HYTHINK: събира, категоризира, корелира и анализира данни; превръща отделни инциденти в обща картина.</a:t>
            </a:r>
          </a:p>
          <a:p>
            <a:pPr>
              <a:spcAft>
                <a:spcPts val="1200"/>
              </a:spcAft>
              <a:defRPr sz="1300">
                <a:solidFill>
                  <a:srgbClr val="E8EEF7"/>
                </a:solidFill>
              </a:defRPr>
            </a:pPr>
            <a:r>
              <a:rPr sz="2600"/>
              <a:t>• Мрежов модел: свързва държавни институции, служби, оператори, местна власт, частен сектор и международни партньори.</a:t>
            </a:r>
          </a:p>
          <a:p>
            <a:pPr>
              <a:spcAft>
                <a:spcPts val="1200"/>
              </a:spcAft>
              <a:defRPr sz="1300">
                <a:solidFill>
                  <a:srgbClr val="E8EEF7"/>
                </a:solidFill>
              </a:defRPr>
            </a:pPr>
            <a:r>
              <a:rPr sz="2600"/>
              <a:t>• Ранно предупреждение: сигнал → проверка → оценка → предупреждение → решение → реакция → обратна връзка.</a:t>
            </a:r>
          </a:p>
          <a:p>
            <a:pPr>
              <a:spcAft>
                <a:spcPts val="1200"/>
              </a:spcAft>
              <a:defRPr sz="1300">
                <a:solidFill>
                  <a:srgbClr val="E8EEF7"/>
                </a:solidFill>
              </a:defRPr>
            </a:pPr>
            <a:r>
              <a:rPr sz="2600"/>
              <a:t>• Резултат: координирана реакция, защита на критичните функции и повишаване на националната устойчивост.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12893040"/>
            <a:ext cx="221284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D54F"/>
                </a:solidFill>
              </a:rPr>
              <a:t>Моделите не работят поотделно — те образуват единна аналитична верига за ранно предупреждение и координирана реакция.</a:t>
            </a:r>
          </a:p>
        </p:txBody>
      </p:sp>
      <p:pic>
        <p:nvPicPr>
          <p:cNvPr id="16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80B3BAD1-F21F-E04D-2130-C7D220910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8800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Картина 16">
            <a:extLst>
              <a:ext uri="{FF2B5EF4-FFF2-40B4-BE49-F238E27FC236}">
                <a16:creationId xmlns:a16="http://schemas.microsoft.com/office/drawing/2014/main" id="{7C89535E-6B71-36C1-84CA-402C4C77C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5354" y="330516"/>
            <a:ext cx="2309596" cy="22052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386056"/>
            <a:ext cx="23222857" cy="129438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469" y="302147"/>
            <a:ext cx="23222856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675" y="4503265"/>
            <a:ext cx="7608525" cy="855959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17715" y="4197048"/>
            <a:ext cx="1451429" cy="96762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2415734" y="7424946"/>
            <a:ext cx="9676191" cy="6773333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43677" y="700028"/>
            <a:ext cx="9342359" cy="241904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i="1" dirty="0">
                <a:latin typeface="Embedded Alegreya Sans"/>
              </a:rPr>
              <a:t> 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666" b="1" i="1" u="none" strike="noStrike" dirty="0" err="1">
                <a:solidFill>
                  <a:srgbClr val="D9E2D2"/>
                </a:solidFill>
                <a:latin typeface="Embedded Alegreya Sans"/>
              </a:rPr>
              <a:t>Координация</a:t>
            </a:r>
            <a:r>
              <a:rPr lang="en-US" sz="6666" b="1" i="1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endParaRPr lang="bg-BG" sz="6666" b="1" i="1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666" b="1" i="1" u="none" strike="noStrike" dirty="0" err="1">
                <a:solidFill>
                  <a:srgbClr val="D9E2D2"/>
                </a:solidFill>
                <a:latin typeface="Embedded Alegreya Sans"/>
              </a:rPr>
              <a:t>между</a:t>
            </a:r>
            <a:r>
              <a:rPr lang="en-US" sz="6666" b="1" i="1" u="none" strike="noStrike" dirty="0">
                <a:solidFill>
                  <a:srgbClr val="D9E2D2"/>
                </a:solidFill>
                <a:latin typeface="Embedded Alegreya Sans"/>
              </a:rPr>
              <a:t> НАТО</a:t>
            </a:r>
            <a:r>
              <a:rPr lang="bg-BG" sz="6666" b="1" i="1" u="none" strike="noStrike" dirty="0">
                <a:solidFill>
                  <a:srgbClr val="D9E2D2"/>
                </a:solidFill>
                <a:latin typeface="Embedded Alegreya Sans"/>
              </a:rPr>
              <a:t> и ЕС</a:t>
            </a:r>
            <a:endParaRPr lang="en-US" sz="6666" b="1" i="1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i="1" dirty="0">
                <a:latin typeface="Embedded Alegreya Sans"/>
              </a:rPr>
              <a:t> </a:t>
            </a:r>
          </a:p>
        </p:txBody>
      </p:sp>
      <p:pic>
        <p:nvPicPr>
          <p:cNvPr id="10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03DD36E5-B04E-9A26-5354-C68929D3C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28" y="779867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3D0B0DB7-BEC6-D53E-DB65-2AF5BE64CC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80520" y="9396253"/>
            <a:ext cx="4997104" cy="2836103"/>
          </a:xfrm>
          <a:prstGeom prst="rect">
            <a:avLst/>
          </a:prstGeom>
        </p:spPr>
      </p:pic>
      <p:sp>
        <p:nvSpPr>
          <p:cNvPr id="16" name="Правоъгълник: със заоблени ъгли 15">
            <a:extLst>
              <a:ext uri="{FF2B5EF4-FFF2-40B4-BE49-F238E27FC236}">
                <a16:creationId xmlns:a16="http://schemas.microsoft.com/office/drawing/2014/main" id="{48A0297A-BF47-E732-CC66-AEC8EF67A0AC}"/>
              </a:ext>
            </a:extLst>
          </p:cNvPr>
          <p:cNvSpPr/>
          <p:nvPr/>
        </p:nvSpPr>
        <p:spPr>
          <a:xfrm>
            <a:off x="11292147" y="5872754"/>
            <a:ext cx="12292567" cy="283610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g-BG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2017 г. в рамките на Международния секретариат на НАТО функционира Съвместен отдел за разузнаване и сигурност — </a:t>
            </a:r>
            <a:r>
              <a:rPr lang="bg-BG" sz="3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Joint</a:t>
            </a:r>
            <a:r>
              <a:rPr lang="bg-BG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bg-BG" sz="3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Intelligence</a:t>
            </a:r>
            <a:r>
              <a:rPr lang="bg-BG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bg-BG" sz="3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bg-BG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bg-BG" sz="3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Security</a:t>
            </a:r>
            <a:r>
              <a:rPr lang="bg-BG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bg-BG" sz="3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Division</a:t>
            </a:r>
            <a:r>
              <a:rPr lang="bg-BG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(JISD). Отделът цели да подобри интегрирането на гражданското и военното разузнаване, както и стратегическата оценка на рисковете за Алианса</a:t>
            </a:r>
          </a:p>
        </p:txBody>
      </p:sp>
      <p:sp>
        <p:nvSpPr>
          <p:cNvPr id="17" name="Правоъгълник: със заоблени ъгли 16">
            <a:extLst>
              <a:ext uri="{FF2B5EF4-FFF2-40B4-BE49-F238E27FC236}">
                <a16:creationId xmlns:a16="http://schemas.microsoft.com/office/drawing/2014/main" id="{FDF8D5A3-920F-CDDC-B0C2-E19E697852FE}"/>
              </a:ext>
            </a:extLst>
          </p:cNvPr>
          <p:cNvSpPr/>
          <p:nvPr/>
        </p:nvSpPr>
        <p:spPr>
          <a:xfrm>
            <a:off x="11292148" y="3658350"/>
            <a:ext cx="12292567" cy="193228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g-BG" sz="3200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Противодействието на хибридните заплахи се  утвърждава като основно направление във  взаимодействието между НАТО и Европейския съюз особено след събитията в Украйна от 2014 г</a:t>
            </a:r>
            <a:endParaRPr lang="bg-BG" sz="3200" dirty="0"/>
          </a:p>
        </p:txBody>
      </p:sp>
      <p:pic>
        <p:nvPicPr>
          <p:cNvPr id="19" name="Картина 18">
            <a:extLst>
              <a:ext uri="{FF2B5EF4-FFF2-40B4-BE49-F238E27FC236}">
                <a16:creationId xmlns:a16="http://schemas.microsoft.com/office/drawing/2014/main" id="{822D93EC-192C-F028-C022-03711634CF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602441" y="599093"/>
            <a:ext cx="2372500" cy="2372500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9399BE81-DB70-6C64-246D-6720B71C57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217606" y="9322947"/>
            <a:ext cx="5370286" cy="3020786"/>
          </a:xfrm>
          <a:prstGeom prst="rect">
            <a:avLst/>
          </a:prstGeom>
        </p:spPr>
      </p:pic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6B788B03-31C1-F6E4-9073-DC34D5428F91}"/>
              </a:ext>
            </a:extLst>
          </p:cNvPr>
          <p:cNvSpPr txBox="1"/>
          <p:nvPr/>
        </p:nvSpPr>
        <p:spPr>
          <a:xfrm>
            <a:off x="11187237" y="12362530"/>
            <a:ext cx="1105672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dirty="0">
                <a:hlinkClick r:id="rId12"/>
              </a:rPr>
              <a:t>https://www.youtube.com/watch?v=cEyGo7fsFgw</a:t>
            </a:r>
            <a:endParaRPr lang="bg-BG" sz="3200" dirty="0"/>
          </a:p>
          <a:p>
            <a:endParaRPr lang="bg-BG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60" y="326572"/>
            <a:ext cx="23031879" cy="130628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060" y="326572"/>
            <a:ext cx="23031879" cy="13062857"/>
          </a:xfrm>
          <a:prstGeom prst="rect">
            <a:avLst/>
          </a:prstGeom>
          <a:effectLst>
            <a:outerShdw blurRad="24750676" dist="2750075" dir="5400000" algn="ctr">
              <a:srgbClr val="000000">
                <a:alpha val="34901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7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75809" y="326572"/>
            <a:ext cx="11127618" cy="1306285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2038" y="11444515"/>
            <a:ext cx="4373638" cy="79344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1714" y="4197048"/>
            <a:ext cx="1451429" cy="9676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572000" y="1294190"/>
            <a:ext cx="11684000" cy="241904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i="1" dirty="0">
                <a:latin typeface="Embedded Alegreya Sa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714" b="1" i="1" u="none" strike="noStrike" dirty="0" err="1">
                <a:solidFill>
                  <a:srgbClr val="D9E2D2"/>
                </a:solidFill>
                <a:latin typeface="Embedded Alegreya Sans"/>
              </a:rPr>
              <a:t>Разузнаване</a:t>
            </a:r>
            <a:r>
              <a:rPr lang="en-US" sz="5714" b="1" i="1" u="none" strike="noStrike" dirty="0">
                <a:solidFill>
                  <a:srgbClr val="D9E2D2"/>
                </a:solidFill>
                <a:latin typeface="Embedded Alegreya Sans"/>
              </a:rPr>
              <a:t> и </a:t>
            </a:r>
            <a:r>
              <a:rPr lang="en-US" sz="5714" b="1" i="1" u="none" strike="noStrike" dirty="0" err="1">
                <a:solidFill>
                  <a:srgbClr val="D9E2D2"/>
                </a:solidFill>
                <a:latin typeface="Embedded Alegreya Sans"/>
              </a:rPr>
              <a:t>Изкуствен</a:t>
            </a:r>
            <a:endParaRPr lang="en-US" sz="5714" b="1" i="1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714" b="1" i="1" u="none" strike="noStrike" dirty="0" err="1">
                <a:solidFill>
                  <a:srgbClr val="D9E2D2"/>
                </a:solidFill>
                <a:latin typeface="Embedded Alegreya Sans"/>
              </a:rPr>
              <a:t>интелект</a:t>
            </a:r>
            <a:r>
              <a:rPr lang="en-US" sz="5714" b="1" i="1" u="none" strike="noStrike" dirty="0">
                <a:solidFill>
                  <a:srgbClr val="D9E2D2"/>
                </a:solidFill>
                <a:latin typeface="Embedded Alegreya Sans"/>
              </a:rPr>
              <a:t> (AI)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i="1" dirty="0">
                <a:latin typeface="Embedded Alegreya Sa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33593" y="11686421"/>
            <a:ext cx="3570227" cy="32899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21" b="0" i="0" u="none" strike="noStrike">
                <a:solidFill>
                  <a:srgbClr val="00D4C8"/>
                </a:solidFill>
                <a:latin typeface="Embedded Michroma"/>
              </a:rPr>
              <a:t>JOINT INTEL (JISD)</a:t>
            </a:r>
          </a:p>
        </p:txBody>
      </p:sp>
      <p:pic>
        <p:nvPicPr>
          <p:cNvPr id="12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5F8A428D-A37F-910E-61F9-1ECE71C19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28" y="779867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Блоксхема: процес 12">
            <a:extLst>
              <a:ext uri="{FF2B5EF4-FFF2-40B4-BE49-F238E27FC236}">
                <a16:creationId xmlns:a16="http://schemas.microsoft.com/office/drawing/2014/main" id="{43D6DB91-6CA4-3C3E-1F33-C817570C9AED}"/>
              </a:ext>
            </a:extLst>
          </p:cNvPr>
          <p:cNvSpPr/>
          <p:nvPr/>
        </p:nvSpPr>
        <p:spPr>
          <a:xfrm>
            <a:off x="1066800" y="4800599"/>
            <a:ext cx="11028438" cy="5763033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Необходимостта от мерки и механизми срещу хибридните заплахи задейства по-активна работа на съвместния изследователски център на Европейската комисия (JRC)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bg-BG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като същият разработва </a:t>
            </a:r>
            <a:r>
              <a:rPr lang="bg-BG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Hybrid</a:t>
            </a:r>
            <a:r>
              <a:rPr lang="bg-BG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Threat</a:t>
            </a:r>
            <a:r>
              <a:rPr lang="bg-BG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Thinking</a:t>
            </a:r>
            <a:r>
              <a:rPr lang="bg-BG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</a:t>
            </a:r>
            <a:r>
              <a:rPr lang="bg-BG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(HYTHINK). Това е инструмент насочен към структуриране, категоризиране и анализ на данни за прояви на хибридни заплахи. CORE (</a:t>
            </a:r>
            <a:r>
              <a:rPr lang="bg-BG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Comprehensive</a:t>
            </a:r>
            <a:r>
              <a:rPr lang="bg-BG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Resilience</a:t>
            </a:r>
            <a:r>
              <a:rPr lang="bg-BG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Ecosystem</a:t>
            </a:r>
            <a:r>
              <a:rPr lang="bg-BG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и инструментът HYTHINK са неразривно свързани, тъй като представляват двете страни на едно и също решение, разработено от съвместния изследователски център на ЕС (</a:t>
            </a:r>
            <a:r>
              <a:rPr lang="bg-BG" sz="3200" u="none" strike="noStrike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1"/>
              </a:rPr>
              <a:t>JRC</a:t>
            </a:r>
            <a:r>
              <a:rPr lang="bg-BG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bg-BG" sz="3200" dirty="0"/>
          </a:p>
        </p:txBody>
      </p:sp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7088CC52-7393-7295-5AD7-3749AC595F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094274" y="779867"/>
            <a:ext cx="2375326" cy="2372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006" y="559837"/>
            <a:ext cx="21941988" cy="125963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1006" y="559837"/>
            <a:ext cx="21941988" cy="12596326"/>
          </a:xfrm>
          <a:prstGeom prst="rect">
            <a:avLst/>
          </a:prstGeom>
          <a:effectLst>
            <a:outerShdw blurRad="29255984" dist="3250664" dir="5400000" algn="ctr">
              <a:srgbClr val="000000">
                <a:alpha val="34901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266" y="559837"/>
            <a:ext cx="22393469" cy="1259632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265" y="559837"/>
            <a:ext cx="11196734" cy="1259632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91796" y="4292082"/>
            <a:ext cx="1399592" cy="9330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91796" y="11103429"/>
            <a:ext cx="37322" cy="933061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2891796" y="5225143"/>
            <a:ext cx="9330612" cy="6531428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Inter"/>
              </a:rPr>
              <a:t> </a:t>
            </a:r>
          </a:p>
          <a:p>
            <a:pPr marL="0"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755" b="0" i="0" u="none" strike="noStrike" dirty="0">
                <a:solidFill>
                  <a:srgbClr val="D9E2D2"/>
                </a:solidFill>
                <a:latin typeface="Embedded Inter"/>
              </a:rPr>
              <a:t>CORE (Comprehensive Resilience Ecosystem) 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е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водещ</a:t>
            </a:r>
            <a:endParaRPr lang="en-US" sz="2755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модел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за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изграждане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устойчивост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срещу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хибридни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заплахи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.</a:t>
            </a:r>
          </a:p>
          <a:p>
            <a:pPr marL="0"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Той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интегрира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различни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аспекти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националната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сигурност,</a:t>
            </a:r>
            <a:endParaRPr lang="bg-BG" sz="2755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като</a:t>
            </a:r>
            <a:r>
              <a:rPr lang="bg-BG" sz="2755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акцентира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върху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превантивната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защита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критичната</a:t>
            </a:r>
            <a:endParaRPr lang="en-US" sz="2755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инфраструктура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и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основните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обществени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функции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.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Моделът</a:t>
            </a:r>
            <a:endParaRPr lang="en-US" sz="2755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подчертава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значението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междуведомственото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сътрудничество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и</a:t>
            </a:r>
          </a:p>
          <a:p>
            <a:pPr marL="0"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навременния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обмен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разузнавателна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информация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,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подкрепен</a:t>
            </a:r>
            <a:endParaRPr lang="en-US" sz="2755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от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AI-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базиран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анализ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данни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,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за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ефективно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противодействие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endParaRPr lang="en-US" sz="2755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сложни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и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комплексни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755" b="0" i="0" u="none" strike="noStrike" dirty="0" err="1">
                <a:solidFill>
                  <a:srgbClr val="D9E2D2"/>
                </a:solidFill>
                <a:latin typeface="Embedded Alegreya Sans"/>
              </a:rPr>
              <a:t>кризи</a:t>
            </a:r>
            <a:r>
              <a:rPr lang="en-US" sz="2755" b="0" i="0" u="none" strike="noStrike" dirty="0">
                <a:solidFill>
                  <a:srgbClr val="D9E2D2"/>
                </a:solidFill>
                <a:latin typeface="Embedded Alegreya Sans"/>
              </a:rPr>
              <a:t>.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Inter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91796" y="1679510"/>
            <a:ext cx="10730204" cy="2332653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Alegreya Sa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6612" b="1" i="0" u="none" strike="noStrike">
                <a:solidFill>
                  <a:srgbClr val="D9E2D2"/>
                </a:solidFill>
                <a:latin typeface="Embedded Alegreya Sans"/>
              </a:rPr>
              <a:t>Моделът CORE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Alegreya Sa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302345" y="11159410"/>
            <a:ext cx="9067693" cy="373225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20" b="0" i="0" u="none" strike="noStrike">
                <a:solidFill>
                  <a:srgbClr val="00D4C8"/>
                </a:solidFill>
                <a:latin typeface="Embedded Michroma"/>
              </a:rPr>
              <a:t>COMPREHENSIVE RESILIENCE ECOSYSTEM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Michroma"/>
              </a:rPr>
              <a:t> </a:t>
            </a:r>
          </a:p>
        </p:txBody>
      </p:sp>
      <p:pic>
        <p:nvPicPr>
          <p:cNvPr id="12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631B0ACD-7DF0-5C0F-D0B5-B15737EA8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155" y="884488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B01D9EBB-BB11-57E5-8FE8-2F504FA034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29092" y="789247"/>
            <a:ext cx="2327408" cy="232740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CC291-A9D6-FA5B-9856-A9BC1B417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4D4ABD-2A38-003B-91A8-6363264D81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6EB7BD30-BEB4-DDFA-675F-07990828A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339303"/>
            <a:ext cx="23222857" cy="13037393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517D820B-D788-64A3-D473-293CEE318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2" y="339303"/>
            <a:ext cx="23222857" cy="13037393"/>
          </a:xfrm>
          <a:prstGeom prst="rect">
            <a:avLst/>
          </a:prstGeom>
          <a:effectLst>
            <a:outerShdw blurRad="29334135" dist="3259348" dir="5400000" algn="ctr">
              <a:srgbClr val="000000">
                <a:alpha val="34901"/>
              </a:srgbClr>
            </a:outerShdw>
          </a:effec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57280FD-EA82-912F-7958-79806915FB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366" y="313839"/>
            <a:ext cx="23222857" cy="1306285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4B2498E5-36C6-B580-2FDE-A15FCE07D8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4596" y="10485066"/>
            <a:ext cx="20900572" cy="48381"/>
          </a:xfrm>
          <a:prstGeom prst="rect">
            <a:avLst/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7A43114B-30B1-1E51-FD83-A6E75366254A}"/>
              </a:ext>
            </a:extLst>
          </p:cNvPr>
          <p:cNvSpPr txBox="1"/>
          <p:nvPr/>
        </p:nvSpPr>
        <p:spPr>
          <a:xfrm>
            <a:off x="2057400" y="4680596"/>
            <a:ext cx="19810791" cy="2918842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Michroma"/>
              </a:rPr>
              <a:t> 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Michroma"/>
              </a:rPr>
              <a:t> </a:t>
            </a:r>
          </a:p>
        </p:txBody>
      </p:sp>
      <p:pic>
        <p:nvPicPr>
          <p:cNvPr id="9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8BA45BEB-BFC4-7940-537D-095A614B3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28" y="779867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E6A3967B-F2AD-030C-368F-8E63DA260D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89661" y="779867"/>
            <a:ext cx="2250111" cy="2441554"/>
          </a:xfrm>
          <a:prstGeom prst="rect">
            <a:avLst/>
          </a:prstGeom>
        </p:spPr>
      </p:pic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74A6C08B-E52C-2C01-68D9-E4EF83D56F7D}"/>
              </a:ext>
            </a:extLst>
          </p:cNvPr>
          <p:cNvSpPr txBox="1"/>
          <p:nvPr/>
        </p:nvSpPr>
        <p:spPr>
          <a:xfrm>
            <a:off x="4840564" y="612910"/>
            <a:ext cx="16190636" cy="895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3600" b="1" dirty="0"/>
          </a:p>
          <a:p>
            <a:r>
              <a:rPr lang="ru-RU" sz="3600" b="1" dirty="0"/>
              <a:t>НАРАСТВАЩОТО ВЛИЯНИЕ НА МИЛИТАРИЗАЦИЯТА В ЧЕРНО МОРЕ</a:t>
            </a:r>
          </a:p>
          <a:p>
            <a:endParaRPr lang="ru-RU" sz="3600" dirty="0"/>
          </a:p>
          <a:p>
            <a:r>
              <a:rPr lang="ru-RU" sz="3600" dirty="0" err="1"/>
              <a:t>Милитаризацията</a:t>
            </a:r>
            <a:r>
              <a:rPr lang="ru-RU" sz="3600" dirty="0"/>
              <a:t> на Черно море поставя </a:t>
            </a:r>
            <a:r>
              <a:rPr lang="ru-RU" sz="3600" dirty="0" err="1"/>
              <a:t>като</a:t>
            </a:r>
            <a:r>
              <a:rPr lang="ru-RU" sz="3600" dirty="0"/>
              <a:t> приоритет на </a:t>
            </a:r>
            <a:r>
              <a:rPr lang="ru-RU" sz="3600" dirty="0" err="1"/>
              <a:t>отбранителната</a:t>
            </a:r>
            <a:r>
              <a:rPr lang="ru-RU" sz="3600" dirty="0"/>
              <a:t> политика </a:t>
            </a:r>
            <a:r>
              <a:rPr lang="ru-RU" sz="3600" dirty="0" err="1"/>
              <a:t>увеличаване</a:t>
            </a:r>
            <a:r>
              <a:rPr lang="ru-RU" sz="3600" dirty="0"/>
              <a:t> </a:t>
            </a:r>
            <a:r>
              <a:rPr lang="ru-RU" sz="3600" dirty="0" err="1"/>
              <a:t>участието</a:t>
            </a:r>
            <a:r>
              <a:rPr lang="ru-RU" sz="3600" dirty="0"/>
              <a:t> на </a:t>
            </a:r>
            <a:r>
              <a:rPr lang="ru-RU" sz="3600" dirty="0" err="1"/>
              <a:t>Република</a:t>
            </a:r>
            <a:r>
              <a:rPr lang="ru-RU" sz="3600" dirty="0"/>
              <a:t> </a:t>
            </a:r>
            <a:r>
              <a:rPr lang="ru-RU" sz="3600" dirty="0" err="1"/>
              <a:t>България</a:t>
            </a:r>
            <a:r>
              <a:rPr lang="ru-RU" sz="3600" dirty="0"/>
              <a:t> в </a:t>
            </a:r>
            <a:r>
              <a:rPr lang="ru-RU" sz="3600" dirty="0" err="1"/>
              <a:t>структури</a:t>
            </a:r>
            <a:r>
              <a:rPr lang="ru-RU" sz="3600" dirty="0"/>
              <a:t>, </a:t>
            </a:r>
            <a:r>
              <a:rPr lang="ru-RU" sz="3600" dirty="0" err="1"/>
              <a:t>програми</a:t>
            </a:r>
            <a:r>
              <a:rPr lang="ru-RU" sz="3600" dirty="0"/>
              <a:t> и </a:t>
            </a:r>
            <a:r>
              <a:rPr lang="ru-RU" sz="3600" dirty="0" err="1"/>
              <a:t>проекти</a:t>
            </a:r>
            <a:r>
              <a:rPr lang="ru-RU" sz="3600" dirty="0"/>
              <a:t> </a:t>
            </a:r>
            <a:r>
              <a:rPr lang="ru-RU" sz="3600" dirty="0" err="1"/>
              <a:t>съвместно</a:t>
            </a:r>
            <a:r>
              <a:rPr lang="ru-RU" sz="3600" dirty="0"/>
              <a:t> с </a:t>
            </a:r>
            <a:r>
              <a:rPr lang="ru-RU" sz="3600" dirty="0" err="1"/>
              <a:t>нашите</a:t>
            </a:r>
            <a:r>
              <a:rPr lang="ru-RU" sz="3600" dirty="0"/>
              <a:t> </a:t>
            </a:r>
            <a:r>
              <a:rPr lang="ru-RU" sz="3600" dirty="0" err="1"/>
              <a:t>съюзници</a:t>
            </a:r>
            <a:r>
              <a:rPr lang="ru-RU" sz="3600" dirty="0"/>
              <a:t> и </a:t>
            </a:r>
            <a:r>
              <a:rPr lang="ru-RU" sz="3600" dirty="0" err="1"/>
              <a:t>партньори</a:t>
            </a:r>
            <a:r>
              <a:rPr lang="ru-RU" sz="3600" dirty="0"/>
              <a:t> в </a:t>
            </a:r>
            <a:r>
              <a:rPr lang="ru-RU" sz="3600" dirty="0" err="1"/>
              <a:t>рамките</a:t>
            </a:r>
            <a:r>
              <a:rPr lang="ru-RU" sz="3600" dirty="0"/>
              <a:t> на </a:t>
            </a:r>
            <a:r>
              <a:rPr lang="ru-RU" sz="3600" dirty="0" err="1"/>
              <a:t>агенциите</a:t>
            </a:r>
            <a:r>
              <a:rPr lang="ru-RU" sz="3600" dirty="0"/>
              <a:t> на НАТО“. </a:t>
            </a:r>
          </a:p>
          <a:p>
            <a:r>
              <a:rPr lang="ru-RU" sz="3600" dirty="0"/>
              <a:t>Пример в </a:t>
            </a:r>
            <a:r>
              <a:rPr lang="ru-RU" sz="3600" dirty="0" err="1"/>
              <a:t>тази</a:t>
            </a:r>
            <a:r>
              <a:rPr lang="ru-RU" sz="3600" dirty="0"/>
              <a:t> </a:t>
            </a:r>
            <a:r>
              <a:rPr lang="ru-RU" sz="3600" dirty="0" err="1"/>
              <a:t>насока</a:t>
            </a:r>
            <a:r>
              <a:rPr lang="ru-RU" sz="3600" dirty="0"/>
              <a:t> е подписания на 11.01.2024 г. в </a:t>
            </a:r>
            <a:r>
              <a:rPr lang="ru-RU" sz="3600" dirty="0" err="1"/>
              <a:t>Истанбул</a:t>
            </a:r>
            <a:r>
              <a:rPr lang="ru-RU" sz="3600" dirty="0"/>
              <a:t> от </a:t>
            </a:r>
            <a:r>
              <a:rPr lang="ru-RU" sz="3600" dirty="0" err="1"/>
              <a:t>България</a:t>
            </a:r>
            <a:r>
              <a:rPr lang="ru-RU" sz="3600" dirty="0"/>
              <a:t>, Турция и </a:t>
            </a:r>
            <a:r>
              <a:rPr lang="ru-RU" sz="3600" dirty="0" err="1"/>
              <a:t>Румъния</a:t>
            </a:r>
            <a:r>
              <a:rPr lang="ru-RU" sz="3600" dirty="0"/>
              <a:t> </a:t>
            </a:r>
            <a:r>
              <a:rPr lang="ru-RU" sz="3600" dirty="0" err="1"/>
              <a:t>междуправителствен</a:t>
            </a:r>
            <a:r>
              <a:rPr lang="ru-RU" sz="3600" dirty="0"/>
              <a:t> Меморандум за </a:t>
            </a:r>
            <a:r>
              <a:rPr lang="ru-RU" sz="3600" dirty="0" err="1"/>
              <a:t>разбирателство</a:t>
            </a:r>
            <a:r>
              <a:rPr lang="ru-RU" sz="3600" dirty="0"/>
              <a:t> за </a:t>
            </a:r>
            <a:r>
              <a:rPr lang="ru-RU" sz="3600" dirty="0" err="1"/>
              <a:t>създаване</a:t>
            </a:r>
            <a:r>
              <a:rPr lang="ru-RU" sz="3600" dirty="0"/>
              <a:t> на </a:t>
            </a:r>
            <a:r>
              <a:rPr lang="ru-RU" sz="3600" dirty="0" err="1"/>
              <a:t>Противоминна</a:t>
            </a:r>
            <a:r>
              <a:rPr lang="ru-RU" sz="3600" dirty="0"/>
              <a:t> </a:t>
            </a:r>
            <a:r>
              <a:rPr lang="ru-RU" sz="3600" dirty="0" err="1"/>
              <a:t>военноморска</a:t>
            </a:r>
            <a:r>
              <a:rPr lang="ru-RU" sz="3600" dirty="0"/>
              <a:t> </a:t>
            </a:r>
            <a:r>
              <a:rPr lang="ru-RU" sz="3600" dirty="0" err="1"/>
              <a:t>група</a:t>
            </a:r>
            <a:r>
              <a:rPr lang="ru-RU" sz="3600" dirty="0"/>
              <a:t> в Черно море (МСМ Black Sea). </a:t>
            </a:r>
          </a:p>
          <a:p>
            <a:endParaRPr lang="ru-RU" sz="3600" dirty="0"/>
          </a:p>
          <a:p>
            <a:r>
              <a:rPr lang="ru-RU" sz="3600" i="1" dirty="0"/>
              <a:t>Инцидента с два </a:t>
            </a:r>
            <a:r>
              <a:rPr lang="ru-RU" sz="3600" i="1" dirty="0" err="1"/>
              <a:t>кораба</a:t>
            </a:r>
            <a:r>
              <a:rPr lang="ru-RU" sz="3600" i="1" dirty="0"/>
              <a:t> </a:t>
            </a:r>
            <a:r>
              <a:rPr lang="ru-RU" sz="3600" i="1" dirty="0" err="1"/>
              <a:t>ударени</a:t>
            </a:r>
            <a:r>
              <a:rPr lang="ru-RU" sz="3600" i="1" dirty="0"/>
              <a:t> от </a:t>
            </a:r>
            <a:r>
              <a:rPr lang="ru-RU" sz="3600" i="1" dirty="0" err="1"/>
              <a:t>дронове</a:t>
            </a:r>
            <a:r>
              <a:rPr lang="ru-RU" sz="3600" i="1" dirty="0"/>
              <a:t> в Черно море в </a:t>
            </a:r>
            <a:r>
              <a:rPr lang="ru-RU" sz="3600" i="1" dirty="0" err="1"/>
              <a:t>близост</a:t>
            </a:r>
            <a:r>
              <a:rPr lang="ru-RU" sz="3600" i="1" dirty="0"/>
              <a:t> до </a:t>
            </a:r>
            <a:r>
              <a:rPr lang="ru-RU" sz="3600" i="1" dirty="0" err="1"/>
              <a:t>териториалните</a:t>
            </a:r>
            <a:r>
              <a:rPr lang="ru-RU" sz="3600" i="1" dirty="0"/>
              <a:t> води на Р </a:t>
            </a:r>
            <a:r>
              <a:rPr lang="ru-RU" sz="3600" i="1" dirty="0" err="1"/>
              <a:t>България</a:t>
            </a:r>
            <a:r>
              <a:rPr lang="ru-RU" sz="3600" i="1" dirty="0"/>
              <a:t> </a:t>
            </a:r>
            <a:r>
              <a:rPr lang="ru-RU" sz="3600" i="1" dirty="0" err="1"/>
              <a:t>показват</a:t>
            </a:r>
            <a:r>
              <a:rPr lang="ru-RU" sz="3600" i="1" dirty="0"/>
              <a:t> </a:t>
            </a:r>
            <a:r>
              <a:rPr lang="ru-RU" sz="3600" i="1" dirty="0" err="1"/>
              <a:t>необходимостта</a:t>
            </a:r>
            <a:r>
              <a:rPr lang="ru-RU" sz="3600" i="1" dirty="0"/>
              <a:t> от </a:t>
            </a:r>
            <a:r>
              <a:rPr lang="ru-RU" sz="3600" i="1" dirty="0" err="1"/>
              <a:t>изграждането</a:t>
            </a:r>
            <a:r>
              <a:rPr lang="ru-RU" sz="3600" i="1" dirty="0"/>
              <a:t> на </a:t>
            </a:r>
            <a:r>
              <a:rPr lang="ru-RU" sz="3600" i="1" dirty="0" err="1"/>
              <a:t>стабилна</a:t>
            </a:r>
            <a:r>
              <a:rPr lang="ru-RU" sz="3600" i="1" dirty="0"/>
              <a:t> система за сигурност в национален и </a:t>
            </a:r>
            <a:r>
              <a:rPr lang="ru-RU" sz="3600" i="1" dirty="0" err="1"/>
              <a:t>коалиционен</a:t>
            </a:r>
            <a:r>
              <a:rPr lang="ru-RU" sz="3600" i="1" dirty="0"/>
              <a:t> формат.</a:t>
            </a:r>
            <a:endParaRPr lang="bg-BG" sz="3600" i="1" dirty="0"/>
          </a:p>
        </p:txBody>
      </p:sp>
      <p:pic>
        <p:nvPicPr>
          <p:cNvPr id="16" name="Картина 15">
            <a:extLst>
              <a:ext uri="{FF2B5EF4-FFF2-40B4-BE49-F238E27FC236}">
                <a16:creationId xmlns:a16="http://schemas.microsoft.com/office/drawing/2014/main" id="{76C41D5C-B5B8-1AC0-8714-6F10E2A420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067310" y="10702668"/>
            <a:ext cx="4541626" cy="2551110"/>
          </a:xfrm>
          <a:prstGeom prst="rect">
            <a:avLst/>
          </a:prstGeom>
        </p:spPr>
      </p:pic>
      <p:pic>
        <p:nvPicPr>
          <p:cNvPr id="17" name="Картина 16">
            <a:extLst>
              <a:ext uri="{FF2B5EF4-FFF2-40B4-BE49-F238E27FC236}">
                <a16:creationId xmlns:a16="http://schemas.microsoft.com/office/drawing/2014/main" id="{27B945D7-5292-EA3D-1220-2DE5BFC6E9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117" y="10619634"/>
            <a:ext cx="5116459" cy="2881054"/>
          </a:xfrm>
          <a:prstGeom prst="rect">
            <a:avLst/>
          </a:prstGeom>
        </p:spPr>
      </p:pic>
      <p:sp>
        <p:nvSpPr>
          <p:cNvPr id="18" name="Стрелка: огъната нагоре 17">
            <a:extLst>
              <a:ext uri="{FF2B5EF4-FFF2-40B4-BE49-F238E27FC236}">
                <a16:creationId xmlns:a16="http://schemas.microsoft.com/office/drawing/2014/main" id="{BB7F601E-C9FC-B77F-B57C-4CC57D6E2C01}"/>
              </a:ext>
            </a:extLst>
          </p:cNvPr>
          <p:cNvSpPr/>
          <p:nvPr/>
        </p:nvSpPr>
        <p:spPr>
          <a:xfrm rot="10800000">
            <a:off x="686368" y="9636865"/>
            <a:ext cx="3733735" cy="858777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9" name="Картина 18">
            <a:extLst>
              <a:ext uri="{FF2B5EF4-FFF2-40B4-BE49-F238E27FC236}">
                <a16:creationId xmlns:a16="http://schemas.microsoft.com/office/drawing/2014/main" id="{575A2E27-2047-056B-DE88-5748CD4E2AB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43801" y="10667920"/>
            <a:ext cx="3973354" cy="223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21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041" y="326572"/>
            <a:ext cx="23139918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0517" y="3398520"/>
            <a:ext cx="3532011" cy="414627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1714" y="4197048"/>
            <a:ext cx="1451429" cy="96762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5284612" y="909702"/>
            <a:ext cx="14554199" cy="241904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714" b="1" i="0" u="none" strike="noStrike" dirty="0">
                <a:solidFill>
                  <a:srgbClr val="D9E2D2"/>
                </a:solidFill>
                <a:latin typeface="Embedded Alegreya Sans"/>
              </a:rPr>
              <a:t>УЧЕНИЯ И ОПЕРАТИВНА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sz="5714" b="1" i="0" u="none" strike="noStrike" dirty="0">
                <a:solidFill>
                  <a:srgbClr val="D9E2D2"/>
                </a:solidFill>
                <a:latin typeface="Embedded Alegreya Sans"/>
              </a:rPr>
              <a:t>С</a:t>
            </a:r>
            <a:r>
              <a:rPr lang="en-US" sz="5714" b="1" i="0" u="none" strike="noStrike" dirty="0">
                <a:solidFill>
                  <a:srgbClr val="D9E2D2"/>
                </a:solidFill>
                <a:latin typeface="Embedded Alegreya Sans"/>
              </a:rPr>
              <a:t>ЪВМЕСТИМОСТ 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A0275E4E-FC5A-704C-C552-A4DEDDC60524}"/>
              </a:ext>
            </a:extLst>
          </p:cNvPr>
          <p:cNvSpPr/>
          <p:nvPr/>
        </p:nvSpPr>
        <p:spPr>
          <a:xfrm>
            <a:off x="838200" y="3429000"/>
            <a:ext cx="14782800" cy="10286999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600" dirty="0" err="1"/>
              <a:t>Учението</a:t>
            </a:r>
            <a:r>
              <a:rPr lang="ru-RU" sz="3600" dirty="0"/>
              <a:t> NIGHTHAWK 21  </a:t>
            </a:r>
            <a:r>
              <a:rPr lang="ru-RU" sz="3600" dirty="0" err="1"/>
              <a:t>проведе</a:t>
            </a:r>
            <a:r>
              <a:rPr lang="bg-BG" sz="3600" dirty="0"/>
              <a:t>но</a:t>
            </a:r>
            <a:r>
              <a:rPr lang="ru-RU" sz="3600" dirty="0"/>
              <a:t> в Дания от 27 </a:t>
            </a:r>
            <a:r>
              <a:rPr lang="ru-RU" sz="3600" dirty="0" err="1"/>
              <a:t>септември</a:t>
            </a:r>
            <a:r>
              <a:rPr lang="ru-RU" sz="3600" dirty="0"/>
              <a:t> до 7 </a:t>
            </a:r>
            <a:r>
              <a:rPr lang="ru-RU" sz="3600" dirty="0" err="1"/>
              <a:t>октомври</a:t>
            </a:r>
            <a:r>
              <a:rPr lang="ru-RU" sz="3600" dirty="0"/>
              <a:t> 2021 г.  е пример за </a:t>
            </a:r>
            <a:r>
              <a:rPr lang="ru-RU" sz="3600" dirty="0" err="1"/>
              <a:t>обединяване</a:t>
            </a:r>
            <a:r>
              <a:rPr lang="ru-RU" sz="3600" dirty="0"/>
              <a:t> на сили за </a:t>
            </a:r>
            <a:r>
              <a:rPr lang="ru-RU" sz="3600" dirty="0" err="1"/>
              <a:t>специални</a:t>
            </a:r>
            <a:r>
              <a:rPr lang="ru-RU" sz="3600" dirty="0"/>
              <a:t> операции от 13 </a:t>
            </a:r>
            <a:r>
              <a:rPr lang="ru-RU" sz="3600" dirty="0" err="1"/>
              <a:t>съюзнически</a:t>
            </a:r>
            <a:r>
              <a:rPr lang="ru-RU" sz="3600" dirty="0"/>
              <a:t> и </a:t>
            </a:r>
            <a:r>
              <a:rPr lang="ru-RU" sz="3600" dirty="0" err="1"/>
              <a:t>партньорски</a:t>
            </a:r>
            <a:r>
              <a:rPr lang="ru-RU" sz="3600" dirty="0"/>
              <a:t> </a:t>
            </a:r>
            <a:r>
              <a:rPr lang="ru-RU" sz="3600" dirty="0" err="1"/>
              <a:t>държави</a:t>
            </a:r>
            <a:r>
              <a:rPr lang="ru-RU" sz="3600" dirty="0"/>
              <a:t> в сценарии, </a:t>
            </a:r>
            <a:r>
              <a:rPr lang="ru-RU" sz="3600" dirty="0" err="1"/>
              <a:t>включващи</a:t>
            </a:r>
            <a:r>
              <a:rPr lang="ru-RU" sz="3600" dirty="0"/>
              <a:t> противодействие на </a:t>
            </a:r>
            <a:r>
              <a:rPr lang="ru-RU" sz="3600" dirty="0" err="1"/>
              <a:t>терористични</a:t>
            </a:r>
            <a:r>
              <a:rPr lang="ru-RU" sz="3600" dirty="0"/>
              <a:t> и </a:t>
            </a:r>
            <a:r>
              <a:rPr lang="ru-RU" sz="3600" dirty="0" err="1"/>
              <a:t>хибридни</a:t>
            </a:r>
            <a:r>
              <a:rPr lang="ru-RU" sz="3600" dirty="0"/>
              <a:t> </a:t>
            </a:r>
            <a:r>
              <a:rPr lang="ru-RU" sz="3600" dirty="0" err="1"/>
              <a:t>заплахи</a:t>
            </a:r>
            <a:r>
              <a:rPr lang="ru-RU" sz="3600" dirty="0"/>
              <a:t>. </a:t>
            </a:r>
          </a:p>
          <a:p>
            <a:pPr algn="just"/>
            <a:r>
              <a:rPr lang="ru-RU" sz="3600" dirty="0" err="1"/>
              <a:t>През</a:t>
            </a:r>
            <a:r>
              <a:rPr lang="ru-RU" sz="3600" dirty="0"/>
              <a:t> 2024 г. </a:t>
            </a:r>
            <a:r>
              <a:rPr lang="ru-RU" sz="3600" dirty="0" err="1"/>
              <a:t>бяха</a:t>
            </a:r>
            <a:r>
              <a:rPr lang="ru-RU" sz="3600" dirty="0"/>
              <a:t> </a:t>
            </a:r>
            <a:r>
              <a:rPr lang="ru-RU" sz="3600" dirty="0" err="1"/>
              <a:t>проведени</a:t>
            </a:r>
            <a:r>
              <a:rPr lang="ru-RU" sz="3600" dirty="0"/>
              <a:t> </a:t>
            </a:r>
            <a:r>
              <a:rPr lang="ru-RU" sz="3600" dirty="0" err="1"/>
              <a:t>съвместни</a:t>
            </a:r>
            <a:r>
              <a:rPr lang="ru-RU" sz="3600" dirty="0"/>
              <a:t> учения и обучения на </a:t>
            </a:r>
            <a:r>
              <a:rPr lang="ru-RU" sz="3600" dirty="0" err="1"/>
              <a:t>страните</a:t>
            </a:r>
            <a:r>
              <a:rPr lang="ru-RU" sz="3600" dirty="0"/>
              <a:t> членки от ЕС целите </a:t>
            </a:r>
            <a:r>
              <a:rPr lang="ru-RU" sz="3600" dirty="0" err="1"/>
              <a:t>бяха</a:t>
            </a:r>
            <a:r>
              <a:rPr lang="ru-RU" sz="3600" dirty="0"/>
              <a:t> </a:t>
            </a:r>
            <a:r>
              <a:rPr lang="ru-RU" sz="3600" dirty="0" err="1"/>
              <a:t>повишаване</a:t>
            </a:r>
            <a:r>
              <a:rPr lang="ru-RU" sz="3600" dirty="0"/>
              <a:t> на </a:t>
            </a:r>
            <a:r>
              <a:rPr lang="ru-RU" sz="3600" dirty="0" err="1"/>
              <a:t>оперативната</a:t>
            </a:r>
            <a:r>
              <a:rPr lang="ru-RU" sz="3600" dirty="0"/>
              <a:t> </a:t>
            </a:r>
            <a:r>
              <a:rPr lang="ru-RU" sz="3600" dirty="0" err="1"/>
              <a:t>съвместимост</a:t>
            </a:r>
            <a:r>
              <a:rPr lang="ru-RU" sz="3600" dirty="0"/>
              <a:t> и обмена на </a:t>
            </a:r>
            <a:r>
              <a:rPr lang="ru-RU" sz="3600" dirty="0" err="1"/>
              <a:t>добри</a:t>
            </a:r>
            <a:r>
              <a:rPr lang="ru-RU" sz="3600" dirty="0"/>
              <a:t> практики по </a:t>
            </a:r>
            <a:r>
              <a:rPr lang="ru-RU" sz="3600" dirty="0" err="1"/>
              <a:t>управлението</a:t>
            </a:r>
            <a:r>
              <a:rPr lang="ru-RU" sz="3600" dirty="0"/>
              <a:t> на </a:t>
            </a:r>
            <a:r>
              <a:rPr lang="ru-RU" sz="3600" dirty="0" err="1"/>
              <a:t>кризи</a:t>
            </a:r>
            <a:r>
              <a:rPr lang="ru-RU" sz="3600" dirty="0"/>
              <a:t>. </a:t>
            </a:r>
          </a:p>
          <a:p>
            <a:pPr algn="just"/>
            <a:r>
              <a:rPr lang="ru-RU" sz="3600" dirty="0" err="1"/>
              <a:t>Учението</a:t>
            </a:r>
            <a:r>
              <a:rPr lang="ru-RU" sz="3600" dirty="0"/>
              <a:t> „EU Integrated </a:t>
            </a:r>
            <a:r>
              <a:rPr lang="ru-RU" sz="3600" dirty="0" err="1"/>
              <a:t>Resolve</a:t>
            </a:r>
            <a:r>
              <a:rPr lang="ru-RU" sz="3600" dirty="0"/>
              <a:t> 2024“ </a:t>
            </a:r>
            <a:r>
              <a:rPr lang="ru-RU" sz="3600" dirty="0" err="1"/>
              <a:t>през</a:t>
            </a:r>
            <a:r>
              <a:rPr lang="ru-RU" sz="3600" dirty="0"/>
              <a:t> 2024 г., включи 24 </a:t>
            </a:r>
            <a:r>
              <a:rPr lang="ru-RU" sz="3600" dirty="0" err="1"/>
              <a:t>държави</a:t>
            </a:r>
            <a:r>
              <a:rPr lang="ru-RU" sz="3600" dirty="0"/>
              <a:t> членки, САЩ и Норвегия в </a:t>
            </a:r>
            <a:r>
              <a:rPr lang="ru-RU" sz="3600" dirty="0" err="1"/>
              <a:t>симулация</a:t>
            </a:r>
            <a:r>
              <a:rPr lang="ru-RU" sz="3600" dirty="0"/>
              <a:t> на </a:t>
            </a:r>
            <a:r>
              <a:rPr lang="ru-RU" sz="3600" dirty="0" err="1"/>
              <a:t>комплексни</a:t>
            </a:r>
            <a:r>
              <a:rPr lang="ru-RU" sz="3600" dirty="0"/>
              <a:t> </a:t>
            </a:r>
            <a:r>
              <a:rPr lang="ru-RU" sz="3600" dirty="0" err="1"/>
              <a:t>кризисни</a:t>
            </a:r>
            <a:r>
              <a:rPr lang="ru-RU" sz="3600" dirty="0"/>
              <a:t> ситуации</a:t>
            </a:r>
          </a:p>
        </p:txBody>
      </p:sp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461636B1-9FC2-B216-AC1A-9EFF1ECC98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07401" y="850804"/>
            <a:ext cx="2321022" cy="2321022"/>
          </a:xfrm>
          <a:prstGeom prst="rect">
            <a:avLst/>
          </a:prstGeom>
        </p:spPr>
      </p:pic>
      <p:pic>
        <p:nvPicPr>
          <p:cNvPr id="12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21796798-42FB-4664-7244-A3745A5A8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991" y="869261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авоъгълник: със заоблени ъгли 7">
            <a:extLst>
              <a:ext uri="{FF2B5EF4-FFF2-40B4-BE49-F238E27FC236}">
                <a16:creationId xmlns:a16="http://schemas.microsoft.com/office/drawing/2014/main" id="{53D30E34-C942-9C9A-E7A3-0458E0DC2358}"/>
              </a:ext>
            </a:extLst>
          </p:cNvPr>
          <p:cNvSpPr/>
          <p:nvPr/>
        </p:nvSpPr>
        <p:spPr>
          <a:xfrm>
            <a:off x="16611600" y="8001000"/>
            <a:ext cx="6934200" cy="480529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Учение от </a:t>
            </a:r>
            <a:r>
              <a:rPr lang="ru-RU" sz="3200" dirty="0" err="1">
                <a:solidFill>
                  <a:schemeClr val="bg1"/>
                </a:solidFill>
              </a:rPr>
              <a:t>този</a:t>
            </a:r>
            <a:r>
              <a:rPr lang="ru-RU" sz="3200" dirty="0">
                <a:solidFill>
                  <a:schemeClr val="bg1"/>
                </a:solidFill>
              </a:rPr>
              <a:t> тип </a:t>
            </a:r>
            <a:r>
              <a:rPr lang="ru-RU" sz="3200" dirty="0" err="1">
                <a:solidFill>
                  <a:schemeClr val="bg1"/>
                </a:solidFill>
              </a:rPr>
              <a:t>тестват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способността</a:t>
            </a:r>
            <a:r>
              <a:rPr lang="ru-RU" sz="3200" dirty="0">
                <a:solidFill>
                  <a:schemeClr val="bg1"/>
                </a:solidFill>
              </a:rPr>
              <a:t> на </a:t>
            </a:r>
            <a:r>
              <a:rPr lang="ru-RU" sz="3200" dirty="0" err="1">
                <a:solidFill>
                  <a:schemeClr val="bg1"/>
                </a:solidFill>
              </a:rPr>
              <a:t>силите</a:t>
            </a:r>
            <a:r>
              <a:rPr lang="ru-RU" sz="3200" dirty="0">
                <a:solidFill>
                  <a:schemeClr val="bg1"/>
                </a:solidFill>
              </a:rPr>
              <a:t> да </a:t>
            </a:r>
            <a:r>
              <a:rPr lang="ru-RU" sz="3200" dirty="0" err="1">
                <a:solidFill>
                  <a:schemeClr val="bg1"/>
                </a:solidFill>
              </a:rPr>
              <a:t>оперират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синхронизирано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във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всички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 err="1">
                <a:solidFill>
                  <a:schemeClr val="bg1"/>
                </a:solidFill>
              </a:rPr>
              <a:t>домейни</a:t>
            </a:r>
            <a:r>
              <a:rPr lang="ru-RU" sz="3200" dirty="0">
                <a:solidFill>
                  <a:schemeClr val="bg1"/>
                </a:solidFill>
              </a:rPr>
              <a:t> - по </a:t>
            </a:r>
            <a:r>
              <a:rPr lang="ru-RU" sz="3200" dirty="0" err="1">
                <a:solidFill>
                  <a:schemeClr val="bg1"/>
                </a:solidFill>
              </a:rPr>
              <a:t>сухопътен</a:t>
            </a:r>
            <a:r>
              <a:rPr lang="ru-RU" sz="3200" dirty="0">
                <a:solidFill>
                  <a:schemeClr val="bg1"/>
                </a:solidFill>
              </a:rPr>
              <a:t>, </a:t>
            </a:r>
            <a:r>
              <a:rPr lang="ru-RU" sz="3200" dirty="0" err="1">
                <a:solidFill>
                  <a:schemeClr val="bg1"/>
                </a:solidFill>
              </a:rPr>
              <a:t>въздушен</a:t>
            </a:r>
            <a:r>
              <a:rPr lang="ru-RU" sz="3200" dirty="0">
                <a:solidFill>
                  <a:schemeClr val="bg1"/>
                </a:solidFill>
              </a:rPr>
              <a:t>, </a:t>
            </a:r>
            <a:r>
              <a:rPr lang="ru-RU" sz="3200" dirty="0" err="1">
                <a:solidFill>
                  <a:schemeClr val="bg1"/>
                </a:solidFill>
              </a:rPr>
              <a:t>морски</a:t>
            </a:r>
            <a:r>
              <a:rPr lang="ru-RU" sz="3200" dirty="0">
                <a:solidFill>
                  <a:schemeClr val="bg1"/>
                </a:solidFill>
              </a:rPr>
              <a:t> и </a:t>
            </a:r>
            <a:r>
              <a:rPr lang="ru-RU" sz="3200" dirty="0" err="1">
                <a:solidFill>
                  <a:schemeClr val="bg1"/>
                </a:solidFill>
              </a:rPr>
              <a:t>кибердомейн</a:t>
            </a:r>
            <a:r>
              <a:rPr lang="ru-RU" sz="32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bg-BG" dirty="0"/>
          </a:p>
        </p:txBody>
      </p:sp>
      <p:pic>
        <p:nvPicPr>
          <p:cNvPr id="1026" name="Picture 2" descr="Special Tactics Airmen jump at night">
            <a:extLst>
              <a:ext uri="{FF2B5EF4-FFF2-40B4-BE49-F238E27FC236}">
                <a16:creationId xmlns:a16="http://schemas.microsoft.com/office/drawing/2014/main" id="{7880B46D-B9F0-6AFD-2140-1E3FE5215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8601" y="3670562"/>
            <a:ext cx="4076448" cy="264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50" y="326572"/>
            <a:ext cx="23052100" cy="130628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950" y="326572"/>
            <a:ext cx="23052100" cy="13062857"/>
          </a:xfrm>
          <a:prstGeom prst="rect">
            <a:avLst/>
          </a:prstGeom>
          <a:effectLst>
            <a:outerShdw blurRad="13831260" dist="1536806" dir="5400000" algn="ctr">
              <a:srgbClr val="000000">
                <a:alpha val="34901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950" y="239486"/>
            <a:ext cx="23222857" cy="1323702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1714" y="3229429"/>
            <a:ext cx="20900572" cy="2419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734748" y="3971192"/>
            <a:ext cx="20907538" cy="2771100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 marL="0" algn="just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800" dirty="0" err="1">
                <a:latin typeface="Bahnschrift Light" panose="020B0502040204020203" pitchFamily="34" charset="0"/>
              </a:rPr>
              <a:t>България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bg-BG" sz="2800" dirty="0">
                <a:latin typeface="Bahnschrift Light" panose="020B0502040204020203" pitchFamily="34" charset="0"/>
              </a:rPr>
              <a:t>има необходимост </a:t>
            </a:r>
            <a:r>
              <a:rPr lang="en-US" sz="2800" dirty="0" err="1">
                <a:latin typeface="Bahnschrift Light" panose="020B0502040204020203" pitchFamily="34" charset="0"/>
              </a:rPr>
              <a:t>от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интегрирана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система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за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управление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на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риска</a:t>
            </a:r>
            <a:r>
              <a:rPr lang="en-US" sz="2800" dirty="0">
                <a:latin typeface="Bahnschrift Light" panose="020B0502040204020203" pitchFamily="34" charset="0"/>
              </a:rPr>
              <a:t>, </a:t>
            </a:r>
            <a:r>
              <a:rPr lang="en-US" sz="2800" dirty="0" err="1">
                <a:latin typeface="Bahnschrift Light" panose="020B0502040204020203" pitchFamily="34" charset="0"/>
              </a:rPr>
              <a:t>която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да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повиши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националната</a:t>
            </a:r>
            <a:r>
              <a:rPr lang="en-US" sz="2800" dirty="0">
                <a:latin typeface="Bahnschrift Light" panose="020B0502040204020203" pitchFamily="34" charset="0"/>
              </a:rPr>
              <a:t> и </a:t>
            </a:r>
            <a:r>
              <a:rPr lang="en-US" sz="2800" dirty="0" err="1">
                <a:latin typeface="Bahnschrift Light" panose="020B0502040204020203" pitchFamily="34" charset="0"/>
              </a:rPr>
              <a:t>колективната</a:t>
            </a:r>
            <a:endParaRPr lang="en-US" sz="2800" dirty="0">
              <a:latin typeface="Bahnschrift Light" panose="020B0502040204020203" pitchFamily="34" charset="0"/>
            </a:endParaRPr>
          </a:p>
          <a:p>
            <a:pPr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800" dirty="0" err="1">
                <a:latin typeface="Bahnschrift Light" panose="020B0502040204020203" pitchFamily="34" charset="0"/>
              </a:rPr>
              <a:t>устойчивост</a:t>
            </a:r>
            <a:r>
              <a:rPr lang="en-US" sz="2800" dirty="0">
                <a:latin typeface="Bahnschrift Light" panose="020B0502040204020203" pitchFamily="34" charset="0"/>
              </a:rPr>
              <a:t>. </a:t>
            </a:r>
            <a:r>
              <a:rPr lang="en-US" sz="2800" dirty="0" err="1">
                <a:latin typeface="Bahnschrift Light" panose="020B0502040204020203" pitchFamily="34" charset="0"/>
              </a:rPr>
              <a:t>Това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включва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изграждане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на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капацитет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за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превенция</a:t>
            </a:r>
            <a:r>
              <a:rPr lang="en-US" sz="2800" dirty="0">
                <a:latin typeface="Bahnschrift Light" panose="020B0502040204020203" pitchFamily="34" charset="0"/>
              </a:rPr>
              <a:t>, </a:t>
            </a:r>
            <a:r>
              <a:rPr lang="en-US" sz="2800" dirty="0" err="1">
                <a:latin typeface="Bahnschrift Light" panose="020B0502040204020203" pitchFamily="34" charset="0"/>
              </a:rPr>
              <a:t>поемане</a:t>
            </a:r>
            <a:r>
              <a:rPr lang="en-US" sz="2800" dirty="0">
                <a:latin typeface="Bahnschrift Light" panose="020B0502040204020203" pitchFamily="34" charset="0"/>
              </a:rPr>
              <a:t> и </a:t>
            </a:r>
            <a:r>
              <a:rPr lang="en-US" sz="2800" dirty="0" err="1">
                <a:latin typeface="Bahnschrift Light" panose="020B0502040204020203" pitchFamily="34" charset="0"/>
              </a:rPr>
              <a:t>преодоляване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на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последствията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от</a:t>
            </a:r>
            <a:endParaRPr lang="en-US" sz="2800" dirty="0">
              <a:latin typeface="Bahnschrift Light" panose="020B0502040204020203" pitchFamily="34" charset="0"/>
            </a:endParaRPr>
          </a:p>
          <a:p>
            <a:pPr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800" dirty="0" err="1">
                <a:latin typeface="Bahnschrift Light" panose="020B0502040204020203" pitchFamily="34" charset="0"/>
              </a:rPr>
              <a:t>хибридни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заплахи</a:t>
            </a:r>
            <a:r>
              <a:rPr lang="bg-BG" sz="2800" dirty="0">
                <a:latin typeface="Bahnschrift Light" panose="020B0502040204020203" pitchFamily="34" charset="0"/>
              </a:rPr>
              <a:t> и </a:t>
            </a:r>
            <a:r>
              <a:rPr lang="bg-BG" sz="2800" dirty="0" err="1">
                <a:latin typeface="Bahnschrift Light" panose="020B0502040204020203" pitchFamily="34" charset="0"/>
              </a:rPr>
              <a:t>атакаи</a:t>
            </a:r>
            <a:r>
              <a:rPr lang="en-US" sz="2800" dirty="0">
                <a:latin typeface="Bahnschrift Light" panose="020B0502040204020203" pitchFamily="34" charset="0"/>
              </a:rPr>
              <a:t>, </a:t>
            </a:r>
            <a:r>
              <a:rPr lang="en-US" sz="2800" dirty="0" err="1">
                <a:latin typeface="Bahnschrift Light" panose="020B0502040204020203" pitchFamily="34" charset="0"/>
              </a:rPr>
              <a:t>като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същевременно</a:t>
            </a:r>
            <a:r>
              <a:rPr lang="en-US" sz="2800" dirty="0">
                <a:latin typeface="Bahnschrift Light" panose="020B0502040204020203" pitchFamily="34" charset="0"/>
              </a:rPr>
              <a:t> се </a:t>
            </a:r>
            <a:r>
              <a:rPr lang="en-US" sz="2800" dirty="0" err="1">
                <a:latin typeface="Bahnschrift Light" panose="020B0502040204020203" pitchFamily="34" charset="0"/>
              </a:rPr>
              <a:t>запазват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основните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функции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на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управлението</a:t>
            </a:r>
            <a:r>
              <a:rPr lang="en-US" sz="2800" dirty="0">
                <a:latin typeface="Bahnschrift Light" panose="020B0502040204020203" pitchFamily="34" charset="0"/>
              </a:rPr>
              <a:t>. </a:t>
            </a:r>
            <a:endParaRPr lang="bg-BG" sz="2800" dirty="0">
              <a:latin typeface="Bahnschrift Light" panose="020B0502040204020203" pitchFamily="34" charset="0"/>
            </a:endParaRPr>
          </a:p>
          <a:p>
            <a:pPr algn="just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800" dirty="0" err="1">
                <a:latin typeface="Bahnschrift Light" panose="020B0502040204020203" pitchFamily="34" charset="0"/>
              </a:rPr>
              <a:t>Ключов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елемент</a:t>
            </a:r>
            <a:r>
              <a:rPr lang="en-US" sz="2800" dirty="0">
                <a:latin typeface="Bahnschrift Light" panose="020B0502040204020203" pitchFamily="34" charset="0"/>
              </a:rPr>
              <a:t> е и</a:t>
            </a:r>
            <a:r>
              <a:rPr lang="bg-BG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ефективната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координация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между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en-US" sz="2800" dirty="0" err="1">
                <a:latin typeface="Bahnschrift Light" panose="020B0502040204020203" pitchFamily="34" charset="0"/>
              </a:rPr>
              <a:t>институциите</a:t>
            </a:r>
            <a:r>
              <a:rPr lang="en-US" sz="2800" dirty="0">
                <a:latin typeface="Bahnschrift Light" panose="020B0502040204020203" pitchFamily="34" charset="0"/>
              </a:rPr>
              <a:t> и с </a:t>
            </a:r>
            <a:r>
              <a:rPr lang="en-US" sz="2800" dirty="0" err="1">
                <a:latin typeface="Bahnschrift Light" panose="020B0502040204020203" pitchFamily="34" charset="0"/>
              </a:rPr>
              <a:t>партньорите</a:t>
            </a:r>
            <a:r>
              <a:rPr lang="en-US" sz="2800" dirty="0">
                <a:latin typeface="Bahnschrift Light" panose="020B0502040204020203" pitchFamily="34" charset="0"/>
              </a:rPr>
              <a:t> в НАТО и ЕС.</a:t>
            </a:r>
          </a:p>
          <a:p>
            <a:pPr marL="0" algn="just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53853" y="463237"/>
            <a:ext cx="19011793" cy="52541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latin typeface="Embedded Alegreya Sans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b="1" i="0" u="none" strike="noStrike" dirty="0">
                <a:solidFill>
                  <a:srgbClr val="D9E2D2"/>
                </a:solidFill>
                <a:latin typeface="Embedded Alegreya Sans"/>
              </a:rPr>
              <a:t>ПРЕДИЗВИКАТЕЛСТВА ПРЕД </a:t>
            </a:r>
            <a:r>
              <a:rPr lang="bg-BG" sz="4800" b="1" i="0" u="none" strike="noStrike" dirty="0">
                <a:solidFill>
                  <a:srgbClr val="D9E2D2"/>
                </a:solidFill>
                <a:latin typeface="Embedded Alegreya Sans"/>
              </a:rPr>
              <a:t>РЕПУБЛИКА </a:t>
            </a:r>
            <a:r>
              <a:rPr lang="en-US" sz="4800" b="1" i="0" u="none" strike="noStrike" dirty="0">
                <a:solidFill>
                  <a:srgbClr val="D9E2D2"/>
                </a:solidFill>
                <a:latin typeface="Embedded Alegreya Sans"/>
              </a:rPr>
              <a:t>БЪЛГАРИЯ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latin typeface="Embedded Alegreya Sans"/>
              </a:rPr>
              <a:t> </a:t>
            </a:r>
          </a:p>
        </p:txBody>
      </p:sp>
      <p:pic>
        <p:nvPicPr>
          <p:cNvPr id="9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A98659E6-AC28-CB46-4CE5-48029651D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053" y="481692"/>
            <a:ext cx="2344383" cy="279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617C5C09-051A-D5A1-F2C0-2928B51A12CA}"/>
              </a:ext>
            </a:extLst>
          </p:cNvPr>
          <p:cNvSpPr txBox="1"/>
          <p:nvPr/>
        </p:nvSpPr>
        <p:spPr>
          <a:xfrm>
            <a:off x="1520192" y="5991196"/>
            <a:ext cx="2133664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Bahnschrift Light" panose="020B0502040204020203" pitchFamily="34" charset="0"/>
              </a:rPr>
              <a:t>Спешна </a:t>
            </a:r>
            <a:r>
              <a:rPr lang="ru-RU" sz="2800" dirty="0" err="1">
                <a:latin typeface="Bahnschrift Light" panose="020B0502040204020203" pitchFamily="34" charset="0"/>
              </a:rPr>
              <a:t>необходимост</a:t>
            </a:r>
            <a:r>
              <a:rPr lang="ru-RU" sz="2800" dirty="0">
                <a:latin typeface="Bahnschrift Light" panose="020B0502040204020203" pitchFamily="34" charset="0"/>
              </a:rPr>
              <a:t> от </a:t>
            </a:r>
            <a:r>
              <a:rPr lang="ru-RU" sz="2800" dirty="0" err="1">
                <a:latin typeface="Bahnschrift Light" panose="020B0502040204020203" pitchFamily="34" charset="0"/>
              </a:rPr>
              <a:t>актуализиране</a:t>
            </a:r>
            <a:r>
              <a:rPr lang="ru-RU" sz="2800" dirty="0">
                <a:latin typeface="Bahnschrift Light" panose="020B0502040204020203" pitchFamily="34" charset="0"/>
              </a:rPr>
              <a:t> на </a:t>
            </a:r>
            <a:r>
              <a:rPr lang="ru-RU" sz="2800" dirty="0" err="1">
                <a:latin typeface="Bahnschrift Light" panose="020B0502040204020203" pitchFamily="34" charset="0"/>
              </a:rPr>
              <a:t>Стратегията</a:t>
            </a:r>
            <a:r>
              <a:rPr lang="ru-RU" sz="2800" dirty="0">
                <a:latin typeface="Bahnschrift Light" panose="020B0502040204020203" pitchFamily="34" charset="0"/>
              </a:rPr>
              <a:t> за </a:t>
            </a:r>
            <a:r>
              <a:rPr lang="ru-RU" sz="2800" dirty="0" err="1">
                <a:latin typeface="Bahnschrift Light" panose="020B0502040204020203" pitchFamily="34" charset="0"/>
              </a:rPr>
              <a:t>национална</a:t>
            </a:r>
            <a:r>
              <a:rPr lang="ru-RU" sz="2800" dirty="0">
                <a:latin typeface="Bahnschrift Light" panose="020B0502040204020203" pitchFamily="34" charset="0"/>
              </a:rPr>
              <a:t> сигурност с </a:t>
            </a:r>
            <a:r>
              <a:rPr lang="ru-RU" sz="2800" dirty="0" err="1">
                <a:latin typeface="Bahnschrift Light" panose="020B0502040204020203" pitchFamily="34" charset="0"/>
              </a:rPr>
              <a:t>хоризонт</a:t>
            </a:r>
            <a:r>
              <a:rPr lang="ru-RU" sz="2800" dirty="0">
                <a:latin typeface="Bahnschrift Light" panose="020B0502040204020203" pitchFamily="34" charset="0"/>
              </a:rPr>
              <a:t> 2026-2032 </a:t>
            </a:r>
            <a:r>
              <a:rPr lang="ru-RU" sz="2800" dirty="0" err="1">
                <a:latin typeface="Bahnschrift Light" panose="020B0502040204020203" pitchFamily="34" charset="0"/>
              </a:rPr>
              <a:t>както</a:t>
            </a:r>
            <a:r>
              <a:rPr lang="ru-RU" sz="2800" dirty="0">
                <a:latin typeface="Bahnschrift Light" panose="020B0502040204020203" pitchFamily="34" charset="0"/>
              </a:rPr>
              <a:t> и да </a:t>
            </a:r>
            <a:r>
              <a:rPr lang="ru-RU" sz="2800" dirty="0" err="1">
                <a:latin typeface="Bahnschrift Light" panose="020B0502040204020203" pitchFamily="34" charset="0"/>
              </a:rPr>
              <a:t>бъде</a:t>
            </a:r>
            <a:r>
              <a:rPr lang="ru-RU" sz="2800" dirty="0">
                <a:latin typeface="Bahnschrift Light" panose="020B0502040204020203" pitchFamily="34" charset="0"/>
              </a:rPr>
              <a:t> предвиден </a:t>
            </a:r>
            <a:r>
              <a:rPr lang="ru-RU" sz="2800" dirty="0" err="1">
                <a:latin typeface="Bahnschrift Light" panose="020B0502040204020203" pitchFamily="34" charset="0"/>
              </a:rPr>
              <a:t>специален</a:t>
            </a:r>
            <a:r>
              <a:rPr lang="ru-RU" sz="2800" dirty="0">
                <a:latin typeface="Bahnschrift Light" panose="020B0502040204020203" pitchFamily="34" charset="0"/>
              </a:rPr>
              <a:t> раздел за националните </a:t>
            </a:r>
            <a:r>
              <a:rPr lang="ru-RU" sz="2800" dirty="0" err="1">
                <a:latin typeface="Bahnschrift Light" panose="020B0502040204020203" pitchFamily="34" charset="0"/>
              </a:rPr>
              <a:t>индикатори</a:t>
            </a:r>
            <a:r>
              <a:rPr lang="ru-RU" sz="2800" dirty="0">
                <a:latin typeface="Bahnschrift Light" panose="020B0502040204020203" pitchFamily="34" charset="0"/>
              </a:rPr>
              <a:t> и уязвимости в </a:t>
            </a:r>
            <a:r>
              <a:rPr lang="ru-RU" sz="2800" dirty="0" err="1">
                <a:latin typeface="Bahnschrift Light" panose="020B0502040204020203" pitchFamily="34" charset="0"/>
              </a:rPr>
              <a:t>информационното</a:t>
            </a:r>
            <a:r>
              <a:rPr lang="ru-RU" sz="2800" dirty="0">
                <a:latin typeface="Bahnschrift Light" panose="020B0502040204020203" pitchFamily="34" charset="0"/>
              </a:rPr>
              <a:t> и </a:t>
            </a:r>
            <a:r>
              <a:rPr lang="ru-RU" sz="2800" dirty="0" err="1">
                <a:latin typeface="Bahnschrift Light" panose="020B0502040204020203" pitchFamily="34" charset="0"/>
              </a:rPr>
              <a:t>киберпространството</a:t>
            </a:r>
            <a:r>
              <a:rPr lang="ru-RU" sz="2800" dirty="0">
                <a:latin typeface="Bahnschrift Light" panose="020B0502040204020203" pitchFamily="34" charset="0"/>
              </a:rPr>
              <a:t> и  </a:t>
            </a:r>
            <a:r>
              <a:rPr lang="ru-RU" sz="2800" dirty="0" err="1">
                <a:latin typeface="Bahnschrift Light" panose="020B0502040204020203" pitchFamily="34" charset="0"/>
              </a:rPr>
              <a:t>икономическата</a:t>
            </a:r>
            <a:r>
              <a:rPr lang="ru-RU" sz="2800" dirty="0">
                <a:latin typeface="Bahnschrift Light" panose="020B0502040204020203" pitchFamily="34" charset="0"/>
              </a:rPr>
              <a:t> среда, с ясно </a:t>
            </a:r>
            <a:r>
              <a:rPr lang="ru-RU" sz="2800" dirty="0" err="1">
                <a:latin typeface="Bahnschrift Light" panose="020B0502040204020203" pitchFamily="34" charset="0"/>
              </a:rPr>
              <a:t>разписани</a:t>
            </a:r>
            <a:r>
              <a:rPr lang="ru-RU" sz="2800" dirty="0">
                <a:latin typeface="Bahnschrift Light" panose="020B0502040204020203" pitchFamily="34" charset="0"/>
              </a:rPr>
              <a:t> </a:t>
            </a:r>
            <a:r>
              <a:rPr lang="ru-RU" sz="2800" dirty="0" err="1">
                <a:latin typeface="Bahnschrift Light" panose="020B0502040204020203" pitchFamily="34" charset="0"/>
              </a:rPr>
              <a:t>отговорности</a:t>
            </a:r>
            <a:r>
              <a:rPr lang="ru-RU" sz="2800" dirty="0">
                <a:latin typeface="Bahnschrift Light" panose="020B0502040204020203" pitchFamily="34" charset="0"/>
              </a:rPr>
              <a:t>, </a:t>
            </a:r>
            <a:r>
              <a:rPr lang="ru-RU" sz="2800" dirty="0" err="1">
                <a:latin typeface="Bahnschrift Light" panose="020B0502040204020203" pitchFamily="34" charset="0"/>
              </a:rPr>
              <a:t>ресурси</a:t>
            </a:r>
            <a:r>
              <a:rPr lang="ru-RU" sz="2800" dirty="0">
                <a:latin typeface="Bahnschrift Light" panose="020B0502040204020203" pitchFamily="34" charset="0"/>
              </a:rPr>
              <a:t> и </a:t>
            </a:r>
            <a:r>
              <a:rPr lang="ru-RU" sz="2800" dirty="0" err="1">
                <a:latin typeface="Bahnschrift Light" panose="020B0502040204020203" pitchFamily="34" charset="0"/>
              </a:rPr>
              <a:t>механизми</a:t>
            </a:r>
            <a:r>
              <a:rPr lang="ru-RU" sz="2800" dirty="0">
                <a:latin typeface="Bahnschrift Light" panose="020B0502040204020203" pitchFamily="34" charset="0"/>
              </a:rPr>
              <a:t> за периодичен </a:t>
            </a:r>
            <a:r>
              <a:rPr lang="ru-RU" sz="2800" dirty="0" err="1">
                <a:latin typeface="Bahnschrift Light" panose="020B0502040204020203" pitchFamily="34" charset="0"/>
              </a:rPr>
              <a:t>преглед</a:t>
            </a:r>
            <a:r>
              <a:rPr lang="ru-RU" sz="2800" dirty="0">
                <a:latin typeface="Bahnschrift Light" panose="020B0502040204020203" pitchFamily="34" charset="0"/>
              </a:rPr>
              <a:t>. </a:t>
            </a:r>
          </a:p>
          <a:p>
            <a:pPr algn="just"/>
            <a:endParaRPr lang="ru-RU" sz="2800" dirty="0">
              <a:latin typeface="Bahnschrift Light" panose="020B0502040204020203" pitchFamily="34" charset="0"/>
            </a:endParaRPr>
          </a:p>
          <a:p>
            <a:pPr algn="just"/>
            <a:r>
              <a:rPr lang="ru-RU" sz="2800" dirty="0">
                <a:latin typeface="Bahnschrift Light" panose="020B0502040204020203" pitchFamily="34" charset="0"/>
              </a:rPr>
              <a:t>Закона за </a:t>
            </a:r>
            <a:r>
              <a:rPr lang="ru-RU" sz="2800" dirty="0" err="1">
                <a:latin typeface="Bahnschrift Light" panose="020B0502040204020203" pitchFamily="34" charset="0"/>
              </a:rPr>
              <a:t>функциониране</a:t>
            </a:r>
            <a:r>
              <a:rPr lang="ru-RU" sz="2800" dirty="0">
                <a:latin typeface="Bahnschrift Light" panose="020B0502040204020203" pitchFamily="34" charset="0"/>
              </a:rPr>
              <a:t> на </a:t>
            </a:r>
            <a:r>
              <a:rPr lang="ru-RU" sz="2800" dirty="0" err="1">
                <a:latin typeface="Bahnschrift Light" panose="020B0502040204020203" pitchFamily="34" charset="0"/>
              </a:rPr>
              <a:t>системата</a:t>
            </a:r>
            <a:r>
              <a:rPr lang="ru-RU" sz="2800" dirty="0">
                <a:latin typeface="Bahnschrift Light" panose="020B0502040204020203" pitchFamily="34" charset="0"/>
              </a:rPr>
              <a:t> за </a:t>
            </a:r>
            <a:r>
              <a:rPr lang="ru-RU" sz="2800" dirty="0" err="1">
                <a:latin typeface="Bahnschrift Light" panose="020B0502040204020203" pitchFamily="34" charset="0"/>
              </a:rPr>
              <a:t>национална</a:t>
            </a:r>
            <a:r>
              <a:rPr lang="ru-RU" sz="2800" dirty="0">
                <a:latin typeface="Bahnschrift Light" panose="020B0502040204020203" pitchFamily="34" charset="0"/>
              </a:rPr>
              <a:t> сигурност (и/или в </a:t>
            </a:r>
            <a:r>
              <a:rPr lang="ru-RU" sz="2800" dirty="0" err="1">
                <a:latin typeface="Bahnschrift Light" panose="020B0502040204020203" pitchFamily="34" charset="0"/>
              </a:rPr>
              <a:t>свързаните</a:t>
            </a:r>
            <a:r>
              <a:rPr lang="ru-RU" sz="2800" dirty="0">
                <a:latin typeface="Bahnschrift Light" panose="020B0502040204020203" pitchFamily="34" charset="0"/>
              </a:rPr>
              <a:t> </a:t>
            </a:r>
            <a:r>
              <a:rPr lang="ru-RU" sz="2800" dirty="0" err="1">
                <a:latin typeface="Bahnschrift Light" panose="020B0502040204020203" pitchFamily="34" charset="0"/>
              </a:rPr>
              <a:t>подзаконови</a:t>
            </a:r>
            <a:r>
              <a:rPr lang="ru-RU" sz="2800" dirty="0">
                <a:latin typeface="Bahnschrift Light" panose="020B0502040204020203" pitchFamily="34" charset="0"/>
              </a:rPr>
              <a:t> </a:t>
            </a:r>
            <a:r>
              <a:rPr lang="ru-RU" sz="2800" dirty="0" err="1">
                <a:latin typeface="Bahnschrift Light" panose="020B0502040204020203" pitchFamily="34" charset="0"/>
              </a:rPr>
              <a:t>актове</a:t>
            </a:r>
            <a:r>
              <a:rPr lang="ru-RU" sz="2800" dirty="0">
                <a:latin typeface="Bahnschrift Light" panose="020B0502040204020203" pitchFamily="34" charset="0"/>
              </a:rPr>
              <a:t>) да </a:t>
            </a:r>
            <a:r>
              <a:rPr lang="ru-RU" sz="2800" dirty="0" err="1">
                <a:latin typeface="Bahnschrift Light" panose="020B0502040204020203" pitchFamily="34" charset="0"/>
              </a:rPr>
              <a:t>бъде</a:t>
            </a:r>
            <a:r>
              <a:rPr lang="ru-RU" sz="2800" dirty="0">
                <a:latin typeface="Bahnschrift Light" panose="020B0502040204020203" pitchFamily="34" charset="0"/>
              </a:rPr>
              <a:t> </a:t>
            </a:r>
            <a:r>
              <a:rPr lang="ru-RU" sz="2800" dirty="0" err="1">
                <a:latin typeface="Bahnschrift Light" panose="020B0502040204020203" pitchFamily="34" charset="0"/>
              </a:rPr>
              <a:t>въведено</a:t>
            </a:r>
            <a:r>
              <a:rPr lang="ru-RU" sz="2800" dirty="0">
                <a:latin typeface="Bahnschrift Light" panose="020B0502040204020203" pitchFamily="34" charset="0"/>
              </a:rPr>
              <a:t> </a:t>
            </a:r>
            <a:r>
              <a:rPr lang="ru-RU" sz="2800" dirty="0" err="1">
                <a:latin typeface="Bahnschrift Light" panose="020B0502040204020203" pitchFamily="34" charset="0"/>
              </a:rPr>
              <a:t>задължителноа</a:t>
            </a:r>
            <a:r>
              <a:rPr lang="ru-RU" sz="2800" dirty="0">
                <a:latin typeface="Bahnschrift Light" panose="020B0502040204020203" pitchFamily="34" charset="0"/>
              </a:rPr>
              <a:t> </a:t>
            </a:r>
            <a:r>
              <a:rPr lang="ru-RU" sz="2800" dirty="0" err="1">
                <a:latin typeface="Bahnschrift Light" panose="020B0502040204020203" pitchFamily="34" charset="0"/>
              </a:rPr>
              <a:t>дефиниране</a:t>
            </a:r>
            <a:r>
              <a:rPr lang="ru-RU" sz="2800" dirty="0">
                <a:latin typeface="Bahnschrift Light" panose="020B0502040204020203" pitchFamily="34" charset="0"/>
              </a:rPr>
              <a:t>, </a:t>
            </a:r>
            <a:r>
              <a:rPr lang="ru-RU" sz="2800" dirty="0" err="1">
                <a:latin typeface="Bahnschrift Light" panose="020B0502040204020203" pitchFamily="34" charset="0"/>
              </a:rPr>
              <a:t>поддържане</a:t>
            </a:r>
            <a:r>
              <a:rPr lang="ru-RU" sz="2800" dirty="0">
                <a:latin typeface="Bahnschrift Light" panose="020B0502040204020203" pitchFamily="34" charset="0"/>
              </a:rPr>
              <a:t> и </a:t>
            </a:r>
            <a:r>
              <a:rPr lang="ru-RU" sz="2800" dirty="0" err="1">
                <a:latin typeface="Bahnschrift Light" panose="020B0502040204020203" pitchFamily="34" charset="0"/>
              </a:rPr>
              <a:t>редовно</a:t>
            </a:r>
            <a:r>
              <a:rPr lang="ru-RU" sz="2800" dirty="0">
                <a:latin typeface="Bahnschrift Light" panose="020B0502040204020203" pitchFamily="34" charset="0"/>
              </a:rPr>
              <a:t> </a:t>
            </a:r>
            <a:r>
              <a:rPr lang="ru-RU" sz="2800" dirty="0" err="1">
                <a:latin typeface="Bahnschrift Light" panose="020B0502040204020203" pitchFamily="34" charset="0"/>
              </a:rPr>
              <a:t>актуализиране</a:t>
            </a:r>
            <a:r>
              <a:rPr lang="ru-RU" sz="2800" dirty="0">
                <a:latin typeface="Bahnschrift Light" panose="020B0502040204020203" pitchFamily="34" charset="0"/>
              </a:rPr>
              <a:t> на  </a:t>
            </a:r>
            <a:r>
              <a:rPr lang="ru-RU" sz="2800" dirty="0" err="1">
                <a:latin typeface="Bahnschrift Light" panose="020B0502040204020203" pitchFamily="34" charset="0"/>
              </a:rPr>
              <a:t>индикаторите</a:t>
            </a:r>
            <a:r>
              <a:rPr lang="ru-RU" sz="2800" dirty="0">
                <a:latin typeface="Bahnschrift Light" panose="020B0502040204020203" pitchFamily="34" charset="0"/>
              </a:rPr>
              <a:t> </a:t>
            </a:r>
            <a:r>
              <a:rPr lang="ru-RU" sz="2800" dirty="0" err="1">
                <a:latin typeface="Bahnschrift Light" panose="020B0502040204020203" pitchFamily="34" charset="0"/>
              </a:rPr>
              <a:t>като</a:t>
            </a:r>
            <a:r>
              <a:rPr lang="ru-RU" sz="2800" dirty="0">
                <a:latin typeface="Bahnschrift Light" panose="020B0502040204020203" pitchFamily="34" charset="0"/>
              </a:rPr>
              <a:t> </a:t>
            </a:r>
            <a:r>
              <a:rPr lang="ru-RU" sz="2800" dirty="0" err="1">
                <a:latin typeface="Bahnschrift Light" panose="020B0502040204020203" pitchFamily="34" charset="0"/>
              </a:rPr>
              <a:t>съставна</a:t>
            </a:r>
            <a:r>
              <a:rPr lang="ru-RU" sz="2800" dirty="0">
                <a:latin typeface="Bahnschrift Light" panose="020B0502040204020203" pitchFamily="34" charset="0"/>
              </a:rPr>
              <a:t> част от </a:t>
            </a:r>
            <a:r>
              <a:rPr lang="ru-RU" sz="2800" dirty="0" err="1">
                <a:latin typeface="Bahnschrift Light" panose="020B0502040204020203" pitchFamily="34" charset="0"/>
              </a:rPr>
              <a:t>националния</a:t>
            </a:r>
            <a:r>
              <a:rPr lang="ru-RU" sz="2800" dirty="0">
                <a:latin typeface="Bahnschrift Light" panose="020B0502040204020203" pitchFamily="34" charset="0"/>
              </a:rPr>
              <a:t> </a:t>
            </a:r>
            <a:r>
              <a:rPr lang="ru-RU" sz="2800" dirty="0" err="1">
                <a:latin typeface="Bahnschrift Light" panose="020B0502040204020203" pitchFamily="34" charset="0"/>
              </a:rPr>
              <a:t>механизъм</a:t>
            </a:r>
            <a:r>
              <a:rPr lang="ru-RU" sz="2800" dirty="0">
                <a:latin typeface="Bahnschrift Light" panose="020B0502040204020203" pitchFamily="34" charset="0"/>
              </a:rPr>
              <a:t> за оценка на риска и за управление на </a:t>
            </a:r>
            <a:r>
              <a:rPr lang="ru-RU" sz="2800" dirty="0" err="1">
                <a:latin typeface="Bahnschrift Light" panose="020B0502040204020203" pitchFamily="34" charset="0"/>
              </a:rPr>
              <a:t>кризисни</a:t>
            </a:r>
            <a:r>
              <a:rPr lang="ru-RU" sz="2800" dirty="0">
                <a:latin typeface="Bahnschrift Light" panose="020B0502040204020203" pitchFamily="34" charset="0"/>
              </a:rPr>
              <a:t> ситуации в </a:t>
            </a:r>
            <a:r>
              <a:rPr lang="ru-RU" sz="2800" dirty="0" err="1">
                <a:latin typeface="Bahnschrift Light" panose="020B0502040204020203" pitchFamily="34" charset="0"/>
              </a:rPr>
              <a:t>сферата</a:t>
            </a:r>
            <a:r>
              <a:rPr lang="ru-RU" sz="2800" dirty="0">
                <a:latin typeface="Bahnschrift Light" panose="020B0502040204020203" pitchFamily="34" charset="0"/>
              </a:rPr>
              <a:t> на </a:t>
            </a:r>
            <a:r>
              <a:rPr lang="ru-RU" sz="2800" dirty="0" err="1">
                <a:latin typeface="Bahnschrift Light" panose="020B0502040204020203" pitchFamily="34" charset="0"/>
              </a:rPr>
              <a:t>националната</a:t>
            </a:r>
            <a:r>
              <a:rPr lang="ru-RU" sz="2800" dirty="0">
                <a:latin typeface="Bahnschrift Light" panose="020B0502040204020203" pitchFamily="34" charset="0"/>
              </a:rPr>
              <a:t> сигурност.  </a:t>
            </a:r>
          </a:p>
        </p:txBody>
      </p:sp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26CD8C04-694E-3169-516E-7C76F42B3D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9053" y="9595054"/>
            <a:ext cx="5715000" cy="3794374"/>
          </a:xfrm>
          <a:prstGeom prst="rect">
            <a:avLst/>
          </a:prstGeom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12194C4A-7954-C90C-EDD3-FDC8E8DE05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047029" y="9374812"/>
            <a:ext cx="5435070" cy="4014616"/>
          </a:xfrm>
          <a:prstGeom prst="rect">
            <a:avLst/>
          </a:prstGeom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B6ECB606-631A-A6B5-89CA-4819ADBB44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10600" y="9274599"/>
            <a:ext cx="6172200" cy="4289001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A2CC7BAA-7E10-DE30-EA68-38179497132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50064" y="520317"/>
            <a:ext cx="2321022" cy="232102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386056"/>
            <a:ext cx="23222857" cy="1294388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2" y="386056"/>
            <a:ext cx="23222857" cy="12943887"/>
          </a:xfrm>
          <a:prstGeom prst="rect">
            <a:avLst/>
          </a:prstGeom>
          <a:effectLst>
            <a:outerShdw blurRad="27410582" dist="3045620" dir="5400000" algn="ctr">
              <a:srgbClr val="000000">
                <a:alpha val="34901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1" y="326570"/>
            <a:ext cx="23222857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1714" y="3955143"/>
            <a:ext cx="6579809" cy="7740952"/>
          </a:xfrm>
          <a:prstGeom prst="rect">
            <a:avLst/>
          </a:prstGeom>
          <a:effectLst>
            <a:outerShdw dist="96761" dir="5400000" algn="ctr">
              <a:srgbClr val="00D4C8">
                <a:alpha val="100000"/>
              </a:srgbClr>
            </a:outerShdw>
          </a:effec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2095" y="3955143"/>
            <a:ext cx="6579809" cy="7740952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outerShdw dist="96761" dir="5400000" algn="ctr">
              <a:srgbClr val="9E86FF">
                <a:alpha val="100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62473" y="3955143"/>
            <a:ext cx="7212337" cy="7740952"/>
          </a:xfrm>
          <a:prstGeom prst="rect">
            <a:avLst/>
          </a:prstGeom>
          <a:effectLst>
            <a:outerShdw dist="96761" dir="5400000" algn="ctr">
              <a:srgbClr val="00D4C8">
                <a:alpha val="100000"/>
              </a:srgbClr>
            </a:outerShdw>
          </a:effectLst>
        </p:spPr>
      </p:pic>
      <p:sp>
        <p:nvSpPr>
          <p:cNvPr id="9" name="TextBox 9"/>
          <p:cNvSpPr txBox="1"/>
          <p:nvPr/>
        </p:nvSpPr>
        <p:spPr>
          <a:xfrm>
            <a:off x="2196323" y="6313155"/>
            <a:ext cx="5612190" cy="5563810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Устойчивостта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е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ключова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концепция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за</a:t>
            </a:r>
            <a:endParaRPr lang="en-US" sz="247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сигурността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,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надхвърляща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класическата</a:t>
            </a:r>
            <a:endParaRPr lang="en-US" sz="247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защита.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Тя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обхваща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способността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endParaRPr lang="en-US" sz="247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държавите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и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съюзите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да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предотвратяват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,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понасят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,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адаптират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се и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възстановяват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от</a:t>
            </a:r>
            <a:endParaRPr lang="en-US" sz="247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нови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заплахи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,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като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същевременно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запазват</a:t>
            </a:r>
            <a:endParaRPr lang="en-US" sz="247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основните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функции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476" b="0" i="0" u="none" strike="noStrike" dirty="0" err="1">
                <a:solidFill>
                  <a:srgbClr val="D9E2D2"/>
                </a:solidFill>
                <a:latin typeface="Embedded Alegreya Sans"/>
              </a:rPr>
              <a:t>управлението</a:t>
            </a:r>
            <a:r>
              <a:rPr lang="en-US" sz="2476" b="0" i="0" u="none" strike="noStrike" dirty="0">
                <a:solidFill>
                  <a:srgbClr val="D9E2D2"/>
                </a:solidFill>
                <a:latin typeface="Embedded Alegreya Sans"/>
              </a:rPr>
              <a:t>.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75885" y="6446202"/>
            <a:ext cx="5612190" cy="5563810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Управлението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риска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е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от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съществено</a:t>
            </a:r>
            <a:endParaRPr lang="en-US" sz="266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значение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за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изграждане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устойчивост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.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То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включва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превантивна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защита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endParaRPr lang="en-US" sz="266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критичните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системи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срещу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хибридни</a:t>
            </a:r>
            <a:endParaRPr lang="en-US" sz="266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атаки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и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създаване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интегрирана</a:t>
            </a:r>
            <a:endParaRPr lang="en-US" sz="266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система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за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управление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риска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,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целяща</a:t>
            </a:r>
            <a:endParaRPr lang="en-US" sz="266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повишаване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националната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и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колективната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устойчивост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.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442437" y="6429549"/>
            <a:ext cx="5612190" cy="5563810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Ефективният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мониторинг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и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ранно</a:t>
            </a:r>
            <a:endParaRPr lang="en-US" sz="266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предупреждение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са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критични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. </a:t>
            </a:r>
            <a:endParaRPr lang="bg-BG" sz="266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Те</a:t>
            </a:r>
            <a:r>
              <a:rPr lang="bg-BG" sz="2666" dirty="0">
                <a:solidFill>
                  <a:srgbClr val="D9E2D2"/>
                </a:solidFill>
                <a:latin typeface="Embedded Alegreya Sans"/>
              </a:rPr>
              <a:t> ще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разчитат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бърз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обмен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endParaRPr lang="en-US" sz="266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разузнавателна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информация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и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внедряване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съвременни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системи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с AI</a:t>
            </a: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за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bg-BG" sz="2666" b="0" i="0" u="none" strike="noStrike" dirty="0">
                <a:solidFill>
                  <a:srgbClr val="D9E2D2"/>
                </a:solidFill>
                <a:latin typeface="Embedded Alegreya Sans"/>
              </a:rPr>
              <a:t>бърз 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анализ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големи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обеми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данни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,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което</a:t>
            </a:r>
            <a:r>
              <a:rPr lang="bg-BG" sz="2666" dirty="0">
                <a:solidFill>
                  <a:srgbClr val="D9E2D2"/>
                </a:solidFill>
                <a:latin typeface="Embedded Alegreya Sans"/>
              </a:rPr>
              <a:t> да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осигурява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своевременно</a:t>
            </a:r>
            <a:endParaRPr lang="en-US" sz="266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идентифициране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на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 </a:t>
            </a: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потенциални</a:t>
            </a:r>
            <a:endParaRPr lang="en-US" sz="2666" b="0" i="0" u="none" strike="noStrike" dirty="0">
              <a:solidFill>
                <a:srgbClr val="D9E2D2"/>
              </a:solidFill>
              <a:latin typeface="Embedded Alegreya Sans"/>
            </a:endParaRPr>
          </a:p>
          <a:p>
            <a:pPr marL="0" algn="l" fontAlgn="base">
              <a:lnSpc>
                <a:spcPct val="105000"/>
              </a:lnSpc>
              <a:spcBef>
                <a:spcPct val="0"/>
              </a:spcBef>
              <a:spcAft>
                <a:spcPct val="3000"/>
              </a:spcAft>
            </a:pPr>
            <a:r>
              <a:rPr lang="en-US" sz="2666" b="0" i="0" u="none" strike="noStrike" dirty="0" err="1">
                <a:solidFill>
                  <a:srgbClr val="D9E2D2"/>
                </a:solidFill>
                <a:latin typeface="Embedded Alegreya Sans"/>
              </a:rPr>
              <a:t>заплахи</a:t>
            </a:r>
            <a:r>
              <a:rPr lang="en-US" sz="2666" b="0" i="0" u="none" strike="noStrike" dirty="0">
                <a:solidFill>
                  <a:srgbClr val="D9E2D2"/>
                </a:solidFill>
                <a:latin typeface="Embedded Alegreya Sans"/>
              </a:rPr>
              <a:t>.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92172" y="1599313"/>
            <a:ext cx="16034658" cy="120952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5523" b="1" i="0" u="none" strike="noStrike" dirty="0">
                <a:solidFill>
                  <a:srgbClr val="D9E2D2"/>
                </a:solidFill>
                <a:latin typeface="Embedded Alegreya Sans"/>
              </a:rPr>
              <a:t>СТРАТЕГИЧЕСКИ НАСОКИ ЗА УСТОЙЧИВОСТ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28316" y="4438952"/>
            <a:ext cx="6454019" cy="967619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sz="3428" b="1" dirty="0">
                <a:solidFill>
                  <a:srgbClr val="00D4C8"/>
                </a:solidFill>
                <a:latin typeface="Embedded Alegreya Sans"/>
              </a:rPr>
              <a:t>Нови </a:t>
            </a:r>
            <a:r>
              <a:rPr lang="en-US" sz="3428" b="1" i="0" u="none" strike="noStrike" dirty="0" err="1">
                <a:solidFill>
                  <a:srgbClr val="00D4C8"/>
                </a:solidFill>
                <a:latin typeface="Embedded Alegreya Sans"/>
              </a:rPr>
              <a:t>Стратеги</a:t>
            </a:r>
            <a:r>
              <a:rPr lang="bg-BG" sz="3428" b="1" i="0" u="none" strike="noStrike" dirty="0">
                <a:solidFill>
                  <a:srgbClr val="00D4C8"/>
                </a:solidFill>
                <a:latin typeface="Embedded Alegreya Sans"/>
              </a:rPr>
              <a:t>и</a:t>
            </a:r>
            <a:endParaRPr lang="en-US" sz="3428" b="1" i="0" u="none" strike="noStrike" dirty="0">
              <a:solidFill>
                <a:srgbClr val="00D4C8"/>
              </a:solidFill>
              <a:latin typeface="Embedded Alegreya Sans"/>
            </a:endParaRP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91209" y="4317999"/>
            <a:ext cx="6454019" cy="120952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solidFill>
                  <a:schemeClr val="tx2">
                    <a:lumMod val="60000"/>
                    <a:lumOff val="40000"/>
                  </a:schemeClr>
                </a:solidFill>
                <a:latin typeface="Embedded Alegreya Sans"/>
              </a:rPr>
              <a:t> 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sz="3428" b="1" i="0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latin typeface="Embedded Alegreya Sans"/>
              </a:rPr>
              <a:t>Управление на  риска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sz="3428" b="1" i="0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latin typeface="Embedded Alegreya Sans"/>
              </a:rPr>
              <a:t> в контекста на хибридните заплахи</a:t>
            </a:r>
            <a:endParaRPr lang="en-US" sz="3428" b="1" i="0" u="none" strike="noStrike" dirty="0">
              <a:solidFill>
                <a:schemeClr val="tx2">
                  <a:lumMod val="60000"/>
                  <a:lumOff val="40000"/>
                </a:schemeClr>
              </a:solidFill>
              <a:latin typeface="Embedded Alegreya Sans"/>
            </a:endParaRP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solidFill>
                  <a:schemeClr val="tx2">
                    <a:lumMod val="60000"/>
                    <a:lumOff val="40000"/>
                  </a:schemeClr>
                </a:solidFill>
                <a:latin typeface="Embedded Alegreya Sans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320105" y="4211024"/>
            <a:ext cx="6454019" cy="1693333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428" b="1" i="0" u="none" strike="noStrike" dirty="0" err="1">
                <a:solidFill>
                  <a:srgbClr val="00D4C8"/>
                </a:solidFill>
                <a:latin typeface="Embedded Alegreya Sans"/>
              </a:rPr>
              <a:t>Мониторинг</a:t>
            </a:r>
            <a:r>
              <a:rPr lang="bg-BG" sz="3428" b="1" i="0" u="none" strike="noStrike" dirty="0">
                <a:solidFill>
                  <a:srgbClr val="00D4C8"/>
                </a:solidFill>
                <a:latin typeface="Embedded Alegreya Sans"/>
              </a:rPr>
              <a:t> на системата 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sz="3428" b="1" i="0" u="none" strike="noStrike" dirty="0">
                <a:solidFill>
                  <a:srgbClr val="00D4C8"/>
                </a:solidFill>
                <a:latin typeface="Embedded Alegreya Sans"/>
              </a:rPr>
              <a:t>за </a:t>
            </a:r>
          </a:p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bg-BG" sz="3428" b="1" i="0" u="none" strike="noStrike" dirty="0">
                <a:solidFill>
                  <a:srgbClr val="00D4C8"/>
                </a:solidFill>
                <a:latin typeface="Embedded Alegreya Sans"/>
              </a:rPr>
              <a:t>национална и колективна сигурност</a:t>
            </a:r>
            <a:endParaRPr lang="en-US" sz="3428" b="1" i="0" u="none" strike="noStrike" dirty="0">
              <a:solidFill>
                <a:srgbClr val="00D4C8"/>
              </a:solidFill>
              <a:latin typeface="Embedded Alegreya Sans"/>
            </a:endParaRPr>
          </a:p>
          <a:p>
            <a:pPr marL="0" algn="ctr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 dirty="0">
                <a:latin typeface="Embedded Alegreya Sans"/>
              </a:rPr>
              <a:t> </a:t>
            </a:r>
          </a:p>
        </p:txBody>
      </p:sp>
      <p:pic>
        <p:nvPicPr>
          <p:cNvPr id="16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DA89B0E4-3A58-5E1D-0466-9364A10CD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155" y="884488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Картина 16">
            <a:extLst>
              <a:ext uri="{FF2B5EF4-FFF2-40B4-BE49-F238E27FC236}">
                <a16:creationId xmlns:a16="http://schemas.microsoft.com/office/drawing/2014/main" id="{3C9B61A4-2539-A3F5-3EBE-73F0262EE1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07401" y="850804"/>
            <a:ext cx="2321022" cy="2321022"/>
          </a:xfrm>
          <a:prstGeom prst="rect">
            <a:avLst/>
          </a:prstGeom>
        </p:spPr>
      </p:pic>
      <p:pic>
        <p:nvPicPr>
          <p:cNvPr id="18" name="Картина 17">
            <a:extLst>
              <a:ext uri="{FF2B5EF4-FFF2-40B4-BE49-F238E27FC236}">
                <a16:creationId xmlns:a16="http://schemas.microsoft.com/office/drawing/2014/main" id="{C9E3B960-1CA8-0C11-E39F-07D893E50F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73310" y="10655621"/>
            <a:ext cx="4754869" cy="2517866"/>
          </a:xfrm>
          <a:prstGeom prst="rect">
            <a:avLst/>
          </a:prstGeom>
        </p:spPr>
      </p:pic>
      <p:pic>
        <p:nvPicPr>
          <p:cNvPr id="19" name="Картина 18">
            <a:extLst>
              <a:ext uri="{FF2B5EF4-FFF2-40B4-BE49-F238E27FC236}">
                <a16:creationId xmlns:a16="http://schemas.microsoft.com/office/drawing/2014/main" id="{25061706-BD47-5CED-D961-2C34E67606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2845" y="10618032"/>
            <a:ext cx="4978307" cy="2517867"/>
          </a:xfrm>
          <a:prstGeom prst="rect">
            <a:avLst/>
          </a:prstGeom>
        </p:spPr>
      </p:pic>
      <p:pic>
        <p:nvPicPr>
          <p:cNvPr id="20" name="Картина 19">
            <a:extLst>
              <a:ext uri="{FF2B5EF4-FFF2-40B4-BE49-F238E27FC236}">
                <a16:creationId xmlns:a16="http://schemas.microsoft.com/office/drawing/2014/main" id="{EC789C25-74FA-25F1-9D22-A05DFDBBA5D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094600" y="10677718"/>
            <a:ext cx="4616090" cy="251786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839" y="559837"/>
            <a:ext cx="22348321" cy="125963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839" y="559837"/>
            <a:ext cx="22348321" cy="1259632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839" y="559837"/>
            <a:ext cx="22348321" cy="12596326"/>
          </a:xfrm>
          <a:prstGeom prst="rect">
            <a:avLst/>
          </a:prstGeom>
          <a:effectLst>
            <a:outerShdw blurRad="29255984" dist="3250664" dir="5400000" algn="ctr">
              <a:srgbClr val="000000">
                <a:alpha val="34901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266" y="559837"/>
            <a:ext cx="22393469" cy="1259632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5266" y="559837"/>
            <a:ext cx="22393469" cy="1259632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298" y="904808"/>
            <a:ext cx="22393469" cy="1259632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92408" y="8257592"/>
            <a:ext cx="2799184" cy="46653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61988" y="671146"/>
            <a:ext cx="23177242" cy="279918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7200" b="1" i="0" u="none" strike="noStrike" dirty="0">
                <a:solidFill>
                  <a:srgbClr val="D9E2D2"/>
                </a:solidFill>
                <a:latin typeface="Embedded Alegreya Sans"/>
              </a:rPr>
              <a:t>ОТ РЕАКЦИЯ КЪМ ПРОАКТИВНОСТ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3378" y="12401309"/>
            <a:ext cx="23177242" cy="933061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0" i="0" u="none" strike="noStrike" dirty="0" err="1">
                <a:solidFill>
                  <a:srgbClr val="D9E2D2"/>
                </a:solidFill>
                <a:latin typeface="Cooper Black" panose="0208090404030B020404" pitchFamily="18" charset="0"/>
              </a:rPr>
              <a:t>Устойчивост</a:t>
            </a:r>
            <a:r>
              <a:rPr lang="en-US" sz="4800" b="0" i="0" u="none" strike="noStrike" dirty="0">
                <a:solidFill>
                  <a:srgbClr val="D9E2D2"/>
                </a:solidFill>
                <a:latin typeface="Cooper Black" panose="0208090404030B020404" pitchFamily="18" charset="0"/>
              </a:rPr>
              <a:t> </a:t>
            </a:r>
            <a:r>
              <a:rPr lang="en-US" sz="4800" b="0" i="0" u="none" strike="noStrike" dirty="0" err="1">
                <a:solidFill>
                  <a:srgbClr val="D9E2D2"/>
                </a:solidFill>
                <a:latin typeface="Cooper Black" panose="0208090404030B020404" pitchFamily="18" charset="0"/>
              </a:rPr>
              <a:t>чрез</a:t>
            </a:r>
            <a:r>
              <a:rPr lang="en-US" sz="4800" b="0" i="0" u="none" strike="noStrike" dirty="0">
                <a:solidFill>
                  <a:srgbClr val="D9E2D2"/>
                </a:solidFill>
                <a:latin typeface="Cooper Black" panose="0208090404030B020404" pitchFamily="18" charset="0"/>
              </a:rPr>
              <a:t> </a:t>
            </a:r>
            <a:r>
              <a:rPr lang="en-US" sz="4800" dirty="0" err="1">
                <a:solidFill>
                  <a:srgbClr val="D9E2D2"/>
                </a:solidFill>
                <a:latin typeface="Cooper Black" panose="0208090404030B020404" pitchFamily="18" charset="0"/>
              </a:rPr>
              <a:t>иноваци</a:t>
            </a:r>
            <a:r>
              <a:rPr lang="bg-BG" sz="4800" dirty="0">
                <a:solidFill>
                  <a:srgbClr val="D9E2D2"/>
                </a:solidFill>
                <a:latin typeface="Cooper Black" panose="0208090404030B020404" pitchFamily="18" charset="0"/>
              </a:rPr>
              <a:t>и </a:t>
            </a:r>
            <a:r>
              <a:rPr lang="en-US" sz="4800" dirty="0">
                <a:solidFill>
                  <a:srgbClr val="D9E2D2"/>
                </a:solidFill>
                <a:latin typeface="Cooper Black" panose="0208090404030B020404" pitchFamily="18" charset="0"/>
              </a:rPr>
              <a:t>и</a:t>
            </a:r>
            <a:r>
              <a:rPr lang="bg-BG" sz="4800" dirty="0">
                <a:solidFill>
                  <a:srgbClr val="D9E2D2"/>
                </a:solidFill>
                <a:latin typeface="Cooper Black" panose="0208090404030B020404" pitchFamily="18" charset="0"/>
              </a:rPr>
              <a:t> </a:t>
            </a:r>
            <a:r>
              <a:rPr lang="en-US" sz="4800" b="0" i="0" u="none" strike="noStrike" dirty="0" err="1">
                <a:solidFill>
                  <a:srgbClr val="D9E2D2"/>
                </a:solidFill>
                <a:latin typeface="Cooper Black" panose="0208090404030B020404" pitchFamily="18" charset="0"/>
              </a:rPr>
              <a:t>координация</a:t>
            </a:r>
            <a:endParaRPr lang="en-US" sz="4800" b="0" i="0" u="none" strike="noStrike" dirty="0">
              <a:solidFill>
                <a:srgbClr val="D9E2D2"/>
              </a:solidFill>
              <a:latin typeface="Cooper Black" panose="0208090404030B020404" pitchFamily="18" charset="0"/>
            </a:endParaRPr>
          </a:p>
        </p:txBody>
      </p:sp>
      <p:pic>
        <p:nvPicPr>
          <p:cNvPr id="12" name="Picture 2" descr="Институт по отбрана &quot;Проф. Цветан Лазаров&quot;">
            <a:extLst>
              <a:ext uri="{FF2B5EF4-FFF2-40B4-BE49-F238E27FC236}">
                <a16:creationId xmlns:a16="http://schemas.microsoft.com/office/drawing/2014/main" id="{62A6E4B5-FA27-BE3A-F567-EC7E3F39E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155" y="884488"/>
            <a:ext cx="1988344" cy="23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1369CCDA-9782-5E1B-6C25-711FF2E7942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878586" y="884488"/>
            <a:ext cx="2321022" cy="232102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Йон">
  <a:themeElements>
    <a:clrScheme name="Й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Й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Й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3217</TotalTime>
  <Words>1688</Words>
  <Application>Microsoft Office PowerPoint</Application>
  <PresentationFormat>По избор</PresentationFormat>
  <Paragraphs>261</Paragraphs>
  <Slides>15</Slides>
  <Notes>12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31" baseType="lpstr">
      <vt:lpstr>Embedded Michroma</vt:lpstr>
      <vt:lpstr>Aptos</vt:lpstr>
      <vt:lpstr>Wingdings 3</vt:lpstr>
      <vt:lpstr>Century Gothic</vt:lpstr>
      <vt:lpstr>Algerian</vt:lpstr>
      <vt:lpstr>Sitka Small Semibold</vt:lpstr>
      <vt:lpstr>Embedded Alegreya Sans</vt:lpstr>
      <vt:lpstr>Times New Roman</vt:lpstr>
      <vt:lpstr>Bahnschrift Light</vt:lpstr>
      <vt:lpstr>Embedded Inter</vt:lpstr>
      <vt:lpstr>Tahoma</vt:lpstr>
      <vt:lpstr>Cooper Black</vt:lpstr>
      <vt:lpstr>Calibri</vt:lpstr>
      <vt:lpstr>Arial Black</vt:lpstr>
      <vt:lpstr>Segoe UI Historic</vt:lpstr>
      <vt:lpstr>Йон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Влади</cp:lastModifiedBy>
  <cp:revision>19</cp:revision>
  <dcterms:created xsi:type="dcterms:W3CDTF">2006-08-16T00:00:00Z</dcterms:created>
  <dcterms:modified xsi:type="dcterms:W3CDTF">2026-10-12T19:20:12Z</dcterms:modified>
</cp:coreProperties>
</file>